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</p:sldIdLst>
  <p:sldSz cy="5143500" cx="9144000"/>
  <p:notesSz cx="6858000" cy="9144000"/>
  <p:embeddedFontLst>
    <p:embeddedFont>
      <p:font typeface="Century Gothic"/>
      <p:regular r:id="rId76"/>
      <p:bold r:id="rId77"/>
      <p:italic r:id="rId78"/>
      <p:boldItalic r:id="rId7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B5C669-8FDD-4B1F-94D6-6DC94EF37B6A}">
  <a:tblStyle styleId="{ECB5C669-8FDD-4B1F-94D6-6DC94EF37B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font" Target="fonts/CenturyGothic-bold.fntdata"/><Relationship Id="rId32" Type="http://schemas.openxmlformats.org/officeDocument/2006/relationships/slide" Target="slides/slide26.xml"/><Relationship Id="rId76" Type="http://schemas.openxmlformats.org/officeDocument/2006/relationships/font" Target="fonts/CenturyGothic-regular.fntdata"/><Relationship Id="rId35" Type="http://schemas.openxmlformats.org/officeDocument/2006/relationships/slide" Target="slides/slide29.xml"/><Relationship Id="rId79" Type="http://schemas.openxmlformats.org/officeDocument/2006/relationships/font" Target="fonts/CenturyGothic-boldItalic.fntdata"/><Relationship Id="rId34" Type="http://schemas.openxmlformats.org/officeDocument/2006/relationships/slide" Target="slides/slide28.xml"/><Relationship Id="rId78" Type="http://schemas.openxmlformats.org/officeDocument/2006/relationships/font" Target="fonts/CenturyGothic-italic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f9988fc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f9988fc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22ea6daa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22ea6daa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2ea6daa8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22ea6daa8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22ea6daa8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22ea6daa8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22ea6daa8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22ea6daa8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22ea6daa8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22ea6daa8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22ea6daa8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22ea6daa8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22ea6daa8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22ea6daa8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22ea6daa8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22ea6daa8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22ea6daa82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22ea6daa82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22ea6daa8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22ea6daa8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f9988fc7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f9988fc7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22ea6daa8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22ea6daa8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22ea6daa82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22ea6daa82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22ea6daa8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22ea6daa8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22ea6daa8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22ea6daa8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22ea6daa8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22ea6daa8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/ñ/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22ea6daa82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22ea6daa82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22ea6daa8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22ea6daa8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/ks/ o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 La letra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tiene puede representar varios sonidos dependiendo de su posición en la palabra, como /s/ al inicio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xilófono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 /ks/ en el medio de la palabra, como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taxi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22ea6daa8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22ea6daa8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305b0473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305b0473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22ea6daa8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22ea6daa8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f9988fc7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f9988fc7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22ea6daa82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22ea6daa82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22ea6daa82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22ea6daa82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/s/, /m/, /p/, /t/, /d/, /n/, /f/, /b/, /b/, /r/, /o/, /rr/, /i/, /ñ/, /a/ /ks/, /k/, /u/, /e/.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acepte cualquiera de las letras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22ea6daa82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22ea6daa82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mínimo contraste. Son palabras que son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 parecidas pero tienen un sonido diferente que cambia su significado, como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muy importante que leas todas las partes de la palabra. ¿Listos?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33-38 una a la vez y diga cada palabra en voz alta junto con ellos.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18fa63142f_1_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18fa63142f_1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fonema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/u/, tu.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02b7b9b47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02b7b9b47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fonema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/u/, /s/,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18fa63142f_1_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18fa63142f_1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fonema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/e/, le.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18fa63142f_1_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18fa63142f_1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fonema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/l/, el.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18fa63142f_1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18fa63142f_1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fonema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/a/, /s/, las.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18fa63142f_1_8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18fa63142f_1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fonema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/o/, /s/, 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22ea6daa82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22ea6daa82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Algunas tienen 2 sílabas y otras tienen 3.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8fa63142f_1_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8fa63142f_1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 mi - to - nes, mitones. 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- to - nes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(mi - to - nes, mitones)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mitones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mitones	 	mitones, mi - to - nes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mi			mi, /m/ /i/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to			to, /t/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nes			nes, /n/ /e/ /s/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04a5ee84c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04a5ee84c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 - xi, taxi.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 - de, verde.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04a5ee84c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04a5ee84c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 - lix, Félix.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04a5ee84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04a5ee84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men - sos, inmensos.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 - ra - dos, morados.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 - fan - da, bufanda.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18fa63142f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18fa63142f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47-51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04a5ee84c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04a5ee84c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 - ta - lo - nes, pantalones.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d3e24572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d3e24572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fi - na - dos, refinados.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087ac198d5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087ac198d5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fe - ren - tes, diferentes.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05b0473f6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05b0473f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ás - pe - ros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ás - pe - ros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(ás - pe - ros, ásperos)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ásperos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ásperos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ás - pe - ros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ás		ás, /a/ /s/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		pe, /p/ /e/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ros		ros, /r/ /o/ /s/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087ac198d5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087ac198d5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lo - ri - dos, coloridos.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087ac198d5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087ac198d5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 - pa - ñe - ro, compañero.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18fa63142f_1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18fa63142f_1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53-55 una a la vez.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2fd91bbc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2fd91bbc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Félix, fé - lix, Félix.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 - lix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lix,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/i/, /ks/.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/f/, /e/, /l/, /i/, /ks/.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2fd91bbca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2fd91bbca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bufanda, bu - fan - da, bufanda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 - fan - 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/a/,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Bufanda, /b/, /u/, /f/, /a/, /n/, /d/,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2fd91bbcae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2fd91bbcae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morados, mo - ra - dos, morados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 - ra - dos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Morados, /m/, /o/, /r/, /a/, /d/, /o/,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22ea6daa82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22ea6daa82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57-61 una a la vez y lea cada palabra junto con ellos.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57.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02b7b9b47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02b7b9b47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02b7b9b47b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02b7b9b47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02b7b9b47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02b7b9b47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8fa63142f_1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8fa63142f_1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 - ta - lo - nes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 - ta - lo -nes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(pan - ta - lo - nes, pantalones)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pantalones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pantalones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 - to - lo - nes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		pan, /p/ /a/ /n/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		ta, /t/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		lo, /l/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nes		nes, /n/ /e/ /s/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02b7b9b47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02b7b9b47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02b7b9b47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02b7b9b47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18fa63142f_1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18fa63142f_1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18fa63142f_1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18fa63142f_1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18fa63142f_1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18fa63142f_1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 va al súper en un taxi con mamá.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 (1) va (2) al (3) súper (4) en (5) un (6) taxi (7) con (8) mamá (9). ¡Tiene nueve palabras!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227c9f2af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227c9f2af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3f9988fc77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3f9988fc77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3f9988fc77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3f9988fc77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8fa63142f_1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8fa63142f_1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 - fan - da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 - fan - da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(bu - fan - da, bufanda)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bufanda	bufanda, bu - fan - da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		bu, /b/ /u/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		fan, /f/ /a/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		da, /d/ /a/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8fa63142f_1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8fa63142f_1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fi - na - dos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fi - na -dos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 - fi - na - dos, refinados)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refinados 	refinados, re - fi - na - dos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		re, /rr/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		fi, /f/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		na, /n/ /a/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		dos, /d/ /o/ /s/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2ea6daa82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22ea6daa82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10-29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{ECB5C669-8FDD-4B1F-94D6-6DC94EF37B6A}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5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339" y="1472599"/>
            <a:ext cx="1833324" cy="2833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1661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206" name="Google Shape;206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12" name="Google Shape;212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pic>
        <p:nvPicPr>
          <p:cNvPr id="218" name="Google Shape;218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24" name="Google Shape;224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pic>
        <p:nvPicPr>
          <p:cNvPr id="230" name="Google Shape;230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36" name="Google Shape;236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42" name="Google Shape;242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48" name="Google Shape;24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54" name="Google Shape;25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60" name="Google Shape;26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6" name="Google Shape;26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272" name="Google Shape;27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78" name="Google Shape;27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84" name="Google Shape;284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90" name="Google Shape;290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296" name="Google Shape;296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x</a:t>
            </a:r>
            <a:endParaRPr sz="9600"/>
          </a:p>
        </p:txBody>
      </p:sp>
      <p:pic>
        <p:nvPicPr>
          <p:cNvPr id="302" name="Google Shape;302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pic>
        <p:nvPicPr>
          <p:cNvPr id="308" name="Google Shape;308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314" name="Google Shape;314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320" name="Google Shape;320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" name="Google Shape;331;p55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{ECB5C669-8FDD-4B1F-94D6-6DC94EF37B6A}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32" name="Google Shape;332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mínimo contraste</a:t>
            </a:r>
            <a:endParaRPr sz="3500"/>
          </a:p>
        </p:txBody>
      </p:sp>
      <p:pic>
        <p:nvPicPr>
          <p:cNvPr id="338" name="Google Shape;33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7"/>
          <p:cNvSpPr txBox="1"/>
          <p:nvPr/>
        </p:nvSpPr>
        <p:spPr>
          <a:xfrm>
            <a:off x="2947025" y="1588200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endParaRPr/>
          </a:p>
        </p:txBody>
      </p:sp>
      <p:sp>
        <p:nvSpPr>
          <p:cNvPr id="344" name="Google Shape;344;p57"/>
          <p:cNvSpPr/>
          <p:nvPr/>
        </p:nvSpPr>
        <p:spPr>
          <a:xfrm>
            <a:off x="3895275" y="2872150"/>
            <a:ext cx="121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5" name="Google Shape;345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tus</a:t>
            </a:r>
            <a:endParaRPr sz="9600"/>
          </a:p>
        </p:txBody>
      </p:sp>
      <p:sp>
        <p:nvSpPr>
          <p:cNvPr id="351" name="Google Shape;351;p58"/>
          <p:cNvSpPr/>
          <p:nvPr/>
        </p:nvSpPr>
        <p:spPr>
          <a:xfrm>
            <a:off x="3756800" y="3100750"/>
            <a:ext cx="171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2" name="Google Shape;35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358" name="Google Shape;358;p59"/>
          <p:cNvSpPr/>
          <p:nvPr/>
        </p:nvSpPr>
        <p:spPr>
          <a:xfrm>
            <a:off x="4018050" y="3100750"/>
            <a:ext cx="123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9" name="Google Shape;359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el</a:t>
            </a:r>
            <a:endParaRPr sz="9600"/>
          </a:p>
        </p:txBody>
      </p:sp>
      <p:sp>
        <p:nvSpPr>
          <p:cNvPr id="365" name="Google Shape;365;p60"/>
          <p:cNvSpPr/>
          <p:nvPr/>
        </p:nvSpPr>
        <p:spPr>
          <a:xfrm>
            <a:off x="4018050" y="3176950"/>
            <a:ext cx="123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6" name="Google Shape;366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r>
              <a:rPr lang="en" sz="9600"/>
              <a:t>s</a:t>
            </a:r>
            <a:endParaRPr sz="9600"/>
          </a:p>
        </p:txBody>
      </p:sp>
      <p:sp>
        <p:nvSpPr>
          <p:cNvPr id="372" name="Google Shape;372;p61"/>
          <p:cNvSpPr/>
          <p:nvPr/>
        </p:nvSpPr>
        <p:spPr>
          <a:xfrm>
            <a:off x="3748200" y="3068575"/>
            <a:ext cx="164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3" name="Google Shape;373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lo</a:t>
            </a:r>
            <a:r>
              <a:rPr lang="en" sz="9600"/>
              <a:t>s</a:t>
            </a:r>
            <a:endParaRPr sz="9600"/>
          </a:p>
        </p:txBody>
      </p:sp>
      <p:sp>
        <p:nvSpPr>
          <p:cNvPr id="379" name="Google Shape;379;p62"/>
          <p:cNvSpPr/>
          <p:nvPr/>
        </p:nvSpPr>
        <p:spPr>
          <a:xfrm>
            <a:off x="3751400" y="3088275"/>
            <a:ext cx="174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0" name="Google Shape;38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Palabras con 2 y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86" name="Google Shape;38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11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33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613" y="1417638"/>
            <a:ext cx="4973850" cy="2308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8"/>
          <p:cNvCxnSpPr/>
          <p:nvPr/>
        </p:nvCxnSpPr>
        <p:spPr>
          <a:xfrm rot="10800000">
            <a:off x="5957288" y="2442088"/>
            <a:ext cx="1757100" cy="236700"/>
          </a:xfrm>
          <a:prstGeom prst="straightConnector1">
            <a:avLst/>
          </a:prstGeom>
          <a:noFill/>
          <a:ln cap="flat" cmpd="sng" w="7620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9" name="Google Shape;169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4"/>
          <p:cNvSpPr txBox="1"/>
          <p:nvPr>
            <p:ph idx="4294967295" type="body"/>
          </p:nvPr>
        </p:nvSpPr>
        <p:spPr>
          <a:xfrm>
            <a:off x="1119764" y="1804504"/>
            <a:ext cx="5780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393" name="Google Shape;393;p64"/>
          <p:cNvSpPr txBox="1"/>
          <p:nvPr/>
        </p:nvSpPr>
        <p:spPr>
          <a:xfrm>
            <a:off x="4598089" y="1804504"/>
            <a:ext cx="278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64"/>
          <p:cNvSpPr/>
          <p:nvPr/>
        </p:nvSpPr>
        <p:spPr>
          <a:xfrm>
            <a:off x="3468450" y="3136875"/>
            <a:ext cx="220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5" name="Google Shape;39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5"/>
          <p:cNvSpPr txBox="1"/>
          <p:nvPr>
            <p:ph idx="4294967295" type="body"/>
          </p:nvPr>
        </p:nvSpPr>
        <p:spPr>
          <a:xfrm>
            <a:off x="-159400" y="1651100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ver</a:t>
            </a:r>
            <a:endParaRPr sz="9600"/>
          </a:p>
        </p:txBody>
      </p:sp>
      <p:sp>
        <p:nvSpPr>
          <p:cNvPr id="401" name="Google Shape;401;p65"/>
          <p:cNvSpPr txBox="1"/>
          <p:nvPr/>
        </p:nvSpPr>
        <p:spPr>
          <a:xfrm>
            <a:off x="4465850" y="1651100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65"/>
          <p:cNvSpPr/>
          <p:nvPr/>
        </p:nvSpPr>
        <p:spPr>
          <a:xfrm>
            <a:off x="2788450" y="2999200"/>
            <a:ext cx="354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6"/>
          <p:cNvSpPr txBox="1"/>
          <p:nvPr>
            <p:ph idx="4294967295" type="body"/>
          </p:nvPr>
        </p:nvSpPr>
        <p:spPr>
          <a:xfrm>
            <a:off x="2412622" y="1639088"/>
            <a:ext cx="3053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Fé</a:t>
            </a:r>
            <a:endParaRPr sz="9600"/>
          </a:p>
        </p:txBody>
      </p:sp>
      <p:sp>
        <p:nvSpPr>
          <p:cNvPr id="409" name="Google Shape;409;p66"/>
          <p:cNvSpPr txBox="1"/>
          <p:nvPr/>
        </p:nvSpPr>
        <p:spPr>
          <a:xfrm>
            <a:off x="4536297" y="16390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6"/>
          <p:cNvSpPr/>
          <p:nvPr/>
        </p:nvSpPr>
        <p:spPr>
          <a:xfrm>
            <a:off x="3271463" y="3011213"/>
            <a:ext cx="263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7"/>
          <p:cNvSpPr txBox="1"/>
          <p:nvPr>
            <p:ph idx="4294967295" type="body"/>
          </p:nvPr>
        </p:nvSpPr>
        <p:spPr>
          <a:xfrm>
            <a:off x="1051690" y="1528400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</a:t>
            </a:r>
            <a:endParaRPr sz="9600"/>
          </a:p>
        </p:txBody>
      </p:sp>
      <p:sp>
        <p:nvSpPr>
          <p:cNvPr id="417" name="Google Shape;417;p67"/>
          <p:cNvSpPr txBox="1"/>
          <p:nvPr/>
        </p:nvSpPr>
        <p:spPr>
          <a:xfrm>
            <a:off x="2785190" y="1528400"/>
            <a:ext cx="327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67"/>
          <p:cNvSpPr txBox="1"/>
          <p:nvPr/>
        </p:nvSpPr>
        <p:spPr>
          <a:xfrm>
            <a:off x="5432665" y="1528400"/>
            <a:ext cx="292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7"/>
          <p:cNvSpPr/>
          <p:nvPr/>
        </p:nvSpPr>
        <p:spPr>
          <a:xfrm>
            <a:off x="1844500" y="2936775"/>
            <a:ext cx="550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8"/>
          <p:cNvSpPr txBox="1"/>
          <p:nvPr>
            <p:ph idx="4294967295" type="body"/>
          </p:nvPr>
        </p:nvSpPr>
        <p:spPr>
          <a:xfrm>
            <a:off x="1500400" y="16128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</a:t>
            </a:r>
            <a:endParaRPr sz="9600"/>
          </a:p>
        </p:txBody>
      </p:sp>
      <p:sp>
        <p:nvSpPr>
          <p:cNvPr id="426" name="Google Shape;426;p68"/>
          <p:cNvSpPr txBox="1"/>
          <p:nvPr/>
        </p:nvSpPr>
        <p:spPr>
          <a:xfrm>
            <a:off x="3759075" y="1612875"/>
            <a:ext cx="271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68"/>
          <p:cNvSpPr txBox="1"/>
          <p:nvPr/>
        </p:nvSpPr>
        <p:spPr>
          <a:xfrm>
            <a:off x="4988825" y="1612875"/>
            <a:ext cx="328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8"/>
          <p:cNvSpPr/>
          <p:nvPr/>
        </p:nvSpPr>
        <p:spPr>
          <a:xfrm>
            <a:off x="1877775" y="2928600"/>
            <a:ext cx="548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9" name="Google Shape;429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9"/>
          <p:cNvSpPr txBox="1"/>
          <p:nvPr>
            <p:ph idx="4294967295" type="body"/>
          </p:nvPr>
        </p:nvSpPr>
        <p:spPr>
          <a:xfrm>
            <a:off x="1302400" y="1649350"/>
            <a:ext cx="3281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bu</a:t>
            </a:r>
            <a:endParaRPr sz="9600"/>
          </a:p>
        </p:txBody>
      </p:sp>
      <p:sp>
        <p:nvSpPr>
          <p:cNvPr id="435" name="Google Shape;435;p69"/>
          <p:cNvSpPr txBox="1"/>
          <p:nvPr/>
        </p:nvSpPr>
        <p:spPr>
          <a:xfrm>
            <a:off x="3554975" y="1649350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9"/>
          <p:cNvSpPr txBox="1"/>
          <p:nvPr/>
        </p:nvSpPr>
        <p:spPr>
          <a:xfrm>
            <a:off x="5449300" y="1649350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69"/>
          <p:cNvSpPr/>
          <p:nvPr/>
        </p:nvSpPr>
        <p:spPr>
          <a:xfrm>
            <a:off x="2107700" y="3000950"/>
            <a:ext cx="514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8" name="Google Shape;438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</a:t>
            </a:r>
            <a:r>
              <a:rPr lang="en" sz="3500"/>
              <a:t>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44" name="Google Shape;44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1"/>
          <p:cNvSpPr txBox="1"/>
          <p:nvPr>
            <p:ph idx="4294967295" type="body"/>
          </p:nvPr>
        </p:nvSpPr>
        <p:spPr>
          <a:xfrm>
            <a:off x="936185" y="1582863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pan</a:t>
            </a:r>
            <a:endParaRPr sz="9600"/>
          </a:p>
        </p:txBody>
      </p:sp>
      <p:sp>
        <p:nvSpPr>
          <p:cNvPr id="450" name="Google Shape;450;p71"/>
          <p:cNvSpPr txBox="1"/>
          <p:nvPr/>
        </p:nvSpPr>
        <p:spPr>
          <a:xfrm>
            <a:off x="3522735" y="1582863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71"/>
          <p:cNvSpPr txBox="1"/>
          <p:nvPr/>
        </p:nvSpPr>
        <p:spPr>
          <a:xfrm>
            <a:off x="4759985" y="1582863"/>
            <a:ext cx="297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71"/>
          <p:cNvSpPr txBox="1"/>
          <p:nvPr/>
        </p:nvSpPr>
        <p:spPr>
          <a:xfrm>
            <a:off x="5731010" y="1582863"/>
            <a:ext cx="264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71"/>
          <p:cNvSpPr/>
          <p:nvPr/>
        </p:nvSpPr>
        <p:spPr>
          <a:xfrm>
            <a:off x="1216100" y="3067438"/>
            <a:ext cx="666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4" name="Google Shape;45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2"/>
          <p:cNvSpPr txBox="1"/>
          <p:nvPr>
            <p:ph idx="4294967295" type="body"/>
          </p:nvPr>
        </p:nvSpPr>
        <p:spPr>
          <a:xfrm>
            <a:off x="1015765" y="1612661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460" name="Google Shape;460;p72"/>
          <p:cNvSpPr txBox="1"/>
          <p:nvPr/>
        </p:nvSpPr>
        <p:spPr>
          <a:xfrm>
            <a:off x="2941365" y="1612661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72"/>
          <p:cNvSpPr txBox="1"/>
          <p:nvPr/>
        </p:nvSpPr>
        <p:spPr>
          <a:xfrm>
            <a:off x="3577965" y="1612661"/>
            <a:ext cx="295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72"/>
          <p:cNvSpPr txBox="1"/>
          <p:nvPr/>
        </p:nvSpPr>
        <p:spPr>
          <a:xfrm>
            <a:off x="5119290" y="1612661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72"/>
          <p:cNvSpPr/>
          <p:nvPr/>
        </p:nvSpPr>
        <p:spPr>
          <a:xfrm>
            <a:off x="1821338" y="2936300"/>
            <a:ext cx="558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4" name="Google Shape;464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3"/>
          <p:cNvSpPr txBox="1"/>
          <p:nvPr>
            <p:ph idx="4294967295" type="body"/>
          </p:nvPr>
        </p:nvSpPr>
        <p:spPr>
          <a:xfrm>
            <a:off x="650713" y="1740600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</a:t>
            </a:r>
            <a:endParaRPr sz="9600"/>
          </a:p>
        </p:txBody>
      </p:sp>
      <p:sp>
        <p:nvSpPr>
          <p:cNvPr id="470" name="Google Shape;470;p73"/>
          <p:cNvSpPr txBox="1"/>
          <p:nvPr/>
        </p:nvSpPr>
        <p:spPr>
          <a:xfrm>
            <a:off x="2564338" y="1740600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1" name="Google Shape;471;p73"/>
          <p:cNvSpPr txBox="1"/>
          <p:nvPr/>
        </p:nvSpPr>
        <p:spPr>
          <a:xfrm>
            <a:off x="3742888" y="1740600"/>
            <a:ext cx="322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2" name="Google Shape;472;p73"/>
          <p:cNvSpPr txBox="1"/>
          <p:nvPr/>
        </p:nvSpPr>
        <p:spPr>
          <a:xfrm>
            <a:off x="5641513" y="1740600"/>
            <a:ext cx="288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73"/>
          <p:cNvSpPr/>
          <p:nvPr/>
        </p:nvSpPr>
        <p:spPr>
          <a:xfrm>
            <a:off x="1610550" y="3124875"/>
            <a:ext cx="592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4" name="Google Shape;474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075" y="1417638"/>
            <a:ext cx="4973850" cy="23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4"/>
          <p:cNvSpPr txBox="1"/>
          <p:nvPr>
            <p:ph idx="4294967295" type="body"/>
          </p:nvPr>
        </p:nvSpPr>
        <p:spPr>
          <a:xfrm>
            <a:off x="1237178" y="1639050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80" name="Google Shape;480;p74"/>
          <p:cNvSpPr txBox="1"/>
          <p:nvPr/>
        </p:nvSpPr>
        <p:spPr>
          <a:xfrm>
            <a:off x="3347253" y="1639050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74"/>
          <p:cNvSpPr txBox="1"/>
          <p:nvPr/>
        </p:nvSpPr>
        <p:spPr>
          <a:xfrm>
            <a:off x="4376253" y="1639050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74"/>
          <p:cNvSpPr txBox="1"/>
          <p:nvPr>
            <p:ph idx="4294967295" type="body"/>
          </p:nvPr>
        </p:nvSpPr>
        <p:spPr>
          <a:xfrm>
            <a:off x="4632278" y="1639050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dos</a:t>
            </a:r>
            <a:endParaRPr sz="9600"/>
          </a:p>
        </p:txBody>
      </p:sp>
      <p:sp>
        <p:nvSpPr>
          <p:cNvPr id="483" name="Google Shape;483;p74"/>
          <p:cNvSpPr/>
          <p:nvPr/>
        </p:nvSpPr>
        <p:spPr>
          <a:xfrm>
            <a:off x="1900100" y="3011250"/>
            <a:ext cx="536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4" name="Google Shape;484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5"/>
          <p:cNvSpPr txBox="1"/>
          <p:nvPr>
            <p:ph idx="4294967295" type="body"/>
          </p:nvPr>
        </p:nvSpPr>
        <p:spPr>
          <a:xfrm>
            <a:off x="654420" y="1594906"/>
            <a:ext cx="3407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com</a:t>
            </a:r>
            <a:endParaRPr sz="9600"/>
          </a:p>
        </p:txBody>
      </p:sp>
      <p:sp>
        <p:nvSpPr>
          <p:cNvPr id="490" name="Google Shape;490;p75"/>
          <p:cNvSpPr txBox="1"/>
          <p:nvPr/>
        </p:nvSpPr>
        <p:spPr>
          <a:xfrm>
            <a:off x="3603045" y="1594906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75"/>
          <p:cNvSpPr txBox="1"/>
          <p:nvPr/>
        </p:nvSpPr>
        <p:spPr>
          <a:xfrm>
            <a:off x="5203945" y="1594906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75"/>
          <p:cNvSpPr txBox="1"/>
          <p:nvPr/>
        </p:nvSpPr>
        <p:spPr>
          <a:xfrm>
            <a:off x="6752345" y="1594906"/>
            <a:ext cx="288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3" name="Google Shape;493;p75"/>
          <p:cNvSpPr/>
          <p:nvPr/>
        </p:nvSpPr>
        <p:spPr>
          <a:xfrm>
            <a:off x="1037100" y="3055388"/>
            <a:ext cx="706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4" name="Google Shape;494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00" name="Google Shape;50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" name="Google Shape;505;p77"/>
          <p:cNvGraphicFramePr/>
          <p:nvPr/>
        </p:nvGraphicFramePr>
        <p:xfrm>
          <a:off x="952500" y="164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{ECB5C669-8FDD-4B1F-94D6-6DC94EF37B6A}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6" name="Google Shape;50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1" name="Google Shape;511;p78"/>
          <p:cNvGraphicFramePr/>
          <p:nvPr/>
        </p:nvGraphicFramePr>
        <p:xfrm>
          <a:off x="952475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{ECB5C669-8FDD-4B1F-94D6-6DC94EF37B6A}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12" name="Google Shape;512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" name="Google Shape;517;p79"/>
          <p:cNvGraphicFramePr/>
          <p:nvPr/>
        </p:nvGraphicFramePr>
        <p:xfrm>
          <a:off x="9159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{ECB5C669-8FDD-4B1F-94D6-6DC94EF37B6A}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18" name="Google Shape;518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8. Repaso</a:t>
            </a:r>
            <a:endParaRPr sz="3500"/>
          </a:p>
        </p:txBody>
      </p:sp>
      <p:pic>
        <p:nvPicPr>
          <p:cNvPr id="524" name="Google Shape;52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1"/>
          <p:cNvSpPr txBox="1"/>
          <p:nvPr>
            <p:ph idx="4294967295" type="body"/>
          </p:nvPr>
        </p:nvSpPr>
        <p:spPr>
          <a:xfrm>
            <a:off x="2355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530" name="Google Shape;530;p81"/>
          <p:cNvSpPr/>
          <p:nvPr/>
        </p:nvSpPr>
        <p:spPr>
          <a:xfrm>
            <a:off x="3953250" y="3137525"/>
            <a:ext cx="123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1" name="Google Shape;53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ir</a:t>
            </a:r>
            <a:endParaRPr sz="9600"/>
          </a:p>
        </p:txBody>
      </p:sp>
      <p:sp>
        <p:nvSpPr>
          <p:cNvPr id="537" name="Google Shape;537;p82"/>
          <p:cNvSpPr/>
          <p:nvPr/>
        </p:nvSpPr>
        <p:spPr>
          <a:xfrm>
            <a:off x="4005625" y="3137550"/>
            <a:ext cx="105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8" name="Google Shape;538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un</a:t>
            </a:r>
            <a:endParaRPr sz="9600"/>
          </a:p>
        </p:txBody>
      </p:sp>
      <p:sp>
        <p:nvSpPr>
          <p:cNvPr id="544" name="Google Shape;544;p83"/>
          <p:cNvSpPr/>
          <p:nvPr/>
        </p:nvSpPr>
        <p:spPr>
          <a:xfrm>
            <a:off x="3934050" y="3117825"/>
            <a:ext cx="143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5" name="Google Shape;54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200" y="1019175"/>
            <a:ext cx="360045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551" name="Google Shape;551;p84"/>
          <p:cNvSpPr/>
          <p:nvPr/>
        </p:nvSpPr>
        <p:spPr>
          <a:xfrm>
            <a:off x="3850975" y="3176950"/>
            <a:ext cx="155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2" name="Google Shape;552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</a:t>
            </a:r>
            <a:endParaRPr sz="9600"/>
          </a:p>
        </p:txBody>
      </p:sp>
      <p:sp>
        <p:nvSpPr>
          <p:cNvPr id="558" name="Google Shape;558;p85"/>
          <p:cNvSpPr/>
          <p:nvPr/>
        </p:nvSpPr>
        <p:spPr>
          <a:xfrm>
            <a:off x="3478525" y="3127675"/>
            <a:ext cx="232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9" name="Google Shape;559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7"/>
          <p:cNvSpPr txBox="1"/>
          <p:nvPr>
            <p:ph idx="4294967295" type="body"/>
          </p:nvPr>
        </p:nvSpPr>
        <p:spPr>
          <a:xfrm>
            <a:off x="768900" y="826200"/>
            <a:ext cx="8064300" cy="20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Félix   va   al   súper  en 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un   taxi   con   mamá.</a:t>
            </a:r>
            <a:endParaRPr sz="8600"/>
          </a:p>
        </p:txBody>
      </p:sp>
      <p:sp>
        <p:nvSpPr>
          <p:cNvPr id="571" name="Google Shape;571;p87"/>
          <p:cNvSpPr/>
          <p:nvPr/>
        </p:nvSpPr>
        <p:spPr>
          <a:xfrm>
            <a:off x="1313525" y="16387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7"/>
          <p:cNvSpPr/>
          <p:nvPr/>
        </p:nvSpPr>
        <p:spPr>
          <a:xfrm>
            <a:off x="2913450" y="16387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87"/>
          <p:cNvSpPr/>
          <p:nvPr/>
        </p:nvSpPr>
        <p:spPr>
          <a:xfrm>
            <a:off x="4082275" y="16387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87"/>
          <p:cNvSpPr/>
          <p:nvPr/>
        </p:nvSpPr>
        <p:spPr>
          <a:xfrm>
            <a:off x="5827575" y="16387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87"/>
          <p:cNvSpPr/>
          <p:nvPr/>
        </p:nvSpPr>
        <p:spPr>
          <a:xfrm>
            <a:off x="7379500" y="16387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7"/>
          <p:cNvSpPr/>
          <p:nvPr/>
        </p:nvSpPr>
        <p:spPr>
          <a:xfrm>
            <a:off x="1094600" y="27782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7"/>
          <p:cNvSpPr/>
          <p:nvPr/>
        </p:nvSpPr>
        <p:spPr>
          <a:xfrm>
            <a:off x="2542000" y="27782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7"/>
          <p:cNvSpPr/>
          <p:nvPr/>
        </p:nvSpPr>
        <p:spPr>
          <a:xfrm>
            <a:off x="4189325" y="27782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7"/>
          <p:cNvSpPr/>
          <p:nvPr/>
        </p:nvSpPr>
        <p:spPr>
          <a:xfrm>
            <a:off x="6522775" y="27782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0" name="Google Shape;580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8"/>
          <p:cNvSpPr txBox="1"/>
          <p:nvPr>
            <p:ph idx="4294967295" type="body"/>
          </p:nvPr>
        </p:nvSpPr>
        <p:spPr>
          <a:xfrm>
            <a:off x="987875" y="197925"/>
            <a:ext cx="8520600" cy="4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00"/>
                </a:solidFill>
              </a:rPr>
              <a:t>—Estos pantalones son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00"/>
                </a:solidFill>
              </a:rPr>
              <a:t>inmensos y no refinados. No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00"/>
                </a:solidFill>
              </a:rPr>
              <a:t>me gusta el estilo.  No  son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200">
                <a:solidFill>
                  <a:srgbClr val="000000"/>
                </a:solidFill>
              </a:rPr>
              <a:t>mis favoritos —dice Félix.</a:t>
            </a:r>
            <a:endParaRPr sz="4100"/>
          </a:p>
        </p:txBody>
      </p:sp>
      <p:sp>
        <p:nvSpPr>
          <p:cNvPr id="586" name="Google Shape;586;p88"/>
          <p:cNvSpPr/>
          <p:nvPr/>
        </p:nvSpPr>
        <p:spPr>
          <a:xfrm>
            <a:off x="2036350" y="927850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88"/>
          <p:cNvSpPr/>
          <p:nvPr/>
        </p:nvSpPr>
        <p:spPr>
          <a:xfrm>
            <a:off x="4164900" y="927850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88"/>
          <p:cNvSpPr/>
          <p:nvPr/>
        </p:nvSpPr>
        <p:spPr>
          <a:xfrm>
            <a:off x="6424400" y="927850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88"/>
          <p:cNvSpPr/>
          <p:nvPr/>
        </p:nvSpPr>
        <p:spPr>
          <a:xfrm>
            <a:off x="2036350" y="2082881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88"/>
          <p:cNvSpPr/>
          <p:nvPr/>
        </p:nvSpPr>
        <p:spPr>
          <a:xfrm>
            <a:off x="3566597" y="2082881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88"/>
          <p:cNvSpPr/>
          <p:nvPr/>
        </p:nvSpPr>
        <p:spPr>
          <a:xfrm>
            <a:off x="4264350" y="2082881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88"/>
          <p:cNvSpPr/>
          <p:nvPr/>
        </p:nvSpPr>
        <p:spPr>
          <a:xfrm>
            <a:off x="5835625" y="2082881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88"/>
          <p:cNvSpPr/>
          <p:nvPr/>
        </p:nvSpPr>
        <p:spPr>
          <a:xfrm>
            <a:off x="7798075" y="2082881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88"/>
          <p:cNvSpPr/>
          <p:nvPr/>
        </p:nvSpPr>
        <p:spPr>
          <a:xfrm>
            <a:off x="1443750" y="3091882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88"/>
          <p:cNvSpPr/>
          <p:nvPr/>
        </p:nvSpPr>
        <p:spPr>
          <a:xfrm>
            <a:off x="2700425" y="3091882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88"/>
          <p:cNvSpPr/>
          <p:nvPr/>
        </p:nvSpPr>
        <p:spPr>
          <a:xfrm>
            <a:off x="3814725" y="3091882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88"/>
          <p:cNvSpPr/>
          <p:nvPr/>
        </p:nvSpPr>
        <p:spPr>
          <a:xfrm>
            <a:off x="4782950" y="3091882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88"/>
          <p:cNvSpPr/>
          <p:nvPr/>
        </p:nvSpPr>
        <p:spPr>
          <a:xfrm>
            <a:off x="6300350" y="3091882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88"/>
          <p:cNvSpPr/>
          <p:nvPr/>
        </p:nvSpPr>
        <p:spPr>
          <a:xfrm>
            <a:off x="7489375" y="3091882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88"/>
          <p:cNvSpPr/>
          <p:nvPr/>
        </p:nvSpPr>
        <p:spPr>
          <a:xfrm>
            <a:off x="1443750" y="4151575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88"/>
          <p:cNvSpPr/>
          <p:nvPr/>
        </p:nvSpPr>
        <p:spPr>
          <a:xfrm>
            <a:off x="2966900" y="4151575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88"/>
          <p:cNvSpPr/>
          <p:nvPr/>
        </p:nvSpPr>
        <p:spPr>
          <a:xfrm>
            <a:off x="5443325" y="4151575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88"/>
          <p:cNvSpPr/>
          <p:nvPr/>
        </p:nvSpPr>
        <p:spPr>
          <a:xfrm>
            <a:off x="6733100" y="4151575"/>
            <a:ext cx="308700" cy="3105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4" name="Google Shape;604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610" name="Google Shape;610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0"/>
          <p:cNvSpPr txBox="1"/>
          <p:nvPr>
            <p:ph idx="4294967295" type="body"/>
          </p:nvPr>
        </p:nvSpPr>
        <p:spPr>
          <a:xfrm>
            <a:off x="311700" y="597600"/>
            <a:ext cx="85206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  __  </a:t>
            </a:r>
            <a:r>
              <a:rPr lang="en" sz="6000">
                <a:solidFill>
                  <a:srgbClr val="000000"/>
                </a:solidFill>
              </a:rPr>
              <a:t>__  </a:t>
            </a:r>
            <a:r>
              <a:rPr lang="en" sz="6000">
                <a:solidFill>
                  <a:srgbClr val="000000"/>
                </a:solidFill>
              </a:rPr>
              <a:t>_____  </a:t>
            </a:r>
            <a:r>
              <a:rPr lang="en" sz="6000">
                <a:solidFill>
                  <a:srgbClr val="000000"/>
                </a:solidFill>
              </a:rPr>
              <a:t>__  __  ____  ___</a:t>
            </a:r>
            <a:r>
              <a:rPr lang="en" sz="6000">
                <a:solidFill>
                  <a:srgbClr val="000000"/>
                </a:solidFill>
              </a:rPr>
              <a:t>  _____.</a:t>
            </a:r>
            <a:endParaRPr sz="9600"/>
          </a:p>
        </p:txBody>
      </p:sp>
      <p:pic>
        <p:nvPicPr>
          <p:cNvPr id="616" name="Google Shape;616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91"/>
          <p:cNvSpPr txBox="1"/>
          <p:nvPr>
            <p:ph idx="4294967295" type="body"/>
          </p:nvPr>
        </p:nvSpPr>
        <p:spPr>
          <a:xfrm>
            <a:off x="464100" y="902400"/>
            <a:ext cx="85206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Félix  va  al  s</a:t>
            </a:r>
            <a:r>
              <a:rPr lang="en" sz="6000">
                <a:solidFill>
                  <a:srgbClr val="000000"/>
                </a:solidFill>
              </a:rPr>
              <a:t>ú</a:t>
            </a:r>
            <a:r>
              <a:rPr lang="en" sz="6000">
                <a:solidFill>
                  <a:srgbClr val="000000"/>
                </a:solidFill>
              </a:rPr>
              <a:t>per  en </a:t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un  taxi  con  mam</a:t>
            </a:r>
            <a:r>
              <a:rPr lang="en" sz="6000">
                <a:solidFill>
                  <a:srgbClr val="000000"/>
                </a:solidFill>
              </a:rPr>
              <a:t>á</a:t>
            </a:r>
            <a:r>
              <a:rPr lang="en" sz="6000">
                <a:solidFill>
                  <a:srgbClr val="000000"/>
                </a:solidFill>
              </a:rPr>
              <a:t>.</a:t>
            </a:r>
            <a:endParaRPr sz="9600"/>
          </a:p>
        </p:txBody>
      </p:sp>
      <p:pic>
        <p:nvPicPr>
          <p:cNvPr id="622" name="Google Shape;622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2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28" name="Google Shape;628;p92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29" name="Google Shape;629;p9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5" name="Google Shape;635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525" y="8848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450" y="999175"/>
            <a:ext cx="4609075" cy="314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/>
          <p:nvPr/>
        </p:nvSpPr>
        <p:spPr>
          <a:xfrm>
            <a:off x="1856488" y="2386200"/>
            <a:ext cx="1336500" cy="25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63535"/>
          </a:solidFill>
          <a:ln cap="flat" cmpd="sng" w="9525">
            <a:solidFill>
              <a:srgbClr val="F6F2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2"/>
          <p:cNvPicPr preferRelativeResize="0"/>
          <p:nvPr/>
        </p:nvPicPr>
        <p:blipFill rotWithShape="1">
          <a:blip r:embed="rId3">
            <a:alphaModFix/>
          </a:blip>
          <a:srcRect b="0" l="0" r="0" t="2978"/>
          <a:stretch/>
        </p:blipFill>
        <p:spPr>
          <a:xfrm>
            <a:off x="3484725" y="404825"/>
            <a:ext cx="2174550" cy="43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0" name="Google Shape;20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