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y="5143500" cx="9144000"/>
  <p:notesSz cx="6858000" cy="9144000"/>
  <p:embeddedFontLst>
    <p:embeddedFont>
      <p:font typeface="Century Gothic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38">
          <p15:clr>
            <a:srgbClr val="747775"/>
          </p15:clr>
        </p15:guide>
        <p15:guide id="2" orient="horz" pos="1901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Gabrielle Wagn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38" orient="horz"/>
        <p:guide pos="190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CenturyGothic-boldItalic.fntdata"/><Relationship Id="rId70" Type="http://schemas.openxmlformats.org/officeDocument/2006/relationships/font" Target="fonts/CenturyGothic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CenturyGothic-regular.fntdata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6-03-09T16:47:22.148">
    <p:pos x="6000" y="0"/>
    <p:text>formatted ✅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bab6155a5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bab6155a5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heladería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bab6155a5f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bab6155a5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miedoso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bab6155a5f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bab6155a5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zapatería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la regla de ortografía de las palabras con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-oso/-osa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-ería.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y lea en voz alta.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Recordemos que un sufijo es una parte pequeña que va al final de una palabra para darle un nuevo significado. Según la regla, los sufijos se escriben unidos a la palabra, sin espacio y sin guion.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lujoso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agregar el sufijo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lujo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lujoso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escribimos como una sola palabra.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zapatería.</a:t>
            </a:r>
            <a:endParaRPr i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bb56bb017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bb56bb017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zapatería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agregar el sufijo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-ería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zapato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zapatería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escribimos como una sola palabra.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85e7862f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85e7862f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lujoso.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los sufijos se escriben unidos a la palabra, sin espacio y sin guion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lujo - oso, lujoso.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sufijo se agrega 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lujo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formar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lujoso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el sufijo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bb56bb017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bb56bb017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zapatería.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los sufijos se escriben unidos a la palabra, sin espacio y sin guion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zapato - ería, zapatería.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sufijo se agrega 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zapato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formar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zapatería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el sufijo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-ería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-oso/-osa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-ería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-oso/-osa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-ería.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cariñosa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perrita, Susi, es muy cariñosa.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cariñosa.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 - ri - ño - sa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/ñ/,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/a/.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Cariñosa, /k/, /a/, /r/, /i/, /ñ/, /o/, /s/,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los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-oso/-osa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-ería.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ocioso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 que trabajar y no estar ocioso.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ocioso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- cio - so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/i/,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/o/. Ocioso, /o/, /s/, /i/, /o/, /s/,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zapatería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Debemos ir a la zapatería a comprar zapatos para la escuela.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zapatería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(5)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 - pa - te - rí - 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rí,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quinta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Zapatería, /s/, /a/, /p/, /a/, /t/, /e/, /r/, /i/,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bab6155a5f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bab6155a5f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vida.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bab6155a5f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bab6155a5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pronto.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bab6155a5f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bab6155a5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difícil.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África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Viven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África es un continente grandioso y asombroso.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África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 es (2), un (3), continente (4),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grandioso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(5), y (6), asombroso (7).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siete palabras!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rgbClr val="363535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los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-oso/-osa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-ería.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-oso/-osa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-ería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 sufijo es una parte pequeña que va al final de una palabra para darle un nuevo significado.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perezoso.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el sufijo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-oso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la palabra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floristería.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-oso/-osa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-ería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asombrosa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caluroso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peluquería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peligroso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bab6155a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bab6155a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-oso/-osa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-ería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 sufijo es una parte pequeña que va al final de una palabra para darle un nuevo significado.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amoroso.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el sufijo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-oso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la palabra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 con los estudiantes con las palabras joy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ería.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-oso/-osa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-ería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perfumería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valiosa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pescader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panadería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-oso/-osa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-ería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-oso/-osa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-ería.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cerrajería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cerrajería sacan copias de todo tipo de llaves.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cerrajería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(5)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 - rra - je - rí - 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rí,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quinta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Cerrajería, /s/, /e/, /rr/, /a/, /j/, /e/, /r/, /i/,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generosa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Nuestra vecina es una persona muy generosa.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generosa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 - ne - ro - sa.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/a/.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Generosa, /j/, /e/, /n/, /e/, /r/, /o/, /s/,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exitoso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equipo de fútbol de la escuela es muy exitoso.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exitoso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- xi - to - so.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/ks/,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/o/. Exitoso, /e/, /ks/, /i/, /t/, /o/, /s/,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más sobre los sufijos. Un sufijo es una parte de una palabra que va al final para darle un nuevo significado.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sufijo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-oso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amoroso.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sufijo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-oso/-osa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agrega al final de una palabra para decir que algo tiene mucho de esa cualidad.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amoroso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“que tiene mucho amor”.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base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Al agregar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-oso,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amoroso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bab6155a5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bab6155a5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curiosa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3be4c5e5d4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3be4c5e5d4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-ería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panadería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sufijo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-ería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indica un lugar donde se vende o hace algo. 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panadería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un sitio donde se vende pan. La palabra base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Al agregar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-ería,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forma la palabra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panadería.</a:t>
            </a:r>
            <a:endParaRPr i="1"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Ahora vamos a aprender más palabras con sufijos y a determinar su significado.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b7bea9a04f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3b7bea9a04f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peligroso.</a:t>
            </a:r>
            <a:endParaRPr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sufijo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-oso/-osa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agrega al final de una palabra para decir que algo tiene mucho de esa cualidad.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peligroso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“gran peligro”. En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peligroso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palabra base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peligro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Al agregar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-oso,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peligroso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3bb56bb0176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3bb56bb017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-ería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perfumería.</a:t>
            </a:r>
            <a:endParaRPr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sufijo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-ería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indica un lugar donde se vende o hace algo.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perfumería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“lugar donde venden perfumes”. En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perfumería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palabra base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perfume.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agregar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-ería,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perfumería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3bb56bb017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3bb56bb017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cariñosa.</a:t>
            </a:r>
            <a:endParaRPr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sufijo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-oso/-osa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agrega al final de una palabra para decir que algo tiene mucho de esa cualidad. 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cariñosa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“mucho cariño”. En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cariñosa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palabra base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cariño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Al agregar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cariñosa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bb56bb0176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3bb56bb017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-ería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frutería.</a:t>
            </a:r>
            <a:endParaRPr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sufijo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-ería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indica un lugar donde se vende o hace algo. 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frutería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“lugar donde venden frutas”. En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frutería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palabra base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fruta.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agregar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-ería,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final de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fruta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desaparece y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frutería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naturaleza de África es fabulosa y muy diversa.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precisión y señale la pausa en los signos de puntuación.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precisión haciendo las pausas apropiadas.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bab6155a5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bab6155a5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frutería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bab6155a5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bab6155a5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lujosa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bab6155a5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bab6155a5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pizzería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bab6155a5f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bab6155a5f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ruidosa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png"/><Relationship Id="rId4" Type="http://schemas.openxmlformats.org/officeDocument/2006/relationships/image" Target="../media/image17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5.png"/><Relationship Id="rId4" Type="http://schemas.openxmlformats.org/officeDocument/2006/relationships/image" Target="../media/image17.png"/><Relationship Id="rId5" Type="http://schemas.openxmlformats.org/officeDocument/2006/relationships/image" Target="../media/image44.png"/><Relationship Id="rId6" Type="http://schemas.openxmlformats.org/officeDocument/2006/relationships/image" Target="../media/image4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7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7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7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7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7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7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7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7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7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2021550" y="1825764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3188475" y="2497450"/>
            <a:ext cx="1276500" cy="1276500"/>
          </a:xfrm>
          <a:prstGeom prst="ellipse">
            <a:avLst/>
          </a:prstGeom>
          <a:noFill/>
          <a:ln cap="flat" cmpd="sng" w="118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125" lIns="113125" spcFirstLastPara="1" rIns="113125" wrap="square" tIns="113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32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3188475" y="2708918"/>
            <a:ext cx="1276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-oso/</a:t>
            </a:r>
            <a:endParaRPr b="1" sz="3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-osa</a:t>
            </a:r>
            <a:endParaRPr b="1"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/>
          <p:nvPr/>
        </p:nvSpPr>
        <p:spPr>
          <a:xfrm>
            <a:off x="4679022" y="2497450"/>
            <a:ext cx="1276500" cy="1276500"/>
          </a:xfrm>
          <a:prstGeom prst="ellipse">
            <a:avLst/>
          </a:prstGeom>
          <a:noFill/>
          <a:ln cap="flat" cmpd="sng" w="118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125" lIns="113125" spcFirstLastPara="1" rIns="113125" wrap="square" tIns="113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32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38"/>
          <p:cNvSpPr txBox="1"/>
          <p:nvPr/>
        </p:nvSpPr>
        <p:spPr>
          <a:xfrm>
            <a:off x="4679022" y="2772744"/>
            <a:ext cx="1276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-er</a:t>
            </a: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ía</a:t>
            </a:r>
            <a:endParaRPr b="1" sz="4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21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heladería</a:t>
            </a:r>
            <a:endParaRPr sz="9600"/>
          </a:p>
        </p:txBody>
      </p:sp>
      <p:pic>
        <p:nvPicPr>
          <p:cNvPr id="375" name="Google Shape;375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76" name="Google Shape;376;p47"/>
          <p:cNvSpPr/>
          <p:nvPr/>
        </p:nvSpPr>
        <p:spPr>
          <a:xfrm>
            <a:off x="1808450" y="3291850"/>
            <a:ext cx="5646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miedoso</a:t>
            </a:r>
            <a:endParaRPr sz="9600"/>
          </a:p>
        </p:txBody>
      </p:sp>
      <p:pic>
        <p:nvPicPr>
          <p:cNvPr id="382" name="Google Shape;382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3" name="Google Shape;383;p48"/>
          <p:cNvSpPr/>
          <p:nvPr/>
        </p:nvSpPr>
        <p:spPr>
          <a:xfrm>
            <a:off x="2121475" y="3291850"/>
            <a:ext cx="5036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zapatería</a:t>
            </a:r>
            <a:endParaRPr sz="9600"/>
          </a:p>
        </p:txBody>
      </p:sp>
      <p:pic>
        <p:nvPicPr>
          <p:cNvPr id="389" name="Google Shape;389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90" name="Google Shape;390;p49"/>
          <p:cNvSpPr/>
          <p:nvPr/>
        </p:nvSpPr>
        <p:spPr>
          <a:xfrm>
            <a:off x="1737300" y="3291850"/>
            <a:ext cx="5752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396" name="Google Shape;396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2" name="Google Shape;402;p51"/>
          <p:cNvSpPr txBox="1"/>
          <p:nvPr/>
        </p:nvSpPr>
        <p:spPr>
          <a:xfrm>
            <a:off x="441600" y="256032"/>
            <a:ext cx="8089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-oso/-osa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3" name="Google Shape;403;p51"/>
          <p:cNvSpPr txBox="1"/>
          <p:nvPr/>
        </p:nvSpPr>
        <p:spPr>
          <a:xfrm>
            <a:off x="441600" y="1920240"/>
            <a:ext cx="8260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se escriben unidos a la palabra, sin espacio y sin guion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lujoso, lujosa</a:t>
            </a:r>
            <a:endParaRPr i="1" sz="2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9" name="Google Shape;409;p52"/>
          <p:cNvSpPr txBox="1"/>
          <p:nvPr/>
        </p:nvSpPr>
        <p:spPr>
          <a:xfrm>
            <a:off x="441600" y="256032"/>
            <a:ext cx="8089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-ería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52"/>
          <p:cNvSpPr txBox="1"/>
          <p:nvPr/>
        </p:nvSpPr>
        <p:spPr>
          <a:xfrm>
            <a:off x="441600" y="1920240"/>
            <a:ext cx="8260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se escriben unidos a la palabra, sin espacio y sin guion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zapatería</a:t>
            </a:r>
            <a:endParaRPr i="1" sz="2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6" name="Google Shape;416;p53"/>
          <p:cNvSpPr/>
          <p:nvPr/>
        </p:nvSpPr>
        <p:spPr>
          <a:xfrm>
            <a:off x="5307275" y="2113500"/>
            <a:ext cx="13926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5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oso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7" name="Google Shape;417;p53"/>
          <p:cNvSpPr/>
          <p:nvPr/>
        </p:nvSpPr>
        <p:spPr>
          <a:xfrm>
            <a:off x="2444128" y="2113500"/>
            <a:ext cx="16629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lujo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53"/>
          <p:cNvSpPr/>
          <p:nvPr/>
        </p:nvSpPr>
        <p:spPr>
          <a:xfrm>
            <a:off x="2985600" y="3770775"/>
            <a:ext cx="3172800" cy="8376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lujos</a:t>
            </a:r>
            <a:r>
              <a:rPr lang="en" sz="465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53"/>
          <p:cNvSpPr txBox="1"/>
          <p:nvPr/>
        </p:nvSpPr>
        <p:spPr>
          <a:xfrm>
            <a:off x="4261728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53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53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53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53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53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53"/>
          <p:cNvSpPr txBox="1"/>
          <p:nvPr/>
        </p:nvSpPr>
        <p:spPr>
          <a:xfrm>
            <a:off x="2578600" y="643775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se escriben unidos a la palabra, sin espacio y sin guion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53"/>
          <p:cNvSpPr txBox="1"/>
          <p:nvPr/>
        </p:nvSpPr>
        <p:spPr>
          <a:xfrm>
            <a:off x="469437" y="362850"/>
            <a:ext cx="1392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-oso/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-osa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2" name="Google Shape;432;p54"/>
          <p:cNvSpPr/>
          <p:nvPr/>
        </p:nvSpPr>
        <p:spPr>
          <a:xfrm>
            <a:off x="5363025" y="2113500"/>
            <a:ext cx="17289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ería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3" name="Google Shape;433;p54"/>
          <p:cNvSpPr/>
          <p:nvPr/>
        </p:nvSpPr>
        <p:spPr>
          <a:xfrm>
            <a:off x="1686375" y="2113500"/>
            <a:ext cx="24765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zapato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54"/>
          <p:cNvSpPr/>
          <p:nvPr/>
        </p:nvSpPr>
        <p:spPr>
          <a:xfrm>
            <a:off x="2992050" y="3770775"/>
            <a:ext cx="3159900" cy="8376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zapatería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54"/>
          <p:cNvSpPr txBox="1"/>
          <p:nvPr/>
        </p:nvSpPr>
        <p:spPr>
          <a:xfrm>
            <a:off x="4317478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54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54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8" name="Google Shape;438;p54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9" name="Google Shape;439;p54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0" name="Google Shape;440;p54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54"/>
          <p:cNvSpPr txBox="1"/>
          <p:nvPr/>
        </p:nvSpPr>
        <p:spPr>
          <a:xfrm>
            <a:off x="2578600" y="643775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se escriben unidos a la palabra, sin espacio y sin guion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54"/>
          <p:cNvSpPr txBox="1"/>
          <p:nvPr/>
        </p:nvSpPr>
        <p:spPr>
          <a:xfrm>
            <a:off x="373650" y="593700"/>
            <a:ext cx="1528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</a:t>
            </a:r>
            <a:r>
              <a:rPr b="1"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ía</a:t>
            </a:r>
            <a:endParaRPr b="1" sz="4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54" name="Google Shape;454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cariñ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osa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9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0" name="Google Shape;460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oci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oso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6" name="Google Shape;466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zapat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ería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72" name="Google Shape;472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vida</a:t>
            </a:r>
            <a:r>
              <a:rPr lang="en" sz="9600"/>
              <a:t> </a:t>
            </a:r>
            <a:endParaRPr sz="9600"/>
          </a:p>
        </p:txBody>
      </p:sp>
      <p:pic>
        <p:nvPicPr>
          <p:cNvPr id="478" name="Google Shape;478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4" name="Google Shape;484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pronto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0" name="Google Shape;490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difícil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2" name="Google Shape;502;p64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África es un continente grandioso y asombroso. 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8" name="Google Shape;508;p65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Viven animales grandes como elefantes, leones y jirafas.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14" name="Google Shape;514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16" name="Google Shape;316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20" name="Google Shape;520;p67"/>
          <p:cNvCxnSpPr/>
          <p:nvPr/>
        </p:nvCxnSpPr>
        <p:spPr>
          <a:xfrm>
            <a:off x="76500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1" name="Google Shape;521;p67"/>
          <p:cNvCxnSpPr/>
          <p:nvPr/>
        </p:nvCxnSpPr>
        <p:spPr>
          <a:xfrm>
            <a:off x="76500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2" name="Google Shape;522;p67"/>
          <p:cNvCxnSpPr/>
          <p:nvPr/>
        </p:nvCxnSpPr>
        <p:spPr>
          <a:xfrm>
            <a:off x="76500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8" name="Google Shape;528;p68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África es un continente grandioso y asombroso. 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34" name="Google Shape;534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35" name="Google Shape;535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70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46" name="Google Shape;546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3" name="Google Shape;553;p72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55" name="Google Shape;555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56" name="Google Shape;556;p72" title="31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1446" y="2560237"/>
            <a:ext cx="1570948" cy="1795374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72"/>
          <p:cNvSpPr txBox="1"/>
          <p:nvPr/>
        </p:nvSpPr>
        <p:spPr>
          <a:xfrm>
            <a:off x="3881451" y="1691575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perez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8" name="Google Shape;558;p72"/>
          <p:cNvSpPr txBox="1"/>
          <p:nvPr/>
        </p:nvSpPr>
        <p:spPr>
          <a:xfrm>
            <a:off x="3881444" y="2903822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florist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ería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9" name="Google Shape;559;p72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0" name="Google Shape;560;p72"/>
          <p:cNvSpPr/>
          <p:nvPr/>
        </p:nvSpPr>
        <p:spPr>
          <a:xfrm>
            <a:off x="579775" y="2175725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entury Gothic"/>
                <a:ea typeface="Century Gothic"/>
                <a:cs typeface="Century Gothic"/>
                <a:sym typeface="Century Gothic"/>
              </a:rPr>
              <a:t>-oso/ </a:t>
            </a:r>
            <a:endParaRPr b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entury Gothic"/>
                <a:ea typeface="Century Gothic"/>
                <a:cs typeface="Century Gothic"/>
                <a:sym typeface="Century Gothic"/>
              </a:rPr>
              <a:t>-osa</a:t>
            </a:r>
            <a:endParaRPr b="1"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72"/>
          <p:cNvSpPr/>
          <p:nvPr/>
        </p:nvSpPr>
        <p:spPr>
          <a:xfrm>
            <a:off x="1766355" y="2198986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-ería</a:t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72"/>
          <p:cNvSpPr/>
          <p:nvPr/>
        </p:nvSpPr>
        <p:spPr>
          <a:xfrm rot="-667202">
            <a:off x="3150937" y="21525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72"/>
          <p:cNvSpPr/>
          <p:nvPr/>
        </p:nvSpPr>
        <p:spPr>
          <a:xfrm rot="1319193">
            <a:off x="3151018" y="309200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4" name="Google Shape;564;p72" title="464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32736" y="1343033"/>
            <a:ext cx="1489950" cy="1702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asombrosa</a:t>
            </a:r>
            <a:endParaRPr sz="9600"/>
          </a:p>
        </p:txBody>
      </p:sp>
      <p:pic>
        <p:nvPicPr>
          <p:cNvPr id="570" name="Google Shape;570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71" name="Google Shape;571;p73"/>
          <p:cNvSpPr/>
          <p:nvPr/>
        </p:nvSpPr>
        <p:spPr>
          <a:xfrm>
            <a:off x="1418825" y="3291850"/>
            <a:ext cx="6500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7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caluroso</a:t>
            </a:r>
            <a:endParaRPr sz="9600"/>
          </a:p>
        </p:txBody>
      </p:sp>
      <p:pic>
        <p:nvPicPr>
          <p:cNvPr id="577" name="Google Shape;577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78" name="Google Shape;578;p74"/>
          <p:cNvSpPr/>
          <p:nvPr/>
        </p:nvSpPr>
        <p:spPr>
          <a:xfrm>
            <a:off x="2133200" y="3291850"/>
            <a:ext cx="4980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7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peluquer</a:t>
            </a:r>
            <a:r>
              <a:rPr lang="en" sz="9600"/>
              <a:t>ía</a:t>
            </a:r>
            <a:endParaRPr sz="9600"/>
          </a:p>
        </p:txBody>
      </p:sp>
      <p:pic>
        <p:nvPicPr>
          <p:cNvPr id="584" name="Google Shape;584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85" name="Google Shape;585;p75"/>
          <p:cNvSpPr/>
          <p:nvPr/>
        </p:nvSpPr>
        <p:spPr>
          <a:xfrm>
            <a:off x="1448600" y="3291850"/>
            <a:ext cx="6296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peligroso</a:t>
            </a:r>
            <a:endParaRPr sz="9600"/>
          </a:p>
        </p:txBody>
      </p:sp>
      <p:pic>
        <p:nvPicPr>
          <p:cNvPr id="591" name="Google Shape;591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92" name="Google Shape;592;p76"/>
          <p:cNvSpPr/>
          <p:nvPr/>
        </p:nvSpPr>
        <p:spPr>
          <a:xfrm>
            <a:off x="1964525" y="3291850"/>
            <a:ext cx="5295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3" name="Google Shape;323;p41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325" name="Google Shape;325;p4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26" name="Google Shape;326;p41"/>
          <p:cNvSpPr txBox="1"/>
          <p:nvPr/>
        </p:nvSpPr>
        <p:spPr>
          <a:xfrm>
            <a:off x="3881451" y="1691575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amor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41"/>
          <p:cNvSpPr txBox="1"/>
          <p:nvPr/>
        </p:nvSpPr>
        <p:spPr>
          <a:xfrm>
            <a:off x="3881444" y="2903822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joy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ería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41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41"/>
          <p:cNvSpPr/>
          <p:nvPr/>
        </p:nvSpPr>
        <p:spPr>
          <a:xfrm>
            <a:off x="579775" y="2175725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entury Gothic"/>
                <a:ea typeface="Century Gothic"/>
                <a:cs typeface="Century Gothic"/>
                <a:sym typeface="Century Gothic"/>
              </a:rPr>
              <a:t>-oso/ </a:t>
            </a:r>
            <a:endParaRPr b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entury Gothic"/>
                <a:ea typeface="Century Gothic"/>
                <a:cs typeface="Century Gothic"/>
                <a:sym typeface="Century Gothic"/>
              </a:rPr>
              <a:t>-osa</a:t>
            </a:r>
            <a:endParaRPr b="1"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41"/>
          <p:cNvSpPr/>
          <p:nvPr/>
        </p:nvSpPr>
        <p:spPr>
          <a:xfrm>
            <a:off x="1766355" y="2198986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-er</a:t>
            </a: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ía</a:t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41"/>
          <p:cNvSpPr/>
          <p:nvPr/>
        </p:nvSpPr>
        <p:spPr>
          <a:xfrm rot="-667202">
            <a:off x="3150937" y="21525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41"/>
          <p:cNvSpPr/>
          <p:nvPr/>
        </p:nvSpPr>
        <p:spPr>
          <a:xfrm rot="1319193">
            <a:off x="3151018" y="309200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3" name="Google Shape;333;p41" title="310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4050" y="1287663"/>
            <a:ext cx="1676540" cy="191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1" title="31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30296" y="2692437"/>
            <a:ext cx="1558348" cy="178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perfumer</a:t>
            </a:r>
            <a:r>
              <a:rPr lang="en" sz="9600"/>
              <a:t>ía</a:t>
            </a:r>
            <a:endParaRPr sz="9600"/>
          </a:p>
        </p:txBody>
      </p:sp>
      <p:pic>
        <p:nvPicPr>
          <p:cNvPr id="598" name="Google Shape;598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99" name="Google Shape;599;p77"/>
          <p:cNvSpPr/>
          <p:nvPr/>
        </p:nvSpPr>
        <p:spPr>
          <a:xfrm>
            <a:off x="1389075" y="3291850"/>
            <a:ext cx="6508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valiosa</a:t>
            </a:r>
            <a:endParaRPr sz="9600"/>
          </a:p>
        </p:txBody>
      </p:sp>
      <p:pic>
        <p:nvPicPr>
          <p:cNvPr id="605" name="Google Shape;605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06" name="Google Shape;606;p78"/>
          <p:cNvSpPr/>
          <p:nvPr/>
        </p:nvSpPr>
        <p:spPr>
          <a:xfrm>
            <a:off x="2712900" y="3291850"/>
            <a:ext cx="3944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pescader</a:t>
            </a:r>
            <a:r>
              <a:rPr lang="en" sz="9600"/>
              <a:t>ía</a:t>
            </a:r>
            <a:endParaRPr sz="9600"/>
          </a:p>
        </p:txBody>
      </p:sp>
      <p:pic>
        <p:nvPicPr>
          <p:cNvPr id="612" name="Google Shape;612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13" name="Google Shape;613;p79"/>
          <p:cNvSpPr/>
          <p:nvPr/>
        </p:nvSpPr>
        <p:spPr>
          <a:xfrm>
            <a:off x="1243575" y="3291850"/>
            <a:ext cx="6784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pan</a:t>
            </a:r>
            <a:r>
              <a:rPr lang="en" sz="9100"/>
              <a:t>ader</a:t>
            </a:r>
            <a:r>
              <a:rPr lang="en" sz="9600"/>
              <a:t>ía</a:t>
            </a:r>
            <a:endParaRPr sz="9600"/>
          </a:p>
        </p:txBody>
      </p:sp>
      <p:pic>
        <p:nvPicPr>
          <p:cNvPr id="619" name="Google Shape;619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0" name="Google Shape;620;p80"/>
          <p:cNvSpPr/>
          <p:nvPr/>
        </p:nvSpPr>
        <p:spPr>
          <a:xfrm>
            <a:off x="1577575" y="3291850"/>
            <a:ext cx="6090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Google Shape;631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2" name="Google Shape;632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cerraj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er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ía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Google Shape;637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8" name="Google Shape;638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gener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osa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4" name="Google Shape;644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exit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oso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6" name="Google Shape;656;p86"/>
          <p:cNvSpPr/>
          <p:nvPr/>
        </p:nvSpPr>
        <p:spPr>
          <a:xfrm>
            <a:off x="5679926" y="746450"/>
            <a:ext cx="20727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7" name="Google Shape;657;p86"/>
          <p:cNvSpPr/>
          <p:nvPr/>
        </p:nvSpPr>
        <p:spPr>
          <a:xfrm>
            <a:off x="1391375" y="746450"/>
            <a:ext cx="2932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amor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8" name="Google Shape;658;p86"/>
          <p:cNvSpPr/>
          <p:nvPr/>
        </p:nvSpPr>
        <p:spPr>
          <a:xfrm>
            <a:off x="2164800" y="3213900"/>
            <a:ext cx="48144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amoroso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9" name="Google Shape;659;p86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0" name="Google Shape;660;p86"/>
          <p:cNvSpPr txBox="1"/>
          <p:nvPr/>
        </p:nvSpPr>
        <p:spPr>
          <a:xfrm>
            <a:off x="4323887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curiosa</a:t>
            </a:r>
            <a:endParaRPr sz="9600"/>
          </a:p>
        </p:txBody>
      </p:sp>
      <p:pic>
        <p:nvPicPr>
          <p:cNvPr id="340" name="Google Shape;340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1" name="Google Shape;341;p42"/>
          <p:cNvSpPr/>
          <p:nvPr/>
        </p:nvSpPr>
        <p:spPr>
          <a:xfrm>
            <a:off x="2578600" y="3291850"/>
            <a:ext cx="4192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Google Shape;665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6" name="Google Shape;666;p87"/>
          <p:cNvSpPr/>
          <p:nvPr/>
        </p:nvSpPr>
        <p:spPr>
          <a:xfrm>
            <a:off x="5365238" y="746450"/>
            <a:ext cx="21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ería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7" name="Google Shape;667;p87"/>
          <p:cNvSpPr/>
          <p:nvPr/>
        </p:nvSpPr>
        <p:spPr>
          <a:xfrm>
            <a:off x="1586963" y="746450"/>
            <a:ext cx="24225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8" name="Google Shape;668;p87"/>
          <p:cNvSpPr/>
          <p:nvPr/>
        </p:nvSpPr>
        <p:spPr>
          <a:xfrm>
            <a:off x="1841700" y="3213900"/>
            <a:ext cx="54606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panadería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9" name="Google Shape;669;p87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0" name="Google Shape;670;p87"/>
          <p:cNvSpPr txBox="1"/>
          <p:nvPr/>
        </p:nvSpPr>
        <p:spPr>
          <a:xfrm>
            <a:off x="4009199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" name="Google Shape;675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6" name="Google Shape;676;p88"/>
          <p:cNvSpPr/>
          <p:nvPr/>
        </p:nvSpPr>
        <p:spPr>
          <a:xfrm>
            <a:off x="6043938" y="746450"/>
            <a:ext cx="20727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7" name="Google Shape;677;p88"/>
          <p:cNvSpPr/>
          <p:nvPr/>
        </p:nvSpPr>
        <p:spPr>
          <a:xfrm>
            <a:off x="1027363" y="746450"/>
            <a:ext cx="36609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peligro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8" name="Google Shape;678;p88"/>
          <p:cNvSpPr/>
          <p:nvPr/>
        </p:nvSpPr>
        <p:spPr>
          <a:xfrm>
            <a:off x="2164800" y="3213900"/>
            <a:ext cx="48144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peligroso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9" name="Google Shape;679;p88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0" name="Google Shape;680;p88"/>
          <p:cNvSpPr txBox="1"/>
          <p:nvPr/>
        </p:nvSpPr>
        <p:spPr>
          <a:xfrm>
            <a:off x="4687899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" name="Google Shape;685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6" name="Google Shape;686;p89"/>
          <p:cNvSpPr/>
          <p:nvPr/>
        </p:nvSpPr>
        <p:spPr>
          <a:xfrm>
            <a:off x="6321538" y="746450"/>
            <a:ext cx="21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ería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7" name="Google Shape;687;p89"/>
          <p:cNvSpPr/>
          <p:nvPr/>
        </p:nvSpPr>
        <p:spPr>
          <a:xfrm>
            <a:off x="630649" y="746450"/>
            <a:ext cx="4335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perfume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8" name="Google Shape;688;p89"/>
          <p:cNvSpPr/>
          <p:nvPr/>
        </p:nvSpPr>
        <p:spPr>
          <a:xfrm>
            <a:off x="1841700" y="3213900"/>
            <a:ext cx="54606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perfumería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9" name="Google Shape;689;p89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0" name="Google Shape;690;p89"/>
          <p:cNvSpPr txBox="1"/>
          <p:nvPr/>
        </p:nvSpPr>
        <p:spPr>
          <a:xfrm>
            <a:off x="4965499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" name="Google Shape;695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6" name="Google Shape;696;p90"/>
          <p:cNvSpPr/>
          <p:nvPr/>
        </p:nvSpPr>
        <p:spPr>
          <a:xfrm>
            <a:off x="5907526" y="746450"/>
            <a:ext cx="20727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7" name="Google Shape;697;p90"/>
          <p:cNvSpPr/>
          <p:nvPr/>
        </p:nvSpPr>
        <p:spPr>
          <a:xfrm>
            <a:off x="1163775" y="746450"/>
            <a:ext cx="33879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cariño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8" name="Google Shape;698;p90"/>
          <p:cNvSpPr/>
          <p:nvPr/>
        </p:nvSpPr>
        <p:spPr>
          <a:xfrm>
            <a:off x="2164800" y="3213900"/>
            <a:ext cx="48144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cariñosa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9" name="Google Shape;699;p90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0" name="Google Shape;700;p90"/>
          <p:cNvSpPr txBox="1"/>
          <p:nvPr/>
        </p:nvSpPr>
        <p:spPr>
          <a:xfrm>
            <a:off x="4551487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6" name="Google Shape;706;p91"/>
          <p:cNvSpPr/>
          <p:nvPr/>
        </p:nvSpPr>
        <p:spPr>
          <a:xfrm>
            <a:off x="5365238" y="746450"/>
            <a:ext cx="21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ería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7" name="Google Shape;707;p91"/>
          <p:cNvSpPr/>
          <p:nvPr/>
        </p:nvSpPr>
        <p:spPr>
          <a:xfrm>
            <a:off x="1343701" y="746450"/>
            <a:ext cx="2665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fruta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8" name="Google Shape;708;p91"/>
          <p:cNvSpPr/>
          <p:nvPr/>
        </p:nvSpPr>
        <p:spPr>
          <a:xfrm>
            <a:off x="2692500" y="3213900"/>
            <a:ext cx="37590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frutería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9" name="Google Shape;709;p91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0" name="Google Shape;710;p91"/>
          <p:cNvSpPr txBox="1"/>
          <p:nvPr/>
        </p:nvSpPr>
        <p:spPr>
          <a:xfrm>
            <a:off x="4009199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16" name="Google Shape;716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Google Shape;721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2" name="Google Shape;722;p93"/>
          <p:cNvSpPr txBox="1"/>
          <p:nvPr/>
        </p:nvSpPr>
        <p:spPr>
          <a:xfrm>
            <a:off x="441600" y="439789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La naturaleza de África es fabulosa y muy diversa.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" name="Google Shape;727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8" name="Google Shape;728;p94"/>
          <p:cNvSpPr txBox="1"/>
          <p:nvPr/>
        </p:nvSpPr>
        <p:spPr>
          <a:xfrm>
            <a:off x="441600" y="439800"/>
            <a:ext cx="8260800" cy="3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latin typeface="Century Gothic"/>
                <a:ea typeface="Century Gothic"/>
                <a:cs typeface="Century Gothic"/>
                <a:sym typeface="Century Gothic"/>
              </a:rPr>
              <a:t>En muchas regiones el clima es caluroso y soleado, pero también hay zonas frescas y montañosas.</a:t>
            </a:r>
            <a:endParaRPr sz="4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" name="Google Shape;733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4" name="Google Shape;734;p95"/>
          <p:cNvSpPr txBox="1"/>
          <p:nvPr/>
        </p:nvSpPr>
        <p:spPr>
          <a:xfrm>
            <a:off x="441600" y="439800"/>
            <a:ext cx="8260800" cy="3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Algunos hacen sonidos fuertes y el ambiente en la sabana puede ser muy ruidoso.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" name="Google Shape;739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0" name="Google Shape;740;p96"/>
          <p:cNvSpPr txBox="1"/>
          <p:nvPr/>
        </p:nvSpPr>
        <p:spPr>
          <a:xfrm>
            <a:off x="441600" y="439800"/>
            <a:ext cx="8260800" cy="3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También hay pizzerías y joyerías donde se venden collares y pulseras hechos a mano.</a:t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frutería</a:t>
            </a:r>
            <a:endParaRPr sz="9600"/>
          </a:p>
        </p:txBody>
      </p:sp>
      <p:pic>
        <p:nvPicPr>
          <p:cNvPr id="347" name="Google Shape;347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8" name="Google Shape;348;p43"/>
          <p:cNvSpPr/>
          <p:nvPr/>
        </p:nvSpPr>
        <p:spPr>
          <a:xfrm>
            <a:off x="2578600" y="3291850"/>
            <a:ext cx="4166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46" name="Google Shape;746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47" name="Google Shape;747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lujosa</a:t>
            </a:r>
            <a:endParaRPr sz="9600"/>
          </a:p>
        </p:txBody>
      </p:sp>
      <p:pic>
        <p:nvPicPr>
          <p:cNvPr id="354" name="Google Shape;354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55" name="Google Shape;355;p44"/>
          <p:cNvSpPr/>
          <p:nvPr/>
        </p:nvSpPr>
        <p:spPr>
          <a:xfrm>
            <a:off x="2961401" y="3291850"/>
            <a:ext cx="3368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pizzería</a:t>
            </a:r>
            <a:endParaRPr sz="9600"/>
          </a:p>
        </p:txBody>
      </p:sp>
      <p:pic>
        <p:nvPicPr>
          <p:cNvPr id="361" name="Google Shape;361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2" name="Google Shape;362;p45"/>
          <p:cNvSpPr/>
          <p:nvPr/>
        </p:nvSpPr>
        <p:spPr>
          <a:xfrm>
            <a:off x="2485150" y="3291850"/>
            <a:ext cx="4347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ruidosa</a:t>
            </a:r>
            <a:endParaRPr sz="9600"/>
          </a:p>
        </p:txBody>
      </p:sp>
      <p:pic>
        <p:nvPicPr>
          <p:cNvPr id="368" name="Google Shape;368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9" name="Google Shape;369;p46"/>
          <p:cNvSpPr/>
          <p:nvPr/>
        </p:nvSpPr>
        <p:spPr>
          <a:xfrm>
            <a:off x="2470651" y="3291850"/>
            <a:ext cx="4455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