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</p:sldIdLst>
  <p:sldSz cy="5143500" cx="9144000"/>
  <p:notesSz cx="6858000" cy="9144000"/>
  <p:embeddedFontLst>
    <p:embeddedFont>
      <p:font typeface="Century Gothic"/>
      <p:regular r:id="rId82"/>
      <p:bold r:id="rId83"/>
      <p:italic r:id="rId84"/>
      <p:boldItalic r:id="rId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20D641-DC16-436D-8344-12AF12A7C19D}">
  <a:tblStyle styleId="{A320D641-DC16-436D-8344-12AF12A7C1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A53B75D-3F44-40F8-83F6-574AA2F01CD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CenturyGothic-italic.fntdata"/><Relationship Id="rId83" Type="http://schemas.openxmlformats.org/officeDocument/2006/relationships/font" Target="fonts/CenturyGothic-bold.fnt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85" Type="http://schemas.openxmlformats.org/officeDocument/2006/relationships/font" Target="fonts/CenturyGothic-boldItalic.fntdata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font" Target="fonts/CenturyGothic-regular.fntdata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1e7f251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31e7f251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1e7f251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31e7f251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 o /s/.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La letra x tiene puede representar varios sonidos dependiendo de su posición en la palabra como /s/ al inicio de xilófono o /ks/ en el medio de la palabra como en taxi o examen.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1e7f251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1e7f251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1e7f251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1e7f251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1e7f251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1e7f25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1e7f251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1e7f251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1e7f251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1e7f251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1e7f251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1e7f251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muda. No hace ningun sonido.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la señal de silencio colocando su dedo índice sobre su boca para indicar que la h es muda.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1e7f251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1e7f251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1e7f251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1e7f251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1e7f251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1e7f251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1e7f251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31e7f251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1e7f251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1e7f251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1e7f251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1e7f251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1e7f25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1e7f25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1e7f2510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31e7f2510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1e7f251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1e7f251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ba53cf60c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ba53cf60c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3ba53cf60c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3ba53cf60c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ba53cf60c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ba53cf60c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3ba53cf60c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3ba53cf60c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/pl/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/ks/, /w/, /e/, /k/, /o/, /y/, /h/, /a/, /k/, /y/, /u/, /ch/, /j/, /g/, /r/, /k/, /bl/, /cl/, /fl/, /pl/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/y/ acepte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el dígrafo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/k/ acepte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/s/ acepte las letras s, c, 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31e7f251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31e7f251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combinación de consonantes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pl, fl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pueden estar al inicio o en la mitad de las palabras, como en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blanco, habla, playa, chicle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flaco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 esta combinación de las letras se les llama sílabas trabadas porque siempre van juntas.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combinar las letras y sonidos en sílabas que tengan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bl, pl, fl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pl. Voy a decir los sonidos de la sílaba pla: /p/, /l/, /a/. Ahora voy a combinar los sonidos, /p/, /l/, /a/, pla.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cómo combinar tres letras para formar una sílaba trabada. Diremos cada sílaba que aparece sobre la flecha roja. ¿Listos?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35-40 una a la vez y diga cada sílaba en voz alta junto con ellos.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31e7f251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31e7f251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/u/, blu.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31e7f2510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31e7f2510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/a/, cla.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31e7f251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31e7f251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/l/, /o/, flo.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31e7f25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31e7f25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/a/, pla.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31e7f2510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31e7f2510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/e/, ple.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ba38670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3ba38670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/pla/, /ya/, playa.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/pla/,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/pla/, /ya/, playa)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playa, /pla/, /ya/.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playa, /pla/, /ya/)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/p/, /l/, /a/, /y/, /a/, playa.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/a/, /y/, /a/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/l/, /a/, /y/, /a/, playa)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playa, /p/, /l/, /a/, /y/,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playa. Ahora todos juntos: playa, /p/, /l/, /a/, /y/, /a/, playa.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31e7f251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31e7f251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/l/, /a/, fla.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/flo/, /ta/, flota.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1e7f251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1e7f251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/blu/, /sa/, blusa.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1e7f2510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31e7f2510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/pla/, /ya/, playa.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ba53cf60c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3ba53cf60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/flo/, /tan/, flotan.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31e7f251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31e7f251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/blan/, /ca/, blanca.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ba53cf60c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ba53cf60c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/cla/, /ra/, clara.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31e944138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31e944138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/flo/, /ta/, /dor/, flotador.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ba53cf60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ba53cf60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/flo/, /tan/?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/flo/, /tan/, flotan)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flotan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flotan, /flo/, /tan/)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/f/, /l/, /o/, /t/, /a/, /n/?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/f/, /l/, /o/, /t/, /a/, /n/, flotan)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flotan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flotan, /f/, /l/, /o/, /t/, /a/, /n/)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31e94413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31e94413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/plá/, /ta/, /no/, plátano.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/re/, /cla/, /ma/, reclama.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3ba53cf60c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3ba53cf60c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/ex/, /cla/, /ma/, exclama.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31e94413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31e94413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/ob/, /ser/, /va/, observa.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31e944138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31e944138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/ple/, /ni/, /tud/, plenitud.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1e7f251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1e7f251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31e7f25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31e7f25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tendrán tiempo de demostrar todo lo que han aprendido esta semana.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31e7f2510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31e7f2510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31e7f2510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31e7f2510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clima, /cli/, /ma/, clima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/cli/, /ma/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/cli/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/l/,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Clima, /k/, /l/, /i/, /m/,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333e5d27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333e5d27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playa, /pla/, /ya/, playa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/pla/, /ya/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/pla/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/a/. Playa, /p/, /l/, /a/, /y/,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ba53cf60c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ba53cf60c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/blu/,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/blu/, /sa/, blusa)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blusa, /blu/,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/l/, /u/,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/l/, /u/, /s/, /a/, blusa)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blusa, /b/, /l/, /u/, /s/,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33e5d277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333e5d27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blusa, /blu/, /sa/, blusa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/blu/, /sa/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/blu/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/u/.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Blusa, /b/, /l/, /u/, /s/,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Deciden buscar conchas en la playa.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les da plátano y flan.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418a238d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418a238d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418a238d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418a238d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Deciden buscar conchas en la playa.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contar cuántas palabras tiene la oración: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Deciden (1), buscar (2), conchas (3), en (4), la (5), playa (6)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palabra.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Deciden buscar conchas en la playa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6 palabras. Ahora les toca a ustedes.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repitan la oración y cuenten cuántas palabras tiene la oración levantando un dedo por cada palabra.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la oración para verificar la respuesta en la diapositiva número 66.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418a238d4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418a238d4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corregir su escritura.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Calisto y Nicolás van a la playa.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un día caluroso, mamá decide llevar a Calisto y Nicolás a la playa.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3efb32dc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3efb32dc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3efb32dce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3efb32dce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ba53cf60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ba53cf60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/plá/, /ta/, /no/?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/plá/, /ta/, /no/, plátano)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plátano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plátano, /plá/, /ta/, /no/)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/l/, /a/, /t/, /a/, /n/,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/l/, /a/, /t/, /a/, /n/, /o/, plátano)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plátano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plátano, /p/, /l/, /a/, /t/, /a/, /n/,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3efb32dc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3efb32dc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3efb32dce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3efb32dce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3efb32dce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33efb32dce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3efb32dce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33efb32dce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3efb32dce6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33efb32dce6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¿crees que los niños se divirtieron en la playa?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Creo que los niños se divirtieron en la playa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ba53cf60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ba53cf60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/ple/, /ni/, /tud/?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/ple/, /ni/, /tud/, plenitud)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plenitud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plenitud, /ple/, /ni/, /tud/)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/l/, /e/, /n/, /i/, /t/, /u/, /d/?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/l/, /e/, /n/, /i/, /t/, /u/, /d/, plenitud)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plenitud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plenitud, /p/, /l/, /e/, /n/, /i/, /t/, /u/, /d/)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0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4.png"/><Relationship Id="rId4" Type="http://schemas.openxmlformats.org/officeDocument/2006/relationships/image" Target="../media/image35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4.png"/><Relationship Id="rId4" Type="http://schemas.openxmlformats.org/officeDocument/2006/relationships/image" Target="../media/image33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6.jpg"/><Relationship Id="rId4" Type="http://schemas.openxmlformats.org/officeDocument/2006/relationships/image" Target="../media/image2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4.png"/><Relationship Id="rId4" Type="http://schemas.openxmlformats.org/officeDocument/2006/relationships/image" Target="../media/image37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9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85" l="0" r="0" t="485"/>
          <a:stretch/>
        </p:blipFill>
        <p:spPr>
          <a:xfrm>
            <a:off x="3486900" y="1176775"/>
            <a:ext cx="2170202" cy="3331204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229600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3" name="Google Shape;423;p5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9" name="Google Shape;429;p6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6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7" name="Google Shape;447;p6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3" name="Google Shape;453;p6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9" name="Google Shape;459;p6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1" name="Google Shape;471;p6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7" name="Google Shape;477;p6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3" name="Google Shape;483;p6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7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5" name="Google Shape;495;p7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1" name="Google Shape;501;p7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4395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7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3" name="Google Shape;513;p7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7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25" name="Google Shape;525;p76"/>
          <p:cNvGraphicFramePr/>
          <p:nvPr/>
        </p:nvGraphicFramePr>
        <p:xfrm>
          <a:off x="3790125" y="18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{A320D641-DC16-436D-8344-12AF12A7C19D}</a:tableStyleId>
              </a:tblPr>
              <a:tblGrid>
                <a:gridCol w="1563750"/>
              </a:tblGrid>
              <a:tr h="139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7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Sílabas trabadas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2" name="Google Shape;532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78"/>
          <p:cNvSpPr/>
          <p:nvPr/>
        </p:nvSpPr>
        <p:spPr>
          <a:xfrm>
            <a:off x="3619500" y="3191525"/>
            <a:ext cx="182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9" name="Google Shape;53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79"/>
          <p:cNvSpPr/>
          <p:nvPr/>
        </p:nvSpPr>
        <p:spPr>
          <a:xfrm>
            <a:off x="3657600" y="3191525"/>
            <a:ext cx="185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6" name="Google Shape;546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80"/>
          <p:cNvSpPr/>
          <p:nvPr/>
        </p:nvSpPr>
        <p:spPr>
          <a:xfrm>
            <a:off x="3736800" y="3160475"/>
            <a:ext cx="167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81"/>
          <p:cNvSpPr/>
          <p:nvPr/>
        </p:nvSpPr>
        <p:spPr>
          <a:xfrm>
            <a:off x="3552825" y="3191525"/>
            <a:ext cx="213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0" name="Google Shape;56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2"/>
          <p:cNvSpPr/>
          <p:nvPr/>
        </p:nvSpPr>
        <p:spPr>
          <a:xfrm>
            <a:off x="3655700" y="3191525"/>
            <a:ext cx="199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6188" y="943363"/>
            <a:ext cx="3311624" cy="325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3"/>
          <p:cNvSpPr/>
          <p:nvPr/>
        </p:nvSpPr>
        <p:spPr>
          <a:xfrm>
            <a:off x="3838575" y="3191525"/>
            <a:ext cx="168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4" name="Google Shape;57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6" name="Google Shape;586;p85"/>
          <p:cNvSpPr txBox="1"/>
          <p:nvPr/>
        </p:nvSpPr>
        <p:spPr>
          <a:xfrm>
            <a:off x="2751550" y="18416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5"/>
          <p:cNvSpPr txBox="1"/>
          <p:nvPr/>
        </p:nvSpPr>
        <p:spPr>
          <a:xfrm>
            <a:off x="4538150" y="1841650"/>
            <a:ext cx="216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5"/>
          <p:cNvSpPr/>
          <p:nvPr/>
        </p:nvSpPr>
        <p:spPr>
          <a:xfrm>
            <a:off x="3371850" y="3267725"/>
            <a:ext cx="276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4" name="Google Shape;594;p86"/>
          <p:cNvSpPr txBox="1"/>
          <p:nvPr/>
        </p:nvSpPr>
        <p:spPr>
          <a:xfrm>
            <a:off x="2663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86"/>
          <p:cNvSpPr txBox="1"/>
          <p:nvPr/>
        </p:nvSpPr>
        <p:spPr>
          <a:xfrm>
            <a:off x="4221900" y="1793875"/>
            <a:ext cx="24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6"/>
          <p:cNvSpPr/>
          <p:nvPr/>
        </p:nvSpPr>
        <p:spPr>
          <a:xfrm>
            <a:off x="3130725" y="3267725"/>
            <a:ext cx="305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2" name="Google Shape;602;p87"/>
          <p:cNvSpPr txBox="1"/>
          <p:nvPr/>
        </p:nvSpPr>
        <p:spPr>
          <a:xfrm>
            <a:off x="2511500" y="18700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7"/>
          <p:cNvSpPr txBox="1"/>
          <p:nvPr/>
        </p:nvSpPr>
        <p:spPr>
          <a:xfrm>
            <a:off x="3993300" y="1870075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7"/>
          <p:cNvSpPr/>
          <p:nvPr/>
        </p:nvSpPr>
        <p:spPr>
          <a:xfrm>
            <a:off x="2834825" y="3267725"/>
            <a:ext cx="343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0" name="Google Shape;610;p88"/>
          <p:cNvSpPr txBox="1"/>
          <p:nvPr/>
        </p:nvSpPr>
        <p:spPr>
          <a:xfrm>
            <a:off x="2446750" y="18416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88"/>
          <p:cNvSpPr txBox="1"/>
          <p:nvPr/>
        </p:nvSpPr>
        <p:spPr>
          <a:xfrm>
            <a:off x="4233350" y="1841650"/>
            <a:ext cx="276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88"/>
          <p:cNvSpPr/>
          <p:nvPr/>
        </p:nvSpPr>
        <p:spPr>
          <a:xfrm>
            <a:off x="2990850" y="3267725"/>
            <a:ext cx="341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8" name="Google Shape;618;p89"/>
          <p:cNvSpPr txBox="1"/>
          <p:nvPr/>
        </p:nvSpPr>
        <p:spPr>
          <a:xfrm>
            <a:off x="2310850" y="1793875"/>
            <a:ext cx="31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89"/>
          <p:cNvSpPr txBox="1"/>
          <p:nvPr/>
        </p:nvSpPr>
        <p:spPr>
          <a:xfrm>
            <a:off x="4450500" y="1793875"/>
            <a:ext cx="314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89"/>
          <p:cNvSpPr/>
          <p:nvPr/>
        </p:nvSpPr>
        <p:spPr>
          <a:xfrm>
            <a:off x="2533650" y="3267725"/>
            <a:ext cx="440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6" name="Google Shape;626;p90"/>
          <p:cNvSpPr txBox="1"/>
          <p:nvPr/>
        </p:nvSpPr>
        <p:spPr>
          <a:xfrm>
            <a:off x="2310850" y="1793875"/>
            <a:ext cx="31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0"/>
          <p:cNvSpPr txBox="1"/>
          <p:nvPr/>
        </p:nvSpPr>
        <p:spPr>
          <a:xfrm>
            <a:off x="3840900" y="1793875"/>
            <a:ext cx="314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0"/>
          <p:cNvSpPr/>
          <p:nvPr/>
        </p:nvSpPr>
        <p:spPr>
          <a:xfrm>
            <a:off x="2952750" y="3267725"/>
            <a:ext cx="327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4" name="Google Shape;63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0" name="Google Shape;640;p92"/>
          <p:cNvSpPr txBox="1"/>
          <p:nvPr/>
        </p:nvSpPr>
        <p:spPr>
          <a:xfrm>
            <a:off x="1616500" y="1807325"/>
            <a:ext cx="278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 txBox="1"/>
          <p:nvPr/>
        </p:nvSpPr>
        <p:spPr>
          <a:xfrm>
            <a:off x="31118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92"/>
          <p:cNvSpPr txBox="1"/>
          <p:nvPr/>
        </p:nvSpPr>
        <p:spPr>
          <a:xfrm>
            <a:off x="4712079" y="1807325"/>
            <a:ext cx="27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92"/>
          <p:cNvSpPr/>
          <p:nvPr/>
        </p:nvSpPr>
        <p:spPr>
          <a:xfrm>
            <a:off x="2219325" y="3267725"/>
            <a:ext cx="490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4375" y="915688"/>
            <a:ext cx="3235250" cy="33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9" name="Google Shape;649;p93"/>
          <p:cNvSpPr txBox="1"/>
          <p:nvPr/>
        </p:nvSpPr>
        <p:spPr>
          <a:xfrm>
            <a:off x="1821475" y="1807325"/>
            <a:ext cx="319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93"/>
          <p:cNvSpPr txBox="1"/>
          <p:nvPr/>
        </p:nvSpPr>
        <p:spPr>
          <a:xfrm>
            <a:off x="4254875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93"/>
          <p:cNvSpPr txBox="1"/>
          <p:nvPr/>
        </p:nvSpPr>
        <p:spPr>
          <a:xfrm>
            <a:off x="4465475" y="1807325"/>
            <a:ext cx="299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93"/>
          <p:cNvSpPr/>
          <p:nvPr/>
        </p:nvSpPr>
        <p:spPr>
          <a:xfrm>
            <a:off x="2466595" y="3253620"/>
            <a:ext cx="468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94"/>
          <p:cNvSpPr txBox="1"/>
          <p:nvPr/>
        </p:nvSpPr>
        <p:spPr>
          <a:xfrm>
            <a:off x="1833125" y="1807325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94"/>
          <p:cNvSpPr txBox="1"/>
          <p:nvPr/>
        </p:nvSpPr>
        <p:spPr>
          <a:xfrm>
            <a:off x="3264275" y="1807325"/>
            <a:ext cx="242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94"/>
          <p:cNvSpPr txBox="1"/>
          <p:nvPr/>
        </p:nvSpPr>
        <p:spPr>
          <a:xfrm>
            <a:off x="4864475" y="1807325"/>
            <a:ext cx="25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94"/>
          <p:cNvSpPr/>
          <p:nvPr/>
        </p:nvSpPr>
        <p:spPr>
          <a:xfrm>
            <a:off x="2190750" y="3267725"/>
            <a:ext cx="505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7" name="Google Shape;667;p95"/>
          <p:cNvSpPr txBox="1"/>
          <p:nvPr/>
        </p:nvSpPr>
        <p:spPr>
          <a:xfrm>
            <a:off x="1756925" y="1807325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95"/>
          <p:cNvSpPr txBox="1"/>
          <p:nvPr/>
        </p:nvSpPr>
        <p:spPr>
          <a:xfrm>
            <a:off x="3264275" y="1807325"/>
            <a:ext cx="242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95"/>
          <p:cNvSpPr txBox="1"/>
          <p:nvPr/>
        </p:nvSpPr>
        <p:spPr>
          <a:xfrm>
            <a:off x="4864475" y="1807325"/>
            <a:ext cx="25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95"/>
          <p:cNvSpPr/>
          <p:nvPr/>
        </p:nvSpPr>
        <p:spPr>
          <a:xfrm>
            <a:off x="2190750" y="3267725"/>
            <a:ext cx="494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6" name="Google Shape;676;p96"/>
          <p:cNvSpPr txBox="1"/>
          <p:nvPr/>
        </p:nvSpPr>
        <p:spPr>
          <a:xfrm>
            <a:off x="1721263" y="1807325"/>
            <a:ext cx="253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96"/>
          <p:cNvSpPr txBox="1"/>
          <p:nvPr/>
        </p:nvSpPr>
        <p:spPr>
          <a:xfrm>
            <a:off x="3645275" y="1807325"/>
            <a:ext cx="270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96"/>
          <p:cNvSpPr txBox="1"/>
          <p:nvPr/>
        </p:nvSpPr>
        <p:spPr>
          <a:xfrm>
            <a:off x="4940675" y="1807325"/>
            <a:ext cx="218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96"/>
          <p:cNvSpPr/>
          <p:nvPr/>
        </p:nvSpPr>
        <p:spPr>
          <a:xfrm>
            <a:off x="2266450" y="3267725"/>
            <a:ext cx="481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5" name="Google Shape;685;p97"/>
          <p:cNvSpPr txBox="1"/>
          <p:nvPr/>
        </p:nvSpPr>
        <p:spPr>
          <a:xfrm>
            <a:off x="1725550" y="1807325"/>
            <a:ext cx="25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97"/>
          <p:cNvSpPr txBox="1"/>
          <p:nvPr/>
        </p:nvSpPr>
        <p:spPr>
          <a:xfrm>
            <a:off x="31880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97"/>
          <p:cNvSpPr txBox="1"/>
          <p:nvPr/>
        </p:nvSpPr>
        <p:spPr>
          <a:xfrm>
            <a:off x="4712077" y="1807325"/>
            <a:ext cx="25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97"/>
          <p:cNvSpPr/>
          <p:nvPr/>
        </p:nvSpPr>
        <p:spPr>
          <a:xfrm>
            <a:off x="1966325" y="3278075"/>
            <a:ext cx="504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8"/>
          <p:cNvSpPr txBox="1"/>
          <p:nvPr>
            <p:ph idx="1" type="subTitle"/>
          </p:nvPr>
        </p:nvSpPr>
        <p:spPr>
          <a:xfrm>
            <a:off x="457200" y="2613550"/>
            <a:ext cx="41148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¡Eres un excelente lector!</a:t>
            </a:r>
            <a:endParaRPr/>
          </a:p>
        </p:txBody>
      </p:sp>
      <p:sp>
        <p:nvSpPr>
          <p:cNvPr id="694" name="Google Shape;694;p98"/>
          <p:cNvSpPr txBox="1"/>
          <p:nvPr/>
        </p:nvSpPr>
        <p:spPr>
          <a:xfrm>
            <a:off x="511050" y="1690150"/>
            <a:ext cx="400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¡Felicidades!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5" name="Google Shape;695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99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ía 2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0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" name="Google Shape;711;p101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{3A53B75D-3F44-40F8-83F6-574AA2F01CD2}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2" name="Google Shape;712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" name="Google Shape;717;p102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{3A53B75D-3F44-40F8-83F6-574AA2F01CD2}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8" name="Google Shape;718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075" y="1053650"/>
            <a:ext cx="3073850" cy="303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3" name="Google Shape;723;p103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{3A53B75D-3F44-40F8-83F6-574AA2F01CD2}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24" name="Google Shape;724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10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6" name="Google Shape;736;p105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Deciden buscar conchas en la playa.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2" name="Google Shape;742;p106"/>
          <p:cNvSpPr txBox="1"/>
          <p:nvPr/>
        </p:nvSpPr>
        <p:spPr>
          <a:xfrm>
            <a:off x="275125" y="7614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Mamá les da plátano y flan.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4" name="Google Shape;754;p108"/>
          <p:cNvSpPr txBox="1"/>
          <p:nvPr/>
        </p:nvSpPr>
        <p:spPr>
          <a:xfrm>
            <a:off x="768900" y="9489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   ______    ______  ___ ___   ________ 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0" name="Google Shape;760;p109"/>
          <p:cNvSpPr txBox="1"/>
          <p:nvPr/>
        </p:nvSpPr>
        <p:spPr>
          <a:xfrm>
            <a:off x="616500" y="1101325"/>
            <a:ext cx="7978500" cy="22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Deciden buscar conchas en la playa.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1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6" name="Google Shape;766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11" title="Screenshot 2025-03-10 at 6.15.4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772" y="1448159"/>
            <a:ext cx="6301775" cy="22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111"/>
          <p:cNvSpPr/>
          <p:nvPr/>
        </p:nvSpPr>
        <p:spPr>
          <a:xfrm>
            <a:off x="2005004" y="296766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111"/>
          <p:cNvSpPr/>
          <p:nvPr/>
        </p:nvSpPr>
        <p:spPr>
          <a:xfrm>
            <a:off x="2825356" y="296766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111"/>
          <p:cNvSpPr/>
          <p:nvPr/>
        </p:nvSpPr>
        <p:spPr>
          <a:xfrm>
            <a:off x="3583216" y="296767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111"/>
          <p:cNvSpPr/>
          <p:nvPr/>
        </p:nvSpPr>
        <p:spPr>
          <a:xfrm>
            <a:off x="4424073" y="296768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111"/>
          <p:cNvSpPr/>
          <p:nvPr/>
        </p:nvSpPr>
        <p:spPr>
          <a:xfrm>
            <a:off x="5264910" y="297727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111"/>
          <p:cNvSpPr/>
          <p:nvPr/>
        </p:nvSpPr>
        <p:spPr>
          <a:xfrm>
            <a:off x="6102365" y="296766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8" name="Google Shape;778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112" title="Screenshot 2025-03-10 at 6.16.2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750" y="891975"/>
            <a:ext cx="5156100" cy="28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112"/>
          <p:cNvSpPr/>
          <p:nvPr/>
        </p:nvSpPr>
        <p:spPr>
          <a:xfrm>
            <a:off x="2259185" y="23501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5" name="Google Shape;785;p112"/>
          <p:cNvSpPr/>
          <p:nvPr/>
        </p:nvSpPr>
        <p:spPr>
          <a:xfrm>
            <a:off x="2261115" y="336193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112"/>
          <p:cNvSpPr/>
          <p:nvPr/>
        </p:nvSpPr>
        <p:spPr>
          <a:xfrm>
            <a:off x="3223173" y="234082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112"/>
          <p:cNvSpPr/>
          <p:nvPr/>
        </p:nvSpPr>
        <p:spPr>
          <a:xfrm>
            <a:off x="3219098" y="335073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112"/>
          <p:cNvSpPr/>
          <p:nvPr/>
        </p:nvSpPr>
        <p:spPr>
          <a:xfrm>
            <a:off x="4189742" y="233144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112"/>
          <p:cNvSpPr/>
          <p:nvPr/>
        </p:nvSpPr>
        <p:spPr>
          <a:xfrm>
            <a:off x="4211196" y="336340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112"/>
          <p:cNvSpPr/>
          <p:nvPr/>
        </p:nvSpPr>
        <p:spPr>
          <a:xfrm>
            <a:off x="5175643" y="233144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2"/>
          <p:cNvSpPr/>
          <p:nvPr/>
        </p:nvSpPr>
        <p:spPr>
          <a:xfrm>
            <a:off x="5222775" y="3353879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2"/>
          <p:cNvSpPr/>
          <p:nvPr/>
        </p:nvSpPr>
        <p:spPr>
          <a:xfrm>
            <a:off x="6109441" y="231222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2"/>
          <p:cNvSpPr/>
          <p:nvPr/>
        </p:nvSpPr>
        <p:spPr>
          <a:xfrm>
            <a:off x="6182204" y="3340239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4" name="Google Shape;794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900" y="1036050"/>
            <a:ext cx="2826200" cy="30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113" title="Screenshot 2025-03-10 at 6.17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375" y="1167200"/>
            <a:ext cx="5211138" cy="26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113"/>
          <p:cNvSpPr/>
          <p:nvPr/>
        </p:nvSpPr>
        <p:spPr>
          <a:xfrm>
            <a:off x="2155148" y="185958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1" name="Google Shape;801;p113"/>
          <p:cNvSpPr/>
          <p:nvPr/>
        </p:nvSpPr>
        <p:spPr>
          <a:xfrm>
            <a:off x="2864349" y="18694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113"/>
          <p:cNvSpPr/>
          <p:nvPr/>
        </p:nvSpPr>
        <p:spPr>
          <a:xfrm>
            <a:off x="1935475" y="2121500"/>
            <a:ext cx="1475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13"/>
          <p:cNvSpPr/>
          <p:nvPr/>
        </p:nvSpPr>
        <p:spPr>
          <a:xfrm>
            <a:off x="3907383" y="1858867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13"/>
          <p:cNvSpPr/>
          <p:nvPr/>
        </p:nvSpPr>
        <p:spPr>
          <a:xfrm>
            <a:off x="4631427" y="184996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13"/>
          <p:cNvSpPr/>
          <p:nvPr/>
        </p:nvSpPr>
        <p:spPr>
          <a:xfrm>
            <a:off x="3678797" y="2105592"/>
            <a:ext cx="1379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13"/>
          <p:cNvSpPr/>
          <p:nvPr/>
        </p:nvSpPr>
        <p:spPr>
          <a:xfrm>
            <a:off x="5606996" y="185978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3"/>
          <p:cNvSpPr/>
          <p:nvPr/>
        </p:nvSpPr>
        <p:spPr>
          <a:xfrm>
            <a:off x="6348817" y="185957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13"/>
          <p:cNvSpPr/>
          <p:nvPr/>
        </p:nvSpPr>
        <p:spPr>
          <a:xfrm>
            <a:off x="5415847" y="2102272"/>
            <a:ext cx="1475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3"/>
          <p:cNvSpPr/>
          <p:nvPr/>
        </p:nvSpPr>
        <p:spPr>
          <a:xfrm>
            <a:off x="2156918" y="316250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3"/>
          <p:cNvSpPr/>
          <p:nvPr/>
        </p:nvSpPr>
        <p:spPr>
          <a:xfrm>
            <a:off x="2941330" y="316250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3"/>
          <p:cNvSpPr/>
          <p:nvPr/>
        </p:nvSpPr>
        <p:spPr>
          <a:xfrm>
            <a:off x="1941520" y="3420402"/>
            <a:ext cx="2251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113"/>
          <p:cNvSpPr/>
          <p:nvPr/>
        </p:nvSpPr>
        <p:spPr>
          <a:xfrm>
            <a:off x="3725773" y="316250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3" name="Google Shape;813;p113"/>
          <p:cNvSpPr/>
          <p:nvPr/>
        </p:nvSpPr>
        <p:spPr>
          <a:xfrm>
            <a:off x="4879772" y="3162467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113"/>
          <p:cNvSpPr/>
          <p:nvPr/>
        </p:nvSpPr>
        <p:spPr>
          <a:xfrm>
            <a:off x="5665775" y="3159995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5" name="Google Shape;815;p113"/>
          <p:cNvSpPr/>
          <p:nvPr/>
        </p:nvSpPr>
        <p:spPr>
          <a:xfrm>
            <a:off x="6355336" y="316316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6" name="Google Shape;816;p113"/>
          <p:cNvSpPr/>
          <p:nvPr/>
        </p:nvSpPr>
        <p:spPr>
          <a:xfrm>
            <a:off x="4694853" y="3410805"/>
            <a:ext cx="2157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7" name="Google Shape;817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14"/>
          <p:cNvSpPr txBox="1"/>
          <p:nvPr/>
        </p:nvSpPr>
        <p:spPr>
          <a:xfrm>
            <a:off x="398300" y="2917390"/>
            <a:ext cx="3745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el clima está con un sol a plenitud.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—¡Es un día perfecto para ir a la playa! —dice mamá.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salta y dice —¡Sí! ¡A la playa!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14"/>
          <p:cNvSpPr txBox="1"/>
          <p:nvPr/>
        </p:nvSpPr>
        <p:spPr>
          <a:xfrm>
            <a:off x="5091464" y="2898090"/>
            <a:ext cx="3681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Calisto y Nicolás alistan su mochila.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Calisto pone una pelota y un flotador.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lleva una manta y una blusa para el sol.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lleva su salchicha favorita.</a:t>
            </a:r>
            <a:endParaRPr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4" name="Google Shape;824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4058" y="2984849"/>
            <a:ext cx="557400" cy="5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114"/>
          <p:cNvSpPr txBox="1"/>
          <p:nvPr/>
        </p:nvSpPr>
        <p:spPr>
          <a:xfrm>
            <a:off x="1502100" y="239500"/>
            <a:ext cx="6300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Calisto y Nicolás van a la playa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6" name="Google Shape;826;p114" title="K_Red Set_Series 3_#1_Calisto y Nicolás van a la playa_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450" y="853150"/>
            <a:ext cx="3824666" cy="204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15"/>
          <p:cNvSpPr txBox="1"/>
          <p:nvPr/>
        </p:nvSpPr>
        <p:spPr>
          <a:xfrm>
            <a:off x="398300" y="328975"/>
            <a:ext cx="395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En la playa, ven el mar claro.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—¡Vamos a flotar! —dice Calisto.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—¡Sí, vamos a flotar! —responde Nicolás.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Juegan en el mar en sus flotadores…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115"/>
          <p:cNvSpPr txBox="1"/>
          <p:nvPr/>
        </p:nvSpPr>
        <p:spPr>
          <a:xfrm>
            <a:off x="4972575" y="256450"/>
            <a:ext cx="3853200" cy="21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…y más tarde con su pelota.</a:t>
            </a:r>
            <a:endParaRPr b="1"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—¡El mar es mejor! —reclama Calisto.</a:t>
            </a:r>
            <a:endParaRPr b="1"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—A Alisa le gusta el flotador —responde Nicolás.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3" name="Google Shape;833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115" title="K_Red Set_Series 3_#1_Calisto y Nicolás van a la playa_0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0" y="1577875"/>
            <a:ext cx="5846185" cy="312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16"/>
          <p:cNvSpPr txBox="1"/>
          <p:nvPr/>
        </p:nvSpPr>
        <p:spPr>
          <a:xfrm>
            <a:off x="398300" y="786175"/>
            <a:ext cx="30846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Deciden buscar conchas en la playa.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Calisto observa una concha blanca con un camarón. Nicolás halla una concha clara con rayas simples.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0" name="Google Shape;840;p116"/>
          <p:cNvSpPr txBox="1"/>
          <p:nvPr/>
        </p:nvSpPr>
        <p:spPr>
          <a:xfrm>
            <a:off x="780657" y="2513175"/>
            <a:ext cx="30846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tiran en la manta.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les da  plátanos y flan.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—¡Me gusta este plátano! —dice Calisto.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—Y a mi este flan —recalca Nicolás.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1" name="Google Shape;841;p116" title="K_Red Set_Series 3_#1_Calisto y Nicolás van a la playa_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675" y="1194300"/>
            <a:ext cx="5152548" cy="27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161" y="2589380"/>
            <a:ext cx="564425" cy="5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17"/>
          <p:cNvSpPr txBox="1"/>
          <p:nvPr/>
        </p:nvSpPr>
        <p:spPr>
          <a:xfrm>
            <a:off x="398300" y="405175"/>
            <a:ext cx="39570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—¡La pelota! —lanza Calisto.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La pelota se va lejos.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—¡Vamos a buscar la pelota! —dice Nicolás.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8" name="Google Shape;848;p117"/>
          <p:cNvSpPr txBox="1"/>
          <p:nvPr/>
        </p:nvSpPr>
        <p:spPr>
          <a:xfrm>
            <a:off x="4972575" y="408850"/>
            <a:ext cx="3853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pelota está cerca de un arbusto.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—¡Qué día tan divertido! —dice Calisto.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—¡Sí, me encanta la playa! —responde Nicolás.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9" name="Google Shape;849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117" title="K_Red Set_Series 3_#1_Calisto y Nicolás van a la playa_0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400" y="1951150"/>
            <a:ext cx="5148017" cy="275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18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56" name="Google Shape;856;p118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57" name="Google Shape;857;p11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8" name="Google Shape;858;p11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9" name="Google Shape;859;p11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0" name="Google Shape;860;p11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1" name="Google Shape;861;p11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2" name="Google Shape;862;p11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3" name="Google Shape;863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0350" y="982975"/>
            <a:ext cx="2483299" cy="31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