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24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4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1-16T22:21:18.501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pleito.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neutral.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ei/ey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una sílaba también forma un diptongo.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r___na.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 - na, reina.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b02f13d5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b02f13d5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una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al final de la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d___da.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 - de, deuda.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mi clase hay veinte estudiantes.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vein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/e/,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Veinte, /b/, /e/, /i/,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ei/ey, eu.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y el gato tuvieron un pleito.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/l/, /e/,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Pleito, /p/, /l/, /e/, /i/,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te prestan un juguete, tienes la deuda de cuidarlo y devolverlo.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Deuda, /d/, /e/, /u/, /d/,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aunque.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largo.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Jamaica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Jamaica es un lugar del Caribe conocido por su música.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Jamaica (1), es (2), un (3), lugar (4), del (5), Caribe (6), conocido (7), por (8), su (9), música (10).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diez palabras!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ei/ey, eu.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</a:t>
            </a:r>
            <a:endParaRPr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aceite.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cei.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neurona.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neumático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aceituna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eucalipto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veintitrés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ei/ey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diptongos son aquellas que tienen dos vocales en una misma sílaba.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ei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reunir.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ei/ey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repase con los estudiantes que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representar el sonido /i/ al final de una palabra, como en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estos casos, forma parte de los diptongos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oy, ey, 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Algunas palabras contienen triptongos como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buey, Paraguay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deleitar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reunirse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farmacéutico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</a:t>
            </a:r>
            <a:endParaRPr i="1"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aceituna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abuela le puso una aceituna a su ensalada.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aceituna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cei - tu - na.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/c/, /e/,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Aceituna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/s/, /e/, /i/, /t/, /u/, /n/,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eucalipto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planta de eucalipto tiene un aroma muy penetrante.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eucalipto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 - ca - lip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/i/, /p/.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Eucalipto, /e/, /u/, /k/, /a/, /l/, /i/, /p/,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 es un continente con muchos países.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 - ro - 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/a/. Europa, /e/, /u/, /r/, /o/, /p/,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salir.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seis.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duerme.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duerme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Uno de los estilos más famosos es el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dancehall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un género que surgió en la isla a finales de los años setenta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el fraseo correcto haciendo énfasis en los signos de puntuación.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peine.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665017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3454000" y="2803613"/>
            <a:ext cx="10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600">
                <a:latin typeface="Century Gothic"/>
                <a:ea typeface="Century Gothic"/>
                <a:cs typeface="Century Gothic"/>
                <a:sym typeface="Century Gothic"/>
              </a:rPr>
              <a:t>i/ey</a:t>
            </a:r>
            <a:endParaRPr b="1" sz="2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ley</a:t>
            </a:r>
            <a:endParaRPr sz="9600"/>
          </a:p>
        </p:txBody>
      </p:sp>
      <p:pic>
        <p:nvPicPr>
          <p:cNvPr id="377" name="Google Shape;37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8" name="Google Shape;378;p47"/>
          <p:cNvSpPr/>
          <p:nvPr/>
        </p:nvSpPr>
        <p:spPr>
          <a:xfrm>
            <a:off x="3751201" y="3289125"/>
            <a:ext cx="169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pleito</a:t>
            </a:r>
            <a:endParaRPr sz="9600"/>
          </a:p>
        </p:txBody>
      </p:sp>
      <p:pic>
        <p:nvPicPr>
          <p:cNvPr id="384" name="Google Shape;38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5" name="Google Shape;385;p48"/>
          <p:cNvSpPr/>
          <p:nvPr/>
        </p:nvSpPr>
        <p:spPr>
          <a:xfrm>
            <a:off x="2948050" y="3289125"/>
            <a:ext cx="322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neutral</a:t>
            </a:r>
            <a:endParaRPr sz="9600"/>
          </a:p>
        </p:txBody>
      </p:sp>
      <p:pic>
        <p:nvPicPr>
          <p:cNvPr id="391" name="Google Shape;39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2" name="Google Shape;392;p49"/>
          <p:cNvSpPr/>
          <p:nvPr/>
        </p:nvSpPr>
        <p:spPr>
          <a:xfrm>
            <a:off x="2541400" y="3289125"/>
            <a:ext cx="419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8" name="Google Shape;398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4" name="Google Shape;404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ei,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ey, e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441600" y="192025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reina, deuda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rey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 txBox="1"/>
          <p:nvPr/>
        </p:nvSpPr>
        <p:spPr>
          <a:xfrm>
            <a:off x="-7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2578600" y="64682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reina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2122363" y="2338400"/>
            <a:ext cx="5080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0" name="Google Shape;430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rey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ey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 txBox="1"/>
          <p:nvPr/>
        </p:nvSpPr>
        <p:spPr>
          <a:xfrm>
            <a:off x="-8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4" name="Google Shape;444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5" name="Google Shape;445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2578600" y="646825"/>
            <a:ext cx="59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deuda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pl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4" name="Google Shape;47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0" name="Google Shape;48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aunque</a:t>
            </a:r>
            <a:endParaRPr sz="9600"/>
          </a:p>
        </p:txBody>
      </p:sp>
      <p:pic>
        <p:nvPicPr>
          <p:cNvPr id="486" name="Google Shape;48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tierra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largo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0" name="Google Shape;510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Jamaica es un país del Caribe conocido por su música.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65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i="1" lang="en" sz="4000">
                <a:latin typeface="Century Gothic"/>
                <a:ea typeface="Century Gothic"/>
                <a:cs typeface="Century Gothic"/>
                <a:sym typeface="Century Gothic"/>
              </a:rPr>
              <a:t>dancehall</a:t>
            </a: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 combina ritmos rápidos, movimientos creativos y pasos que suelen surgir en los barrios donde los jóvenes se reúnen para practicar.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2" name="Google Shape;5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8" name="Google Shape;528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6" name="Google Shape;536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Jamaica es un país del Caribe conocido por su música.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2" name="Google Shape;54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3" name="Google Shape;54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4" name="Google Shape;55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 txBox="1"/>
          <p:nvPr/>
        </p:nvSpPr>
        <p:spPr>
          <a:xfrm>
            <a:off x="4572003" y="14857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4572007" y="305434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6" name="Google Shape;566;p72" title="139.jpg"/>
          <p:cNvPicPr preferRelativeResize="0"/>
          <p:nvPr/>
        </p:nvPicPr>
        <p:blipFill rotWithShape="1">
          <a:blip r:embed="rId5">
            <a:alphaModFix/>
          </a:blip>
          <a:srcRect b="7544" l="23465" r="23781" t="0"/>
          <a:stretch/>
        </p:blipFill>
        <p:spPr>
          <a:xfrm>
            <a:off x="7239000" y="1011606"/>
            <a:ext cx="805199" cy="161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2" title="14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6853" y="2980163"/>
            <a:ext cx="1099500" cy="1256576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neumático</a:t>
            </a:r>
            <a:endParaRPr sz="9600"/>
          </a:p>
        </p:txBody>
      </p:sp>
      <p:pic>
        <p:nvPicPr>
          <p:cNvPr id="578" name="Google Shape;57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9" name="Google Shape;579;p73"/>
          <p:cNvSpPr/>
          <p:nvPr/>
        </p:nvSpPr>
        <p:spPr>
          <a:xfrm>
            <a:off x="1367700" y="3291850"/>
            <a:ext cx="650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aceituna</a:t>
            </a:r>
            <a:endParaRPr sz="9600"/>
          </a:p>
        </p:txBody>
      </p:sp>
      <p:pic>
        <p:nvPicPr>
          <p:cNvPr id="585" name="Google Shape;58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6" name="Google Shape;586;p74"/>
          <p:cNvSpPr/>
          <p:nvPr/>
        </p:nvSpPr>
        <p:spPr>
          <a:xfrm>
            <a:off x="1972225" y="3291850"/>
            <a:ext cx="531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eucalipto</a:t>
            </a:r>
            <a:endParaRPr sz="9600"/>
          </a:p>
        </p:txBody>
      </p:sp>
      <p:pic>
        <p:nvPicPr>
          <p:cNvPr id="592" name="Google Shape;59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5"/>
          <p:cNvSpPr/>
          <p:nvPr/>
        </p:nvSpPr>
        <p:spPr>
          <a:xfrm>
            <a:off x="1827892" y="3291850"/>
            <a:ext cx="557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veintitrés</a:t>
            </a:r>
            <a:endParaRPr sz="9600"/>
          </a:p>
        </p:txBody>
      </p:sp>
      <p:pic>
        <p:nvPicPr>
          <p:cNvPr id="599" name="Google Shape;59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6"/>
          <p:cNvSpPr/>
          <p:nvPr/>
        </p:nvSpPr>
        <p:spPr>
          <a:xfrm>
            <a:off x="2073100" y="3291850"/>
            <a:ext cx="514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572003" y="796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4572002" y="21515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4572000" y="3478400"/>
            <a:ext cx="323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 title="13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225" y="557992"/>
            <a:ext cx="1119774" cy="127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title="13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4597" y="2017650"/>
            <a:ext cx="969645" cy="110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 title="13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9151" y="3392638"/>
            <a:ext cx="1119774" cy="127972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126842" y="2309061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93"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b="1" lang="en" sz="1893">
                <a:latin typeface="Century Gothic"/>
                <a:ea typeface="Century Gothic"/>
                <a:cs typeface="Century Gothic"/>
                <a:sym typeface="Century Gothic"/>
              </a:rPr>
              <a:t>/ey</a:t>
            </a:r>
            <a:endParaRPr b="1" sz="18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2099246" y="230906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Europa</a:t>
            </a:r>
            <a:endParaRPr sz="9600"/>
          </a:p>
        </p:txBody>
      </p:sp>
      <p:pic>
        <p:nvPicPr>
          <p:cNvPr id="606" name="Google Shape;60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7"/>
          <p:cNvSpPr/>
          <p:nvPr/>
        </p:nvSpPr>
        <p:spPr>
          <a:xfrm>
            <a:off x="2563924" y="3291850"/>
            <a:ext cx="419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deleitar</a:t>
            </a:r>
            <a:endParaRPr sz="9600"/>
          </a:p>
        </p:txBody>
      </p:sp>
      <p:pic>
        <p:nvPicPr>
          <p:cNvPr id="613" name="Google Shape;61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8"/>
          <p:cNvSpPr/>
          <p:nvPr/>
        </p:nvSpPr>
        <p:spPr>
          <a:xfrm>
            <a:off x="2364450" y="3291850"/>
            <a:ext cx="445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reunirse</a:t>
            </a:r>
            <a:endParaRPr sz="9600"/>
          </a:p>
        </p:txBody>
      </p:sp>
      <p:pic>
        <p:nvPicPr>
          <p:cNvPr id="620" name="Google Shape;62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9"/>
          <p:cNvSpPr/>
          <p:nvPr/>
        </p:nvSpPr>
        <p:spPr>
          <a:xfrm>
            <a:off x="2330825" y="3291850"/>
            <a:ext cx="456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farmacéutico</a:t>
            </a:r>
            <a:endParaRPr sz="9600"/>
          </a:p>
        </p:txBody>
      </p:sp>
      <p:pic>
        <p:nvPicPr>
          <p:cNvPr id="627" name="Google Shape;62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80"/>
          <p:cNvSpPr/>
          <p:nvPr/>
        </p:nvSpPr>
        <p:spPr>
          <a:xfrm>
            <a:off x="504275" y="3289125"/>
            <a:ext cx="811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0" name="Google Shape;64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6" name="Google Shape;64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calipto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2" name="Google Shape;65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ropa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4" name="Google Shape;664;p86"/>
          <p:cNvSpPr/>
          <p:nvPr/>
        </p:nvSpPr>
        <p:spPr>
          <a:xfrm>
            <a:off x="695354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86"/>
          <p:cNvSpPr/>
          <p:nvPr/>
        </p:nvSpPr>
        <p:spPr>
          <a:xfrm>
            <a:off x="797850" y="746450"/>
            <a:ext cx="4799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86"/>
          <p:cNvSpPr/>
          <p:nvPr/>
        </p:nvSpPr>
        <p:spPr>
          <a:xfrm>
            <a:off x="2172150" y="3213900"/>
            <a:ext cx="47997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6"/>
          <p:cNvSpPr txBox="1"/>
          <p:nvPr/>
        </p:nvSpPr>
        <p:spPr>
          <a:xfrm>
            <a:off x="55975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seis</a:t>
            </a:r>
            <a:endParaRPr sz="9600"/>
          </a:p>
        </p:txBody>
      </p:sp>
      <p:pic>
        <p:nvPicPr>
          <p:cNvPr id="342" name="Google Shape;34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3" name="Google Shape;343;p42"/>
          <p:cNvSpPr/>
          <p:nvPr/>
        </p:nvSpPr>
        <p:spPr>
          <a:xfrm>
            <a:off x="3617750" y="3291850"/>
            <a:ext cx="203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7"/>
          <p:cNvSpPr/>
          <p:nvPr/>
        </p:nvSpPr>
        <p:spPr>
          <a:xfrm>
            <a:off x="612044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7"/>
          <p:cNvSpPr/>
          <p:nvPr/>
        </p:nvSpPr>
        <p:spPr>
          <a:xfrm>
            <a:off x="1630962" y="746450"/>
            <a:ext cx="3133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7"/>
          <p:cNvSpPr/>
          <p:nvPr/>
        </p:nvSpPr>
        <p:spPr>
          <a:xfrm>
            <a:off x="3026100" y="3213900"/>
            <a:ext cx="31335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7"/>
          <p:cNvSpPr txBox="1"/>
          <p:nvPr/>
        </p:nvSpPr>
        <p:spPr>
          <a:xfrm>
            <a:off x="47644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4" name="Google Shape;684;p88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8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8"/>
          <p:cNvSpPr/>
          <p:nvPr/>
        </p:nvSpPr>
        <p:spPr>
          <a:xfrm>
            <a:off x="3026100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8"/>
          <p:cNvSpPr txBox="1"/>
          <p:nvPr/>
        </p:nvSpPr>
        <p:spPr>
          <a:xfrm>
            <a:off x="47435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694" name="Google Shape;69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5" name="Google Shape;695;p89"/>
          <p:cNvSpPr/>
          <p:nvPr/>
        </p:nvSpPr>
        <p:spPr>
          <a:xfrm>
            <a:off x="6457403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9"/>
          <p:cNvSpPr/>
          <p:nvPr/>
        </p:nvSpPr>
        <p:spPr>
          <a:xfrm>
            <a:off x="1293987" y="746450"/>
            <a:ext cx="3807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duerme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9"/>
          <p:cNvSpPr/>
          <p:nvPr/>
        </p:nvSpPr>
        <p:spPr>
          <a:xfrm>
            <a:off x="3026100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 txBox="1"/>
          <p:nvPr/>
        </p:nvSpPr>
        <p:spPr>
          <a:xfrm>
            <a:off x="51014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05" name="Google Shape;70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0"/>
          <p:cNvSpPr/>
          <p:nvPr/>
        </p:nvSpPr>
        <p:spPr>
          <a:xfrm>
            <a:off x="6502153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0"/>
          <p:cNvSpPr/>
          <p:nvPr/>
        </p:nvSpPr>
        <p:spPr>
          <a:xfrm>
            <a:off x="1249238" y="746450"/>
            <a:ext cx="389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0"/>
          <p:cNvSpPr/>
          <p:nvPr/>
        </p:nvSpPr>
        <p:spPr>
          <a:xfrm>
            <a:off x="2623500" y="3213900"/>
            <a:ext cx="38970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cumplir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 txBox="1"/>
          <p:nvPr/>
        </p:nvSpPr>
        <p:spPr>
          <a:xfrm>
            <a:off x="51461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16" name="Google Shape;71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7" name="Google Shape;717;p91"/>
          <p:cNvSpPr/>
          <p:nvPr/>
        </p:nvSpPr>
        <p:spPr>
          <a:xfrm>
            <a:off x="66524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/>
          <p:nvPr/>
        </p:nvSpPr>
        <p:spPr>
          <a:xfrm>
            <a:off x="1098900" y="746450"/>
            <a:ext cx="4197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imprimir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 txBox="1"/>
          <p:nvPr/>
        </p:nvSpPr>
        <p:spPr>
          <a:xfrm>
            <a:off x="52964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8" name="Google Shape;72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4" name="Google Shape;734;p93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Uno de los estilos más famosos es el </a:t>
            </a:r>
            <a:r>
              <a:rPr i="1" lang="en" sz="4500">
                <a:latin typeface="Century Gothic"/>
                <a:ea typeface="Century Gothic"/>
                <a:cs typeface="Century Gothic"/>
                <a:sym typeface="Century Gothic"/>
              </a:rPr>
              <a:t>dancehall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, un género que surgió en la isla a finales de los años setenta.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4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Algunos pasos populares tienen nombres creativos y se enseñan de persona a persona, lo que ayuda a mantener viva la tradición. 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6" name="Google Shape;746;p95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Hoy en día, el </a:t>
            </a:r>
            <a:r>
              <a:rPr i="1" lang="en" sz="4000">
                <a:latin typeface="Century Gothic"/>
                <a:ea typeface="Century Gothic"/>
                <a:cs typeface="Century Gothic"/>
                <a:sym typeface="Century Gothic"/>
              </a:rPr>
              <a:t>dancehall</a:t>
            </a: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 se ha extendido a otros países gracias a los videos, las redes sociales y a artistas que comparten su talento. 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96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Para Tai, como para muchos jóvenes de Jamaica, el baile es un espacio donde pueden mostrar su creatividad, alegría y orgullo por sus raíces.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deuda</a:t>
            </a:r>
            <a:endParaRPr sz="9600"/>
          </a:p>
        </p:txBody>
      </p:sp>
      <p:pic>
        <p:nvPicPr>
          <p:cNvPr id="349" name="Google Shape;34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0" name="Google Shape;350;p43"/>
          <p:cNvSpPr/>
          <p:nvPr/>
        </p:nvSpPr>
        <p:spPr>
          <a:xfrm>
            <a:off x="2628125" y="3289125"/>
            <a:ext cx="400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8" name="Google Shape;75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9" name="Google Shape;75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peine</a:t>
            </a:r>
            <a:endParaRPr sz="9600"/>
          </a:p>
        </p:txBody>
      </p:sp>
      <p:pic>
        <p:nvPicPr>
          <p:cNvPr id="356" name="Google Shape;35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7" name="Google Shape;357;p44"/>
          <p:cNvSpPr/>
          <p:nvPr/>
        </p:nvSpPr>
        <p:spPr>
          <a:xfrm>
            <a:off x="2940375" y="3291850"/>
            <a:ext cx="340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reunión</a:t>
            </a:r>
            <a:endParaRPr sz="9600"/>
          </a:p>
        </p:txBody>
      </p:sp>
      <p:pic>
        <p:nvPicPr>
          <p:cNvPr id="363" name="Google Shape;36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4" name="Google Shape;364;p45"/>
          <p:cNvSpPr/>
          <p:nvPr/>
        </p:nvSpPr>
        <p:spPr>
          <a:xfrm>
            <a:off x="2347050" y="3291850"/>
            <a:ext cx="4544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veinte</a:t>
            </a:r>
            <a:endParaRPr sz="9600"/>
          </a:p>
        </p:txBody>
      </p:sp>
      <p:pic>
        <p:nvPicPr>
          <p:cNvPr id="370" name="Google Shape;370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1" name="Google Shape;371;p46"/>
          <p:cNvSpPr/>
          <p:nvPr/>
        </p:nvSpPr>
        <p:spPr>
          <a:xfrm>
            <a:off x="2862325" y="3291850"/>
            <a:ext cx="348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