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1EDEDE-4D66-4270-8D68-4EAF8FCAB2D7}">
  <a:tblStyle styleId="{381EDEDE-4D66-4270-8D68-4EAF8FCAB2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3C4B5D0-53AF-4105-883B-84B1220CAC6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4b7ad98f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4b7ad98f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4b7ad98f3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4b7ad98f3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4b7ad98f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4b7ad98f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 o /s/.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x tiene puede representar varios sonidos dependiendo de su posición en la palabra como /s/ al inicio de xilófono o /ks/ en el medio de la palabra como en taxi o examen.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4b7ad98f3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4b7ad98f3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4b7ad98f3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4b7ad98f3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4b7ad98f3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4b7ad98f3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4b7ad98f3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4b7ad98f3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4b7ad98f3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4b7ad98f3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4b7ad98f3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4b7ad98f3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4b7ad98f3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4b7ad98f3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4b7ad98f3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4b7ad98f3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4b7ad98f3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4b7ad98f3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4b7ad98f3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4b7ad98f3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4b7ad98f3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4b7ad98f3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4b7ad98f3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4b7ad98f3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4b7ad98f3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4b7ad98f3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4b7ad98f3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4b7ad98f3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4b7ad98f3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4b7ad98f3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4b7ad98f3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4b7ad98f3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4b7ad98f3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4b7ad98f3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4b7ad98f3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4b7ad98f3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4b7ad98f3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4b7ad98f3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/ks/, /w/, /e/, /k/, /o/, /y/, /h/, /a/, /k/, /y/, /u/, /ch/, /j/, /g/, /r/, /k/, /bl/, /cl/, /fl/, /pl/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/s/ acepte las letras s, c, z.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combinación de consonantes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pl, fl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pueden estar al inicio o en la mitad de las palabras, como en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exclama, cable, teclado o pueblo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 esta combinación de las letras se les llama sílabas compuestas porque siempre van juntas.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combinar las letras y sonidos en sílabas que tengan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pl, fl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pl. Voy a decir los sonidos de la sílaba ple: /p/, /l/, /e/. Ahora voy a combinar los sonidos, /p/, /l/, /e/, ple.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practicar cómo combinar tres letras para formar una sílaba compuesta. Diremos cada sílaba que aparece sobre la flecha roja.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35-40 una a la vez y diga cada sílaba en voz alta junto con ellos.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/i/, cli.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/a/, bla.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/a/, pla.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/e/, cle.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/a/, /n/, plan.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ba38670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ba38670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/cli/, /ma/, clima.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/cli/,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/cli/, /ma/, clima)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clima, /cli/, /ma/.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clima, /cli/,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/k/, /l/, /i/, /m/, /a/, clima.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/l/, /i/, /m/, /a/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/l/, /i/, /m/, /a/, clima)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clima, /k/, /l/, /i/, /m/, /a/, clima. Ahora todos juntos: clima, /k/, /l/, /i/, /m/, /a/, clima.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/l/, /o/, flo.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/cla/, /ses/, clases.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/cli/, /ma/, clima.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/ha/, /cen/, hacen.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ba53cf7ca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ba53cf7ca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 /zar/, gozar.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3ba53cf60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3ba53cf60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/po/, /rras/, porras.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/lle/, /nan/, llenan.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3ba53cf60c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3ba53cf60c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/úl/, /ti/, /mo/, último.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59707a98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59707a98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/pla/, /nes/?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/pla/, /nes/, planes)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planes, /pla/, /nes/)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/l/, /a/, /n/, /e/,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/l/, /a/, /n/, /e/, /s/, planes)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planes, /p/, /l/, /a/, /n/, /e/,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3ba5922edd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3ba5922ed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/ex/, /cla/, /ma/, exclama.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/ve/, /ra/, /no/, verano.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/lum/, /nos/, alumnos.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/com/, /par/, /ten/, comparten.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/chí/, /cha/, /ros/, chícharos.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tendrán tiempo de demostrar todo lo que han aprendido esta semana.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1e7f2510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1e7f251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clima, /cli/, /ma/, clima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/cli/, /ma/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Clima, /k/, /l/, /i/, /m/,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clases, /cla/, /ses/, clases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/cla/, /ses/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(e),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/ses/,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/s/. Clases, /k/, /l/, /a/, /s/, /e/, /s/.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59707a98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59707a98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/plan/, /tar/?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/plan/, /tar/, plantar)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plantar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plantar, /plan/, /tar/)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/l/, /a/, /n/, /t/, /a/, /r/?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/l/, /a/, /n/, /t/, /a/, /r/, plantar)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plantar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plantar, /p/, /l/, /a/, /n/, /t/, /a/, /r/)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33e3d4b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33e3d4b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exclama, /ex/, /cla/, /ma/, exclama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/ex/, /cla/, /ma/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/ks/.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/a/.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Exclama, /e/, /ks/, /k/, /l/, /a/, /m/,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—¿Qué planes tienen para el verano? —indaga Ema.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 quiere plantar en la finca.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día de clases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el último día de clases y Calisto y Nicolás hacen planes de todo lo que quieren hacer en el verano.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1e7f25106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31e7f25106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31e7f25106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31e7f25106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3fc79f94e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3fc79f94e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357b7727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3357b7727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357b77277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357b77277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59707a98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59707a98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/cla/, /va/, /do/?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/cla/, /va/, /do/, clavado)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clavado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clavado, /cla/, /va/, /do/)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/l/, /a/, /b/, /a/, /d/,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/l/, /a/, /b/, /a/, /d/, /o/, clavado)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clavado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clavado, /k/, /l/, /a/, /b/, /a/, /d/,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357b77277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357b77277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357b77277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357b77277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quieres hacer durante las vacaciones de verano?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verano quiero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59707a98d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59707a98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/plá/, /ta/, /nos/?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/plá/, /ta/, /nos/, plátanos)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plátanos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plátanos, /plá/, /ta/, /nos/)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/l/, /a/, /t/, /a/, /n/,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/l/, /a/, /t/, /a/, /n/, /o/, /s/, plátanos)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plátanos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plátanos, /p/, /l/, /a/, /t/, /a/, /n/,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3.png"/><Relationship Id="rId4" Type="http://schemas.openxmlformats.org/officeDocument/2006/relationships/image" Target="../media/image3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3.png"/><Relationship Id="rId4" Type="http://schemas.openxmlformats.org/officeDocument/2006/relationships/image" Target="../media/image3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3.png"/><Relationship Id="rId4" Type="http://schemas.openxmlformats.org/officeDocument/2006/relationships/image" Target="../media/image35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3.png"/><Relationship Id="rId4" Type="http://schemas.openxmlformats.org/officeDocument/2006/relationships/image" Target="../media/image37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2 at 1.22.50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28" r="228" t="0"/>
          <a:stretch/>
        </p:blipFill>
        <p:spPr>
          <a:xfrm>
            <a:off x="3486900" y="1176775"/>
            <a:ext cx="2170202" cy="3331202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229600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33.3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3" name="Google Shape;423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7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1" name="Google Shape;501;p7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7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7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25" name="Google Shape;525;p76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{381EDEDE-4D66-4270-8D68-4EAF8FCAB2D7}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compuestas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2" name="Google Shape;53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78"/>
          <p:cNvSpPr/>
          <p:nvPr/>
        </p:nvSpPr>
        <p:spPr>
          <a:xfrm>
            <a:off x="3839525" y="3191525"/>
            <a:ext cx="160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9" name="Google Shape;53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9"/>
          <p:cNvSpPr/>
          <p:nvPr/>
        </p:nvSpPr>
        <p:spPr>
          <a:xfrm>
            <a:off x="3657600" y="3191525"/>
            <a:ext cx="193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0"/>
          <p:cNvSpPr/>
          <p:nvPr/>
        </p:nvSpPr>
        <p:spPr>
          <a:xfrm>
            <a:off x="3662825" y="3191525"/>
            <a:ext cx="189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81"/>
          <p:cNvSpPr/>
          <p:nvPr/>
        </p:nvSpPr>
        <p:spPr>
          <a:xfrm>
            <a:off x="3622175" y="3191525"/>
            <a:ext cx="206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0" name="Google Shape;56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2"/>
          <p:cNvSpPr/>
          <p:nvPr/>
        </p:nvSpPr>
        <p:spPr>
          <a:xfrm>
            <a:off x="3269100" y="3191525"/>
            <a:ext cx="273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2 at 1.30.3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1263" y="1007950"/>
            <a:ext cx="3161474" cy="31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3"/>
          <p:cNvSpPr/>
          <p:nvPr/>
        </p:nvSpPr>
        <p:spPr>
          <a:xfrm>
            <a:off x="3838575" y="3191525"/>
            <a:ext cx="158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4" name="Google Shape;57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85"/>
          <p:cNvSpPr txBox="1"/>
          <p:nvPr/>
        </p:nvSpPr>
        <p:spPr>
          <a:xfrm>
            <a:off x="2751550" y="1841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5"/>
          <p:cNvSpPr txBox="1"/>
          <p:nvPr/>
        </p:nvSpPr>
        <p:spPr>
          <a:xfrm>
            <a:off x="4538150" y="1841650"/>
            <a:ext cx="280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5"/>
          <p:cNvSpPr/>
          <p:nvPr/>
        </p:nvSpPr>
        <p:spPr>
          <a:xfrm>
            <a:off x="3192150" y="3288425"/>
            <a:ext cx="356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86"/>
          <p:cNvSpPr txBox="1"/>
          <p:nvPr/>
        </p:nvSpPr>
        <p:spPr>
          <a:xfrm>
            <a:off x="2458700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6"/>
          <p:cNvSpPr txBox="1"/>
          <p:nvPr/>
        </p:nvSpPr>
        <p:spPr>
          <a:xfrm>
            <a:off x="4526700" y="1793875"/>
            <a:ext cx="24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6"/>
          <p:cNvSpPr/>
          <p:nvPr/>
        </p:nvSpPr>
        <p:spPr>
          <a:xfrm>
            <a:off x="3301350" y="3267725"/>
            <a:ext cx="338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2" name="Google Shape;602;p87"/>
          <p:cNvSpPr txBox="1"/>
          <p:nvPr/>
        </p:nvSpPr>
        <p:spPr>
          <a:xfrm>
            <a:off x="2386675" y="1870075"/>
            <a:ext cx="245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7"/>
          <p:cNvSpPr txBox="1"/>
          <p:nvPr/>
        </p:nvSpPr>
        <p:spPr>
          <a:xfrm>
            <a:off x="3993300" y="1870075"/>
            <a:ext cx="276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7"/>
          <p:cNvSpPr/>
          <p:nvPr/>
        </p:nvSpPr>
        <p:spPr>
          <a:xfrm>
            <a:off x="2510864" y="3325000"/>
            <a:ext cx="404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0" name="Google Shape;610;p88"/>
          <p:cNvSpPr txBox="1"/>
          <p:nvPr/>
        </p:nvSpPr>
        <p:spPr>
          <a:xfrm>
            <a:off x="2534900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88"/>
          <p:cNvSpPr txBox="1"/>
          <p:nvPr/>
        </p:nvSpPr>
        <p:spPr>
          <a:xfrm>
            <a:off x="4526700" y="1793875"/>
            <a:ext cx="24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88"/>
          <p:cNvSpPr/>
          <p:nvPr/>
        </p:nvSpPr>
        <p:spPr>
          <a:xfrm>
            <a:off x="3235650" y="3288425"/>
            <a:ext cx="348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8" name="Google Shape;618;p89"/>
          <p:cNvSpPr txBox="1"/>
          <p:nvPr/>
        </p:nvSpPr>
        <p:spPr>
          <a:xfrm>
            <a:off x="1822625" y="1841650"/>
            <a:ext cx="33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9"/>
          <p:cNvSpPr txBox="1"/>
          <p:nvPr/>
        </p:nvSpPr>
        <p:spPr>
          <a:xfrm>
            <a:off x="4233350" y="1841650"/>
            <a:ext cx="276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89"/>
          <p:cNvSpPr/>
          <p:nvPr/>
        </p:nvSpPr>
        <p:spPr>
          <a:xfrm>
            <a:off x="2684775" y="3267725"/>
            <a:ext cx="382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6" name="Google Shape;626;p90"/>
          <p:cNvSpPr txBox="1"/>
          <p:nvPr/>
        </p:nvSpPr>
        <p:spPr>
          <a:xfrm>
            <a:off x="2082250" y="1793875"/>
            <a:ext cx="31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0"/>
          <p:cNvSpPr txBox="1"/>
          <p:nvPr/>
        </p:nvSpPr>
        <p:spPr>
          <a:xfrm>
            <a:off x="3917100" y="1793875"/>
            <a:ext cx="314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0"/>
          <p:cNvSpPr/>
          <p:nvPr/>
        </p:nvSpPr>
        <p:spPr>
          <a:xfrm>
            <a:off x="3003000" y="3267725"/>
            <a:ext cx="369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4" name="Google Shape;63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0" name="Google Shape;640;p92"/>
          <p:cNvSpPr txBox="1"/>
          <p:nvPr/>
        </p:nvSpPr>
        <p:spPr>
          <a:xfrm>
            <a:off x="24427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 txBox="1"/>
          <p:nvPr/>
        </p:nvSpPr>
        <p:spPr>
          <a:xfrm>
            <a:off x="3950075" y="1807325"/>
            <a:ext cx="242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2"/>
          <p:cNvSpPr txBox="1"/>
          <p:nvPr/>
        </p:nvSpPr>
        <p:spPr>
          <a:xfrm>
            <a:off x="3873875" y="1807325"/>
            <a:ext cx="362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2"/>
          <p:cNvSpPr/>
          <p:nvPr/>
        </p:nvSpPr>
        <p:spPr>
          <a:xfrm>
            <a:off x="2889522" y="3267725"/>
            <a:ext cx="382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2 at 1.11.0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253" y="1213625"/>
            <a:ext cx="3047475" cy="27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9" name="Google Shape;649;p93"/>
          <p:cNvSpPr txBox="1"/>
          <p:nvPr/>
        </p:nvSpPr>
        <p:spPr>
          <a:xfrm>
            <a:off x="21379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3"/>
          <p:cNvSpPr txBox="1"/>
          <p:nvPr/>
        </p:nvSpPr>
        <p:spPr>
          <a:xfrm>
            <a:off x="3721475" y="1807325"/>
            <a:ext cx="242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3"/>
          <p:cNvSpPr txBox="1"/>
          <p:nvPr/>
        </p:nvSpPr>
        <p:spPr>
          <a:xfrm>
            <a:off x="52454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3"/>
          <p:cNvSpPr/>
          <p:nvPr/>
        </p:nvSpPr>
        <p:spPr>
          <a:xfrm>
            <a:off x="2480575" y="3267725"/>
            <a:ext cx="512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94"/>
          <p:cNvSpPr txBox="1"/>
          <p:nvPr/>
        </p:nvSpPr>
        <p:spPr>
          <a:xfrm>
            <a:off x="1521225" y="1807325"/>
            <a:ext cx="278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94"/>
          <p:cNvSpPr txBox="1"/>
          <p:nvPr/>
        </p:nvSpPr>
        <p:spPr>
          <a:xfrm>
            <a:off x="3111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94"/>
          <p:cNvSpPr txBox="1"/>
          <p:nvPr/>
        </p:nvSpPr>
        <p:spPr>
          <a:xfrm>
            <a:off x="4712079" y="1807325"/>
            <a:ext cx="27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4"/>
          <p:cNvSpPr/>
          <p:nvPr/>
        </p:nvSpPr>
        <p:spPr>
          <a:xfrm>
            <a:off x="2134775" y="3257375"/>
            <a:ext cx="451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7" name="Google Shape;667;p95"/>
          <p:cNvSpPr txBox="1"/>
          <p:nvPr/>
        </p:nvSpPr>
        <p:spPr>
          <a:xfrm>
            <a:off x="983275" y="1807325"/>
            <a:ext cx="319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95"/>
          <p:cNvSpPr txBox="1"/>
          <p:nvPr/>
        </p:nvSpPr>
        <p:spPr>
          <a:xfrm>
            <a:off x="3035675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95"/>
          <p:cNvSpPr txBox="1"/>
          <p:nvPr/>
        </p:nvSpPr>
        <p:spPr>
          <a:xfrm>
            <a:off x="4465475" y="1807325"/>
            <a:ext cx="299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 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5"/>
          <p:cNvSpPr/>
          <p:nvPr/>
        </p:nvSpPr>
        <p:spPr>
          <a:xfrm>
            <a:off x="1989875" y="3191525"/>
            <a:ext cx="506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96"/>
          <p:cNvSpPr txBox="1"/>
          <p:nvPr/>
        </p:nvSpPr>
        <p:spPr>
          <a:xfrm>
            <a:off x="730025" y="1807325"/>
            <a:ext cx="345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96"/>
          <p:cNvSpPr txBox="1"/>
          <p:nvPr/>
        </p:nvSpPr>
        <p:spPr>
          <a:xfrm>
            <a:off x="3763400" y="1807325"/>
            <a:ext cx="236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96"/>
          <p:cNvSpPr txBox="1"/>
          <p:nvPr/>
        </p:nvSpPr>
        <p:spPr>
          <a:xfrm>
            <a:off x="56264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6"/>
          <p:cNvSpPr/>
          <p:nvPr/>
        </p:nvSpPr>
        <p:spPr>
          <a:xfrm>
            <a:off x="1093475" y="3267725"/>
            <a:ext cx="684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5" name="Google Shape;685;p97"/>
          <p:cNvSpPr txBox="1"/>
          <p:nvPr/>
        </p:nvSpPr>
        <p:spPr>
          <a:xfrm>
            <a:off x="1264063" y="1807325"/>
            <a:ext cx="25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7"/>
          <p:cNvSpPr txBox="1"/>
          <p:nvPr/>
        </p:nvSpPr>
        <p:spPr>
          <a:xfrm>
            <a:off x="3264275" y="1807325"/>
            <a:ext cx="270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97"/>
          <p:cNvSpPr txBox="1"/>
          <p:nvPr/>
        </p:nvSpPr>
        <p:spPr>
          <a:xfrm>
            <a:off x="5550275" y="1807325"/>
            <a:ext cx="242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7"/>
          <p:cNvSpPr/>
          <p:nvPr/>
        </p:nvSpPr>
        <p:spPr>
          <a:xfrm>
            <a:off x="1753000" y="3267725"/>
            <a:ext cx="565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8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94" name="Google Shape;694;p98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5" name="Google Shape;695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9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" name="Google Shape;711;p101"/>
          <p:cNvGraphicFramePr/>
          <p:nvPr/>
        </p:nvGraphicFramePr>
        <p:xfrm>
          <a:off x="1756875" y="154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{B3C4B5D0-53AF-4105-883B-84B1220CAC67}</a:tableStyleId>
              </a:tblPr>
              <a:tblGrid>
                <a:gridCol w="1139825"/>
                <a:gridCol w="1139825"/>
                <a:gridCol w="1139825"/>
                <a:gridCol w="1139825"/>
                <a:gridCol w="1139825"/>
              </a:tblGrid>
              <a:tr h="136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2" name="Google Shape;712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" name="Google Shape;717;p102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{B3C4B5D0-53AF-4105-883B-84B1220CAC67}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8" name="Google Shape;718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2 at 1.32.2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325" y="1049500"/>
            <a:ext cx="3963350" cy="30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3" name="Google Shape;723;p103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{B3C4B5D0-53AF-4105-883B-84B1220CAC67}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24" name="Google Shape;724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0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105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—¿Qué planes tienen para el verano? —indaga Ema.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106"/>
          <p:cNvSpPr txBox="1"/>
          <p:nvPr/>
        </p:nvSpPr>
        <p:spPr>
          <a:xfrm>
            <a:off x="275125" y="761425"/>
            <a:ext cx="852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Calisto quiere plantar en la finca.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8" name="Google Shape;74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8" title="Screenshot 2025-03-13 at 7.06.1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650" y="1352225"/>
            <a:ext cx="6583975" cy="23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108"/>
          <p:cNvSpPr/>
          <p:nvPr/>
        </p:nvSpPr>
        <p:spPr>
          <a:xfrm>
            <a:off x="2185532" y="291911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108"/>
          <p:cNvSpPr/>
          <p:nvPr/>
        </p:nvSpPr>
        <p:spPr>
          <a:xfrm>
            <a:off x="3062715" y="291909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6" name="Google Shape;756;p108"/>
          <p:cNvSpPr/>
          <p:nvPr/>
        </p:nvSpPr>
        <p:spPr>
          <a:xfrm>
            <a:off x="3880437" y="291910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108"/>
          <p:cNvSpPr/>
          <p:nvPr/>
        </p:nvSpPr>
        <p:spPr>
          <a:xfrm>
            <a:off x="4727865" y="291910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108"/>
          <p:cNvSpPr/>
          <p:nvPr/>
        </p:nvSpPr>
        <p:spPr>
          <a:xfrm>
            <a:off x="5565373" y="291911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108"/>
          <p:cNvSpPr/>
          <p:nvPr/>
        </p:nvSpPr>
        <p:spPr>
          <a:xfrm>
            <a:off x="6420232" y="291910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0" name="Google Shape;760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09" title="Screenshot 2025-03-13 at 7.07.1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350" y="1203275"/>
            <a:ext cx="4793425" cy="25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09"/>
          <p:cNvSpPr/>
          <p:nvPr/>
        </p:nvSpPr>
        <p:spPr>
          <a:xfrm>
            <a:off x="2547772" y="24270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109"/>
          <p:cNvSpPr/>
          <p:nvPr/>
        </p:nvSpPr>
        <p:spPr>
          <a:xfrm>
            <a:off x="2559627" y="336120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109"/>
          <p:cNvSpPr/>
          <p:nvPr/>
        </p:nvSpPr>
        <p:spPr>
          <a:xfrm>
            <a:off x="3471110" y="243695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109"/>
          <p:cNvSpPr/>
          <p:nvPr/>
        </p:nvSpPr>
        <p:spPr>
          <a:xfrm>
            <a:off x="3496304" y="3361205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109"/>
          <p:cNvSpPr/>
          <p:nvPr/>
        </p:nvSpPr>
        <p:spPr>
          <a:xfrm>
            <a:off x="4433402" y="243695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109"/>
          <p:cNvSpPr/>
          <p:nvPr/>
        </p:nvSpPr>
        <p:spPr>
          <a:xfrm>
            <a:off x="4402337" y="33611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109"/>
          <p:cNvSpPr/>
          <p:nvPr/>
        </p:nvSpPr>
        <p:spPr>
          <a:xfrm>
            <a:off x="5308331" y="24275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109"/>
          <p:cNvSpPr/>
          <p:nvPr/>
        </p:nvSpPr>
        <p:spPr>
          <a:xfrm>
            <a:off x="5305604" y="3361209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109"/>
          <p:cNvSpPr/>
          <p:nvPr/>
        </p:nvSpPr>
        <p:spPr>
          <a:xfrm>
            <a:off x="6212991" y="24275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109"/>
          <p:cNvSpPr/>
          <p:nvPr/>
        </p:nvSpPr>
        <p:spPr>
          <a:xfrm>
            <a:off x="6218777" y="336119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6" name="Google Shape;776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110" title="Screenshot 2025-03-13 at 7.08.2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300" y="1307075"/>
            <a:ext cx="6158244" cy="2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110"/>
          <p:cNvSpPr/>
          <p:nvPr/>
        </p:nvSpPr>
        <p:spPr>
          <a:xfrm>
            <a:off x="1926548" y="206005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3" name="Google Shape;783;p110"/>
          <p:cNvSpPr/>
          <p:nvPr/>
        </p:nvSpPr>
        <p:spPr>
          <a:xfrm>
            <a:off x="2760789" y="206056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110"/>
          <p:cNvSpPr/>
          <p:nvPr/>
        </p:nvSpPr>
        <p:spPr>
          <a:xfrm>
            <a:off x="1716785" y="2319506"/>
            <a:ext cx="1527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110"/>
          <p:cNvSpPr/>
          <p:nvPr/>
        </p:nvSpPr>
        <p:spPr>
          <a:xfrm>
            <a:off x="3943052" y="206853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10"/>
          <p:cNvSpPr/>
          <p:nvPr/>
        </p:nvSpPr>
        <p:spPr>
          <a:xfrm>
            <a:off x="4744778" y="207607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110"/>
          <p:cNvSpPr/>
          <p:nvPr/>
        </p:nvSpPr>
        <p:spPr>
          <a:xfrm>
            <a:off x="3651175" y="2296450"/>
            <a:ext cx="1648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110"/>
          <p:cNvSpPr/>
          <p:nvPr/>
        </p:nvSpPr>
        <p:spPr>
          <a:xfrm>
            <a:off x="5948355" y="2080664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110"/>
          <p:cNvSpPr/>
          <p:nvPr/>
        </p:nvSpPr>
        <p:spPr>
          <a:xfrm>
            <a:off x="6779369" y="208045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10"/>
          <p:cNvSpPr/>
          <p:nvPr/>
        </p:nvSpPr>
        <p:spPr>
          <a:xfrm>
            <a:off x="5635625" y="2321200"/>
            <a:ext cx="1611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0"/>
          <p:cNvSpPr/>
          <p:nvPr/>
        </p:nvSpPr>
        <p:spPr>
          <a:xfrm>
            <a:off x="1928318" y="343383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0"/>
          <p:cNvSpPr/>
          <p:nvPr/>
        </p:nvSpPr>
        <p:spPr>
          <a:xfrm>
            <a:off x="2712730" y="343383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0"/>
          <p:cNvSpPr/>
          <p:nvPr/>
        </p:nvSpPr>
        <p:spPr>
          <a:xfrm>
            <a:off x="1703025" y="3652075"/>
            <a:ext cx="2305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0"/>
          <p:cNvSpPr/>
          <p:nvPr/>
        </p:nvSpPr>
        <p:spPr>
          <a:xfrm>
            <a:off x="3563047" y="343382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0"/>
          <p:cNvSpPr/>
          <p:nvPr/>
        </p:nvSpPr>
        <p:spPr>
          <a:xfrm>
            <a:off x="4714139" y="344061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110"/>
          <p:cNvSpPr/>
          <p:nvPr/>
        </p:nvSpPr>
        <p:spPr>
          <a:xfrm>
            <a:off x="5473199" y="3438147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7" name="Google Shape;797;p110"/>
          <p:cNvSpPr/>
          <p:nvPr/>
        </p:nvSpPr>
        <p:spPr>
          <a:xfrm>
            <a:off x="6235283" y="343140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110"/>
          <p:cNvSpPr/>
          <p:nvPr/>
        </p:nvSpPr>
        <p:spPr>
          <a:xfrm>
            <a:off x="4423875" y="3669125"/>
            <a:ext cx="2305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9" name="Google Shape;799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11"/>
          <p:cNvSpPr txBox="1"/>
          <p:nvPr/>
        </p:nvSpPr>
        <p:spPr>
          <a:xfrm>
            <a:off x="398300" y="1317190"/>
            <a:ext cx="3745500" cy="21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el último día de clases.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 y Nicolás hacen porras de felicidad.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—¡Ya casi es verano! —exclama Calisto.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—A gozar del clima cálido —agrega Nicolás.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1"/>
          <p:cNvSpPr txBox="1"/>
          <p:nvPr/>
        </p:nvSpPr>
        <p:spPr>
          <a:xfrm>
            <a:off x="900473" y="2974300"/>
            <a:ext cx="3147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último día de clases todos los alumnos están llenos de placer. No paran de hablar. Llenan sus mochilas de sus cosas, comparten sus planes para el verano y se alistan para ir a casa.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6" name="Google Shape;806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58" y="306104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11"/>
          <p:cNvSpPr txBox="1"/>
          <p:nvPr/>
        </p:nvSpPr>
        <p:spPr>
          <a:xfrm>
            <a:off x="1502100" y="239500"/>
            <a:ext cx="6300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último día de clases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8" name="Google Shape;808;p111" title="K_Red Set_Series 3_#4_El último día de clases_ 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600" y="1330300"/>
            <a:ext cx="4695404" cy="2574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12"/>
          <p:cNvSpPr txBox="1"/>
          <p:nvPr/>
        </p:nvSpPr>
        <p:spPr>
          <a:xfrm>
            <a:off x="398300" y="938575"/>
            <a:ext cx="3957000" cy="21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Calisto, Nicolás y Ema caminan juntos a casa. En el camino se la pasan hablando de sus planes para el verano.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—¿Qué planes tienen para el verano? —indaga Ema.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112"/>
          <p:cNvSpPr txBox="1"/>
          <p:nvPr/>
        </p:nvSpPr>
        <p:spPr>
          <a:xfrm>
            <a:off x="962025" y="2496675"/>
            <a:ext cx="31800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—Calisto quiere plantar más vegetales en la finca este verano —dice Nicolás.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—Vamos a plantar melón, chícharos, lechuga y un árbol de plátanos en la finca —añade  Calisto.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5" name="Google Shape;815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11" y="2585330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112" title="K_Red Set_Series 3_#4_El último día de clases_ 2 cop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2900" y="1371600"/>
            <a:ext cx="4483901" cy="239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2 at 1.33.3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9675" y="1163400"/>
            <a:ext cx="4204650" cy="28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13"/>
          <p:cNvSpPr txBox="1"/>
          <p:nvPr/>
        </p:nvSpPr>
        <p:spPr>
          <a:xfrm>
            <a:off x="398300" y="328975"/>
            <a:ext cx="39570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Además de plantar en la finca, Calisto y Nicolás comparten que van a nadar en la alberca.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Ema comparte que ella quiere andar en patinetas con Coco y andar en bicicleta en familia en el verano.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3"/>
          <p:cNvSpPr txBox="1"/>
          <p:nvPr/>
        </p:nvSpPr>
        <p:spPr>
          <a:xfrm>
            <a:off x="4972575" y="289945"/>
            <a:ext cx="38532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—Se me ocurre que Coco y yo les podemos ayudar. A mí me encanta plantar y a Coco le encanta lanzarse de clavados en la alberca —dice Ema.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—¡Estupendo! —dicen Calisto y Nicolás.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3" name="Google Shape;82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13" title="K_Red Set_Series 3_#4_El último día de clases_ 3 cop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3550" y="2384726"/>
            <a:ext cx="4431350" cy="236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14"/>
          <p:cNvSpPr txBox="1"/>
          <p:nvPr/>
        </p:nvSpPr>
        <p:spPr>
          <a:xfrm>
            <a:off x="398300" y="481375"/>
            <a:ext cx="3957000" cy="22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Luego de llegar a casa y hablar de sus planes para el verano los amigos deciden montar sus bicicletas y festejar con unas paletas heladas.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—¡Va a ser un verano perfecto! —dice Nicolás.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14"/>
          <p:cNvSpPr txBox="1"/>
          <p:nvPr/>
        </p:nvSpPr>
        <p:spPr>
          <a:xfrm>
            <a:off x="4972575" y="408850"/>
            <a:ext cx="38532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Calisto, Nicolás, Ema están llenos felicidad y esperanza de pasar un verano placentero y divertido.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1" name="Google Shape;831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4975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14" title="K_Red Set_Series 3_#4_El último día de clases_ 4 cop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5500" y="1972750"/>
            <a:ext cx="5107604" cy="27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15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38" name="Google Shape;838;p115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39" name="Google Shape;839;p11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0" name="Google Shape;840;p11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1" name="Google Shape;841;p11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2" name="Google Shape;842;p11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3" name="Google Shape;843;p11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4" name="Google Shape;844;p11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5" name="Google Shape;845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2 at 1.34.3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79962" y="1100325"/>
            <a:ext cx="2984075" cy="29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