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64">
          <p15:clr>
            <a:srgbClr val="747775"/>
          </p15:clr>
        </p15:guide>
        <p15:guide id="2" pos="2736">
          <p15:clr>
            <a:srgbClr val="747775"/>
          </p15:clr>
        </p15:guide>
        <p15:guide id="3" pos="30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64" orient="horz"/>
        <p:guide pos="2736"/>
        <p:guide pos="30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brindar.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grumo.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b, g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 en cada diapositiva.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72284dc3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c72284dc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brocha.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 - cha, brocha.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brocha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croquis.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 - quis, croquis.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croquis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gruta.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 - ta, gruta.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dr, br,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seas tan brusco al cerrar la puerta.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brusco.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brus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/r/, /u/,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 Brusco, /b/, /r/, /u/, /s/,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casa está construida con ladrillo.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- dri - 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Ladrillo, /l/, /a/, /d/, /r/, /i/, /y/,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crucero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 la familia va a viajar en un crucero.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crucero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cru - ce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/o/. Crucero, /k/, /r/, /u/, /s/, /e/,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poner.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 estaba de acuerdo.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(3), acuerdo (4).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las 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cilindro.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febrero, crocante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esgrima.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escabroso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empedrado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gramática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ladrillo.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Bruno, crisis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gruñón.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encrucijada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brillaba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demacrada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descubrieron.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dr, br,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br,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crucigrama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abuela resuelve un crucigrama todos los domingos.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crucigrama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 - ci - gra - 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Crucigrama, /k/, /r/, /u/, /s/, /i/, /g/, /r/, /a/,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quebranto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hermanito se siente mal, tiene quebranto.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quebranto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bran - 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/r/, 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Quebranto, /k/, /e/, /b/, /r/, /a/, /n/,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pedregoso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Caminamos por un camino muy pedregoso y empinado.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pedregoso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dre - go - 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Pedregoso, /p/, /e/, /d/, /r/, /e/, /g/, /o/,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de dos o más sílabas se pueden clasificar en agudas, graves y esdrújulas. Hoy vamos a aprender sobre las palabras graves.</a:t>
            </a:r>
            <a:endParaRPr i="1" sz="13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néctar, automóvil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álbum.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graves tienen la sílaba tónica en la penúltima sílaba. Llevan tilde cuando terminan en cualquier letra que no sea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néctar, automóvil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álbum.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c688d306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c688d306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germen, estrellas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cuadrado.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Estas palabras también son graves, pero no llevan tilde porque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germen, estrellas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cuadrado.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c688d3060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c688d3060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penúltima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(fútbol)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c688d3060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c688d3060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portatil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(portátil)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c688d3060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c688d3060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hábil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virus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(hábil)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c688d3060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c688d3060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frágil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(frágil)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Empezaron su proyecto pidiendo permiso al alcalde.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drenaje.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croquis.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brocha.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47.png"/><Relationship Id="rId6" Type="http://schemas.openxmlformats.org/officeDocument/2006/relationships/image" Target="../media/image46.png"/><Relationship Id="rId7" Type="http://schemas.openxmlformats.org/officeDocument/2006/relationships/image" Target="../media/image44.png"/><Relationship Id="rId8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8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6892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37075" y="24147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60100" y="24147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53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65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537075" y="350510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660100" y="350510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crujido</a:t>
            </a:r>
            <a:endParaRPr sz="9600"/>
          </a:p>
        </p:txBody>
      </p:sp>
      <p:pic>
        <p:nvPicPr>
          <p:cNvPr id="381" name="Google Shape;38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brindar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grumo</a:t>
            </a:r>
            <a:endParaRPr sz="9600"/>
          </a:p>
        </p:txBody>
      </p:sp>
      <p:pic>
        <p:nvPicPr>
          <p:cNvPr id="393" name="Google Shape;39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9" name="Google Shape;399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 txBox="1"/>
          <p:nvPr/>
        </p:nvSpPr>
        <p:spPr>
          <a:xfrm>
            <a:off x="2574375" y="929092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enaje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0" y="3574721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enaje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2574375" y="929092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ocha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0" y="3574721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ocha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2574375" y="929095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-7383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oquis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-32866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oquis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 rot="5400000">
            <a:off x="433126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2578700" y="929094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295250" y="366556"/>
            <a:ext cx="1677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0" y="35703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uta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 rot="5400000">
            <a:off x="4331253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7" name="Google Shape;467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3" name="Google Shape;473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9" name="Google Shape;479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norte</a:t>
            </a:r>
            <a:endParaRPr sz="9600"/>
          </a:p>
        </p:txBody>
      </p:sp>
      <p:pic>
        <p:nvPicPr>
          <p:cNvPr id="485" name="Google Shape;48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1" name="Google Shape;491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poner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7" name="Google Shape;497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viene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9" name="Google Shape;509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Bruno estaba de acuerdo.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5" name="Google Shape;515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Primero, limpiaron el área, recogiendo piedras y basura.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1" name="Google Shape;52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0" name="Google Shape;320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7" name="Google Shape;527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5" name="Google Shape;535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Bruno estaba de acuerdo.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1" name="Google Shape;541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2" name="Google Shape;542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3" name="Google Shape;553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2" name="Google Shape;562;p72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ocante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 txBox="1"/>
          <p:nvPr/>
        </p:nvSpPr>
        <p:spPr>
          <a:xfrm>
            <a:off x="3881450" y="359541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cilin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/>
          <p:nvPr/>
        </p:nvSpPr>
        <p:spPr>
          <a:xfrm>
            <a:off x="780338" y="184355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/>
          <p:nvPr/>
        </p:nvSpPr>
        <p:spPr>
          <a:xfrm>
            <a:off x="1745965" y="1843554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80338" y="275851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745965" y="275848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5" name="Google Shape;575;p72" title="449.png"/>
          <p:cNvPicPr preferRelativeResize="0"/>
          <p:nvPr/>
        </p:nvPicPr>
        <p:blipFill rotWithShape="1">
          <a:blip r:embed="rId5">
            <a:alphaModFix/>
          </a:blip>
          <a:srcRect b="10985" l="20349" r="13584" t="0"/>
          <a:stretch/>
        </p:blipFill>
        <p:spPr>
          <a:xfrm rot="-1496598">
            <a:off x="6424572" y="680025"/>
            <a:ext cx="672600" cy="10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2" title="450.png"/>
          <p:cNvPicPr preferRelativeResize="0"/>
          <p:nvPr/>
        </p:nvPicPr>
        <p:blipFill rotWithShape="1">
          <a:blip r:embed="rId6">
            <a:alphaModFix/>
          </a:blip>
          <a:srcRect b="33599" l="19600" r="17739" t="9798"/>
          <a:stretch/>
        </p:blipFill>
        <p:spPr>
          <a:xfrm>
            <a:off x="6441175" y="1775900"/>
            <a:ext cx="1075150" cy="11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2" title="451.png"/>
          <p:cNvPicPr preferRelativeResize="0"/>
          <p:nvPr/>
        </p:nvPicPr>
        <p:blipFill rotWithShape="1">
          <a:blip r:embed="rId7">
            <a:alphaModFix/>
          </a:blip>
          <a:srcRect b="17009" l="0" r="0" t="14820"/>
          <a:stretch/>
        </p:blipFill>
        <p:spPr>
          <a:xfrm>
            <a:off x="7169525" y="2810762"/>
            <a:ext cx="1103540" cy="8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2" title="452.png"/>
          <p:cNvPicPr preferRelativeResize="0"/>
          <p:nvPr/>
        </p:nvPicPr>
        <p:blipFill rotWithShape="1">
          <a:blip r:embed="rId8">
            <a:alphaModFix/>
          </a:blip>
          <a:srcRect b="34149" l="0" r="0" t="16201"/>
          <a:stretch/>
        </p:blipFill>
        <p:spPr>
          <a:xfrm>
            <a:off x="6774649" y="3737074"/>
            <a:ext cx="1584824" cy="8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escabroso</a:t>
            </a:r>
            <a:endParaRPr sz="9600"/>
          </a:p>
        </p:txBody>
      </p:sp>
      <p:pic>
        <p:nvPicPr>
          <p:cNvPr id="584" name="Google Shape;58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empedrado</a:t>
            </a:r>
            <a:endParaRPr sz="9600"/>
          </a:p>
        </p:txBody>
      </p:sp>
      <p:pic>
        <p:nvPicPr>
          <p:cNvPr id="590" name="Google Shape;59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gramática</a:t>
            </a:r>
            <a:endParaRPr sz="9600"/>
          </a:p>
        </p:txBody>
      </p:sp>
      <p:pic>
        <p:nvPicPr>
          <p:cNvPr id="596" name="Google Shape;59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incrédulo</a:t>
            </a:r>
            <a:endParaRPr sz="9600"/>
          </a:p>
        </p:txBody>
      </p:sp>
      <p:pic>
        <p:nvPicPr>
          <p:cNvPr id="602" name="Google Shape;60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7" name="Google Shape;327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isis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881450" y="359541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uñón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780338" y="184355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745965" y="1843554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780338" y="275851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1745965" y="275848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41" title="Ellibrodelabiblioteca_Brun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1875" y="2000224"/>
            <a:ext cx="933690" cy="8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title="446.png"/>
          <p:cNvPicPr preferRelativeResize="0"/>
          <p:nvPr/>
        </p:nvPicPr>
        <p:blipFill rotWithShape="1">
          <a:blip r:embed="rId6">
            <a:alphaModFix/>
          </a:blip>
          <a:srcRect b="31540" l="0" r="0" t="0"/>
          <a:stretch/>
        </p:blipFill>
        <p:spPr>
          <a:xfrm>
            <a:off x="6189098" y="900550"/>
            <a:ext cx="1205300" cy="94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 title="447.png"/>
          <p:cNvPicPr preferRelativeResize="0"/>
          <p:nvPr/>
        </p:nvPicPr>
        <p:blipFill rotWithShape="1">
          <a:blip r:embed="rId7">
            <a:alphaModFix/>
          </a:blip>
          <a:srcRect b="0" l="22851" r="0" t="0"/>
          <a:stretch/>
        </p:blipFill>
        <p:spPr>
          <a:xfrm>
            <a:off x="5561750" y="2742457"/>
            <a:ext cx="672600" cy="9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 title="448.png"/>
          <p:cNvPicPr preferRelativeResize="0"/>
          <p:nvPr/>
        </p:nvPicPr>
        <p:blipFill rotWithShape="1">
          <a:blip r:embed="rId8">
            <a:alphaModFix/>
          </a:blip>
          <a:srcRect b="9250" l="22849" r="14792" t="5810"/>
          <a:stretch/>
        </p:blipFill>
        <p:spPr>
          <a:xfrm>
            <a:off x="6620478" y="3737074"/>
            <a:ext cx="553668" cy="86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encrucijada</a:t>
            </a:r>
            <a:endParaRPr sz="9600"/>
          </a:p>
        </p:txBody>
      </p:sp>
      <p:pic>
        <p:nvPicPr>
          <p:cNvPr id="608" name="Google Shape;60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brillaba</a:t>
            </a:r>
            <a:endParaRPr sz="9600"/>
          </a:p>
        </p:txBody>
      </p:sp>
      <p:pic>
        <p:nvPicPr>
          <p:cNvPr id="614" name="Google Shape;61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demacrada</a:t>
            </a:r>
            <a:endParaRPr sz="9600"/>
          </a:p>
        </p:txBody>
      </p:sp>
      <p:pic>
        <p:nvPicPr>
          <p:cNvPr id="620" name="Google Shape;62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descubrieron</a:t>
            </a:r>
            <a:endParaRPr sz="9600"/>
          </a:p>
        </p:txBody>
      </p:sp>
      <p:pic>
        <p:nvPicPr>
          <p:cNvPr id="626" name="Google Shape;62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cruci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egoso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6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62" name="Google Shape;662;p86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63" name="Google Shape;663;p86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5" name="Google Shape;665;p86"/>
          <p:cNvSpPr/>
          <p:nvPr/>
        </p:nvSpPr>
        <p:spPr>
          <a:xfrm>
            <a:off x="416200" y="2323550"/>
            <a:ext cx="2066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</a:t>
            </a:r>
            <a:r>
              <a:rPr lang="en" sz="3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tar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6"/>
          <p:cNvSpPr/>
          <p:nvPr/>
        </p:nvSpPr>
        <p:spPr>
          <a:xfrm>
            <a:off x="2761250" y="2323550"/>
            <a:ext cx="3653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 Gothic"/>
                <a:ea typeface="Century Gothic"/>
                <a:cs typeface="Century Gothic"/>
                <a:sym typeface="Century Gothic"/>
              </a:rPr>
              <a:t>au - to</a:t>
            </a:r>
            <a:r>
              <a:rPr lang="en" sz="3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3500" u="sng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</a:t>
            </a:r>
            <a:r>
              <a:rPr lang="en" sz="3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vil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6"/>
          <p:cNvSpPr/>
          <p:nvPr/>
        </p:nvSpPr>
        <p:spPr>
          <a:xfrm>
            <a:off x="6693300" y="2323575"/>
            <a:ext cx="20091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ál</a:t>
            </a:r>
            <a:r>
              <a:rPr lang="en" sz="3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bum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86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Andrea</a:t>
            </a:r>
            <a:endParaRPr sz="9600"/>
          </a:p>
        </p:txBody>
      </p:sp>
      <p:pic>
        <p:nvPicPr>
          <p:cNvPr id="351" name="Google Shape;35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87"/>
          <p:cNvSpPr/>
          <p:nvPr/>
        </p:nvSpPr>
        <p:spPr>
          <a:xfrm>
            <a:off x="616150" y="2323550"/>
            <a:ext cx="2229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germe</a:t>
            </a:r>
            <a:r>
              <a:rPr b="1"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3101550" y="2323550"/>
            <a:ext cx="2229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estrella</a:t>
            </a: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5586950" y="2323575"/>
            <a:ext cx="2940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cuadrad</a:t>
            </a:r>
            <a:r>
              <a:rPr b="1" lang="en" sz="4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4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78" name="Google Shape;678;p87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79" name="Google Shape;679;p87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8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85" name="Google Shape;685;p88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86" name="Google Shape;686;p88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7" name="Google Shape;68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88" name="Google Shape;688;p88"/>
          <p:cNvGrpSpPr/>
          <p:nvPr/>
        </p:nvGrpSpPr>
        <p:grpSpPr>
          <a:xfrm>
            <a:off x="1755224" y="2323550"/>
            <a:ext cx="5468176" cy="948600"/>
            <a:chOff x="1755224" y="2323550"/>
            <a:chExt cx="5468176" cy="948600"/>
          </a:xfrm>
        </p:grpSpPr>
        <p:sp>
          <p:nvSpPr>
            <p:cNvPr id="689" name="Google Shape;689;p88"/>
            <p:cNvSpPr/>
            <p:nvPr/>
          </p:nvSpPr>
          <p:spPr>
            <a:xfrm>
              <a:off x="1755224" y="2323550"/>
              <a:ext cx="26004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futbol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88"/>
            <p:cNvSpPr/>
            <p:nvPr/>
          </p:nvSpPr>
          <p:spPr>
            <a:xfrm>
              <a:off x="4800600" y="2323550"/>
              <a:ext cx="2422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mesa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91" name="Google Shape;691;p88"/>
          <p:cNvSpPr/>
          <p:nvPr/>
        </p:nvSpPr>
        <p:spPr>
          <a:xfrm>
            <a:off x="3271800" y="3753400"/>
            <a:ext cx="26004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fútbol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9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98" name="Google Shape;698;p89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99" name="Google Shape;699;p89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0" name="Google Shape;700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701" name="Google Shape;701;p89"/>
          <p:cNvGrpSpPr/>
          <p:nvPr/>
        </p:nvGrpSpPr>
        <p:grpSpPr>
          <a:xfrm>
            <a:off x="1607999" y="2323550"/>
            <a:ext cx="6387300" cy="948600"/>
            <a:chOff x="1607999" y="2323550"/>
            <a:chExt cx="6387300" cy="948600"/>
          </a:xfrm>
        </p:grpSpPr>
        <p:sp>
          <p:nvSpPr>
            <p:cNvPr id="702" name="Google Shape;702;p89"/>
            <p:cNvSpPr/>
            <p:nvPr/>
          </p:nvSpPr>
          <p:spPr>
            <a:xfrm>
              <a:off x="1607999" y="2323550"/>
              <a:ext cx="27156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portatil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3" name="Google Shape;703;p89"/>
            <p:cNvSpPr/>
            <p:nvPr/>
          </p:nvSpPr>
          <p:spPr>
            <a:xfrm>
              <a:off x="4800600" y="2323550"/>
              <a:ext cx="31947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imagen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4" name="Google Shape;704;p89"/>
          <p:cNvSpPr/>
          <p:nvPr/>
        </p:nvSpPr>
        <p:spPr>
          <a:xfrm>
            <a:off x="3361200" y="3753400"/>
            <a:ext cx="24216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portátil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0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11" name="Google Shape;711;p90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12" name="Google Shape;712;p90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3" name="Google Shape;71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714" name="Google Shape;714;p90"/>
          <p:cNvGrpSpPr/>
          <p:nvPr/>
        </p:nvGrpSpPr>
        <p:grpSpPr>
          <a:xfrm>
            <a:off x="2142057" y="2323550"/>
            <a:ext cx="4664865" cy="948600"/>
            <a:chOff x="1628432" y="2323550"/>
            <a:chExt cx="5633215" cy="948600"/>
          </a:xfrm>
        </p:grpSpPr>
        <p:sp>
          <p:nvSpPr>
            <p:cNvPr id="715" name="Google Shape;715;p90"/>
            <p:cNvSpPr/>
            <p:nvPr/>
          </p:nvSpPr>
          <p:spPr>
            <a:xfrm>
              <a:off x="1628432" y="2323550"/>
              <a:ext cx="26583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habil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6" name="Google Shape;716;p90"/>
            <p:cNvSpPr/>
            <p:nvPr/>
          </p:nvSpPr>
          <p:spPr>
            <a:xfrm>
              <a:off x="4838846" y="2323550"/>
              <a:ext cx="24228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virus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7" name="Google Shape;717;p90"/>
          <p:cNvSpPr/>
          <p:nvPr/>
        </p:nvSpPr>
        <p:spPr>
          <a:xfrm>
            <a:off x="3507000" y="3753400"/>
            <a:ext cx="21300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ábi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1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24" name="Google Shape;724;p91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25" name="Google Shape;725;p91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6" name="Google Shape;72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727" name="Google Shape;727;p91"/>
          <p:cNvGrpSpPr/>
          <p:nvPr/>
        </p:nvGrpSpPr>
        <p:grpSpPr>
          <a:xfrm>
            <a:off x="2432100" y="2323550"/>
            <a:ext cx="5429903" cy="948600"/>
            <a:chOff x="2432100" y="2323550"/>
            <a:chExt cx="5429903" cy="948600"/>
          </a:xfrm>
        </p:grpSpPr>
        <p:sp>
          <p:nvSpPr>
            <p:cNvPr id="728" name="Google Shape;728;p91"/>
            <p:cNvSpPr/>
            <p:nvPr/>
          </p:nvSpPr>
          <p:spPr>
            <a:xfrm>
              <a:off x="2432100" y="2323550"/>
              <a:ext cx="19113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fragil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9" name="Google Shape;729;p91"/>
            <p:cNvSpPr/>
            <p:nvPr/>
          </p:nvSpPr>
          <p:spPr>
            <a:xfrm>
              <a:off x="4814602" y="2323550"/>
              <a:ext cx="30474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domingo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30" name="Google Shape;730;p91"/>
          <p:cNvSpPr/>
          <p:nvPr/>
        </p:nvSpPr>
        <p:spPr>
          <a:xfrm>
            <a:off x="3405761" y="3753400"/>
            <a:ext cx="2332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ági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91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7" name="Google Shape;737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Empezaron su proyecto pidiendo permiso al alcalde.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9" name="Google Shape;749;p94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—Esto requiere mucha paciencia —dijo Bruno mientras cavaba un agujero para un árbol de manzana.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5" name="Google Shape;755;p95"/>
          <p:cNvSpPr txBox="1"/>
          <p:nvPr/>
        </p:nvSpPr>
        <p:spPr>
          <a:xfrm>
            <a:off x="441600" y="439800"/>
            <a:ext cx="8260800" cy="27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010">
                <a:latin typeface="Century Gothic"/>
                <a:ea typeface="Century Gothic"/>
                <a:cs typeface="Century Gothic"/>
                <a:sym typeface="Century Gothic"/>
              </a:rPr>
              <a:t>Gracias a Andrea y Bruno, tenemos un lugar maravilloso para disfrutar.</a:t>
            </a:r>
            <a:endParaRPr sz="50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1" name="Google Shape;761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y Bruno se sintieron muy orgullosos.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drenaje</a:t>
            </a:r>
            <a:endParaRPr sz="9600"/>
          </a:p>
        </p:txBody>
      </p:sp>
      <p:pic>
        <p:nvPicPr>
          <p:cNvPr id="357" name="Google Shape;35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7" name="Google Shape;767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8" name="Google Shape;768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croquis</a:t>
            </a:r>
            <a:endParaRPr sz="9600"/>
          </a:p>
        </p:txBody>
      </p:sp>
      <p:pic>
        <p:nvPicPr>
          <p:cNvPr id="363" name="Google Shape;36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gruta</a:t>
            </a:r>
            <a:endParaRPr sz="9600"/>
          </a:p>
        </p:txBody>
      </p:sp>
      <p:pic>
        <p:nvPicPr>
          <p:cNvPr id="369" name="Google Shape;36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brocha</a:t>
            </a:r>
            <a:endParaRPr sz="9600"/>
          </a:p>
        </p:txBody>
      </p:sp>
      <p:pic>
        <p:nvPicPr>
          <p:cNvPr id="375" name="Google Shape;3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