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</p:sldIdLst>
  <p:sldSz cy="5143500" cx="9144000"/>
  <p:notesSz cx="6858000" cy="9144000"/>
  <p:embeddedFontLst>
    <p:embeddedFont>
      <p:font typeface="Century Gothic"/>
      <p:regular r:id="rId68"/>
      <p:bold r:id="rId69"/>
      <p:italic r:id="rId70"/>
      <p:boldItalic r:id="rId7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411">
          <p15:clr>
            <a:srgbClr val="747775"/>
          </p15:clr>
        </p15:guide>
        <p15:guide id="2" orient="horz" pos="2438">
          <p15:clr>
            <a:srgbClr val="747775"/>
          </p15:clr>
        </p15:guide>
        <p15:guide id="3" orient="horz" pos="1772">
          <p15:clr>
            <a:srgbClr val="747775"/>
          </p15:clr>
        </p15:guide>
        <p15:guide id="4" orient="horz" pos="2186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Gabrielle Wagner"/>
  <p:cmAuthor clrIdx="1" id="1" initials="" lastIdx="2" name="Liliana Martínez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411" orient="horz"/>
        <p:guide pos="2438" orient="horz"/>
        <p:guide pos="1772" orient="horz"/>
        <p:guide pos="218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CenturyGothic-boldItalic.fntdata"/><Relationship Id="rId70" Type="http://schemas.openxmlformats.org/officeDocument/2006/relationships/font" Target="fonts/CenturyGothic-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font" Target="fonts/CenturyGothic-regular.fntdata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CenturyGothic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6-03-09T18:19:38.927">
    <p:pos x="6000" y="0"/>
    <p:text>formatted ✅
*Need to check back on images</p:text>
  </p:cm>
  <p:cm authorId="0" idx="2" dt="2026-03-09T18:19:38.927">
    <p:pos x="6000" y="0"/>
    <p:text>checked images ✅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1" dt="2025-12-20T02:59:15.040">
    <p:pos x="6000" y="0"/>
    <p:text>Come back to animate</p:text>
  </p:cm>
  <p:cm authorId="1" idx="2" dt="2025-12-20T02:23:39.254">
    <p:pos x="6000" y="100"/>
    <p:text>The images are examples. Please replace.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330ceb88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330ceb88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76770bb98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76770bb98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paseo.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76770bb98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76770bb98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caída.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76770bb983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76770bb983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canoa.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76770bb98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76770bb98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14.</a:t>
            </a:r>
            <a:endParaRPr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76770bb983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76770bb983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aprender la regla de ortografía de las palabras con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hiatos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ee, eo, oa, ía, aú, aí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(Haga clic)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regla y lea en voz alta. (Haga clic)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hiato se forma cuando dos vocales fuertes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(a, e, o)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están una al lado de la otra, pero se pronuncian en sílabas separadas, como en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- a - lla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También se forma un hiato cuando una vocal débil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(i, u)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lleva tilde, como en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 - íz.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lea en voz alta las palabras cada uno de los ejemplos.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b00e9df66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b00e9df66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practicar. Recuerden las reglas que aprendimos.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Repase las reglas si es necesario. (Haga clic)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① Muestre: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cr___r.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acuerdo con la regla, el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hiato se forma cuando dos vocales fuertes están una al lado de la otra, pero se pronuncian en sílabas separadas.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(Haga clic)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Leamos juntos: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 - er, creer.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¿Qué dos vocales están una al lado de la otra pero se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pronuncian en sílabas separadas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(Pausa)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¡Muy bien,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85e7862f2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85e7862f2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② Muestre: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t__lla.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acuerdo con la regla,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hiato se forma cuando dos vocales fuertes están una al lado de la otra, pero se pronuncian en sílabas separadas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(Haga clic)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Leamos juntos: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- a - lla, toalla.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¿Qué dos vocales están una al lado de la otra pero se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pronuncian en sílabas separadas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(Pausa)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¡Muy bien,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85e7862f2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85e7862f2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③ Muestre: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sent___.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acuerdo con la regla,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ambién se forma un hiato cuando una vocal débil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(i, u)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lleva tilde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(Haga clic)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Leamos juntos: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 - tí - a, sentía.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¿Qué vocal débil lleva tilde?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(Pausa)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¡Muy bien,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las palabras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baúl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maíz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35b81eeda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35b81eeda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76770bb983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76770bb983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voy a decir una palabra con los hiatos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ee, eo, oa, ía, aú, aí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luego una oración con esa palabra. Todos van a repetir la palabra y escribirla en su pizarra. Recuerden usar lo que aprendimos sobre las palabras con los hiatos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ee, eo, oa, ía, aú, aí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sentía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perrito sentía mucha alegría cuando su dueño llegaba a casa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sentía.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sen -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tí - 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/s/, /e/, /n/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tí,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/t/, /i/.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(1)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/a/. Sentía, /s/, /e/, /n/, /t/, /i/, /a/.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330ceb8806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330ceb8806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2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leer y escribir palabras y leer oraciones con los hiatos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ee, eo, oa, ía, aú, aí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</a:t>
            </a:r>
            <a:endParaRPr i="1" sz="14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35b81eeda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35b81eeda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toalla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Dejé la toalla mojada sobre la cama.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toalla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- a - lla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/t/, /o/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(1)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/y/, /a/.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Toalla, /t/, /o/, /a/, /y/, /a/.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76770bb983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76770bb983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paseo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de paseo a la playa.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paseo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 - se - 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/p/, /a/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/s/, /e/.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(1)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/o/. Paseo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/p/, /a/, /s/, /e/, /o/.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07b75975fb_2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07b75975fb_2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que vemos todo el tiempo y podemos leer rápidamente. Vamos a leer estas palabras juntos.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23-25 una a la vez y lea cada palabra junto con ellos.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a59cc42d4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a59cc42d4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medio.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a59cc42d4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a59cc42d4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buen.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a59cc42d4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a59cc42d4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razón.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56ac25f17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56ac25f1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a la entonación de tu voz. Primero las vamos a leer despacio y luego con más fluidez.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76770bb983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76770bb983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leer juntos esta oración.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primera palabra,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lea la oración apuntando a cada palabra. Primero despacio y la segunda vez con fluidez.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clic para indicar la palabra.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02b7b9b47b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02b7b9b47b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leer juntos esta oración.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primera palabra,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Cuando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lea la oración apuntando a cada palabra. Primero despacio y la segunda vez con fluidez.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 para indicar la palabra.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149ed81189_1_10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149ed81189_1_10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22be15a44c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22be15a44c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4.</a:t>
            </a:r>
            <a:endParaRPr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149ed81189_1_10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149ed81189_1_10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escribir una oración. Primero, quiero que me ayuden a contar cuántas palabras tiene. Escuchen atentamente.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eso, su forma es muy importante.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palabras escucharon? Vamos a repetirla juntos mientras contamos cada palabra.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eso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(2), su (3), forma (4), es (5), muy (6), importante (7).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¡Tiene siete palabras!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escriban todas las palabras de la oración.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Puedes dividir cada palabra en sílabas y luego en sonidos para asegurarte de escribir todos los sonidos que escuchas correctamente.</a:t>
            </a:r>
            <a:endParaRPr>
              <a:solidFill>
                <a:srgbClr val="363535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para verificar su respuesta. 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149ed81189_1_10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149ed81189_1_10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lean la oración en voz alta y comparen su oración con la oración que muestra la diapositiva.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autocorregir su escritura.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330ceb8806_0_1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330ceb8806_0_1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8538ea7ed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8538ea7ed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leer y escribir palabras y leer oraciones con los hiatos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ee, eo, oa, ía, aú, aí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</a:t>
            </a:r>
            <a:endParaRPr i="1" sz="13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8538ea7ed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38538ea7ed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8538ea7ed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8538ea7ed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2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repasar las palabras con los hiatos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ee, eo, oa, ía, aú, aí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hiato ocurre cuando dos vocales fuertes están una al lado de la otra, pero se pronuncian en sílabas separadas. </a:t>
            </a:r>
            <a:endParaRPr i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creemos.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dividir en sílabas la palabra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creemos: cre - e - mos.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vocales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pronuncian en sílabas separadas.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 con las palabras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fideos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barbacoa.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varias palabras con el diptongo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oi.</a:t>
            </a:r>
            <a:endParaRPr i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36.</a:t>
            </a:r>
            <a:endParaRPr b="1"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8538ea7ed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38538ea7ed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</a:t>
            </a: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panadería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8538ea7ed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8538ea7ed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poseer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8538ea7ed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38538ea7ed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fantasía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8538ea7ed9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38538ea7ed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coartada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22be15a44c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22be15a44c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repasar las palabras con los hiatos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ee, eo, oa, ía, aú, aí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hiato ocurre cuando dos vocales fuertes están una al lado de la otra, pero se pronuncian en sílabas separadas.</a:t>
            </a:r>
            <a:endParaRPr i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dividir en sílabas la palabra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leer: le - er.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vocales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pronuncian en sílabas separadas.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 con las palabras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zapateo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koala.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varias palabras con los hiatos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ee, eo, oa, ía, aú, aí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1"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5.</a:t>
            </a:r>
            <a:endParaRPr b="1"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8538ea7ed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8538ea7ed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preocupar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8538ea7ed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8538ea7ed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maúlla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8538ea7ed9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8538ea7ed9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paracaídas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8538ea7ed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8538ea7ed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proveedor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8538ea7ed9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8538ea7ed9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8538ea7ed9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8538ea7ed9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voy a decir una palabra con los hiatos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ee, eo, oa, ía, aú, aí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luego una oración con esa palabra. Todos van a repetir la palabra y escribirla en su pizarra. Recuerden usar lo que aprendimos sobre las palabras con los hiatos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ee, eo, oa, ía, aú, aí.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poseer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niño quiere poseer un juguete nuevo.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poseer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 - se - er.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/p/, /o/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/s/, /e/.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/e/, /r/. Poseer, /p/, /o/, /s/, /e/, /e/, /r/.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8538ea7ed9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38538ea7ed9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preocupar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Mamá se va a preocupar si el autobús llegar tarde.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preocupar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(4)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pre - o - cu - par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/p/, /r/, /e/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(1)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/o/.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/u/.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cuarta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/p/, /a/, /r/. Preocupar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/p/, /r/, /e/, /o/, /k/, /u/, /p/, /a/, /r/.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8538ea7ed9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8538ea7ed9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maúlla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gato maúlla cuando tiene hambre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maúlla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 - ú - lla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/m/, /a/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(1)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/ú/.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/y/, /a/. Maúlla, /m/, /a/, /u/, /y/, /a/.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8538ea7ed9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8538ea7ed9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aprender sobre los homógrafos. Los homógrafos son palabras que se escriben igual, pero tienen significados diferentes.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b1d32a7d7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3b1d32a7d7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nada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tiene más de un significado. Puede significar la acción de nadar.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ejemplo: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hermano nada en la alberca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 puede significar la ausencia de algo.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queda nada en la bolsa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i="1"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highlight>
                <a:schemeClr val="accent4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76770bb98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76770bb98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museo.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6-12 una a la vez y diga cada palabra en voz alta junto con ellos.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8538ea7ed9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8538ea7ed9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</a:t>
            </a: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cerca.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cerca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tiene más de un significado. Puede significar a poca distancia.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 cerca de tu casa.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 puede significar una pared o barrera que rodea un lugar como un jardín o una casa.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ejemplo: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Pusimos una cerca para que el perro no se escapara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Ahora vamos a aprender más palabras homógrafas y a identificar cuál es la correcta según el contexto.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highlight>
                <a:schemeClr val="accent4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b1d32a7d73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3b1d32a7d73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</a:t>
            </a:r>
            <a:r>
              <a:rPr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lista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significa estar preparada para hacer algo, pero también puede ser una enumeración de personas, cosas, cantidades, etc.</a:t>
            </a:r>
            <a:endParaRPr i="1">
              <a:solidFill>
                <a:srgbClr val="001D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elegir el homógrafo correcto. En este caso, la oración usa el primer significado.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b07f9cc454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3b07f9cc454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río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</a:t>
            </a:r>
            <a:r>
              <a:rPr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río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significa corriente de agua continua y más o menos caudalosa, pero también viene del verbo “reír”, que significa celebrar con risa algo.</a:t>
            </a:r>
            <a:endParaRPr i="1">
              <a:solidFill>
                <a:srgbClr val="001D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elegir el homógrafo correcto. En este caso, la oración usa el primer significado.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b1d32a7d7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3b1d32a7d7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</a:t>
            </a:r>
            <a:r>
              <a:rPr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viene del verbo “salir”, que significa abandonar un lugar, pero también puede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significar mineral blanco y cristalino que sabe salado.</a:t>
            </a:r>
            <a:endParaRPr i="1">
              <a:solidFill>
                <a:srgbClr val="001D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elegir el homógrafo correcto. En este caso, la oración usa el segundo significado.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b1d32a7d73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b1d32a7d73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saco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</a:t>
            </a:r>
            <a:r>
              <a:rPr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saco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viene del verbo “sacar”, que significa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poner algo o a alguien fuera de donde estaba, pero también puede</a:t>
            </a:r>
            <a:r>
              <a:rPr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significar costal para guardar cosas.</a:t>
            </a:r>
            <a:endParaRPr i="1">
              <a:solidFill>
                <a:srgbClr val="001D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elegir el homógrafo correcto. En este caso, la oración usa el segundo significado.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8538ea7ed9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38538ea7ed9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8538ea7ed9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8538ea7ed9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oración: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Así, los aviones y las naves usan menos energía.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cómo leer con precisión y señale la pausa en los signos de puntuación.</a:t>
            </a:r>
            <a:endParaRPr i="1"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57-59 una a la vez y lea cada oración en voz alta junto con ellos modelando cómo leer con precisión haciendo las pausas apropiadas.</a:t>
            </a:r>
            <a:endParaRPr sz="1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8538ea7ed9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8538ea7ed9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oración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pídales que lean más despacio.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8538ea7ed9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38538ea7ed9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oración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pídales que lean más despacio.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8538ea7ed9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8538ea7ed9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oración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pídales que lean más despacio.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76770bb98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76770bb98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toalla.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68b0e122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68b0e122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3330ceb8806_0_1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3330ceb8806_0_1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76770bb98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76770bb98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sentía.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76770bb983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76770bb983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creer.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76770bb983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76770bb98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baúl.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Día">
  <p:cSld name="TITLE_4_1_3_1_1_4">
    <p:bg>
      <p:bgPr>
        <a:solidFill>
          <a:srgbClr val="C8F0FA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1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1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2" name="Google Shape;122;p1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" name="Google Shape;12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Día">
  <p:cSld name="TITLE_4_1_3_1_1_5">
    <p:bg>
      <p:bgPr>
        <a:solidFill>
          <a:schemeClr val="lt2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2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2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7" name="Google Shape;127;p1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Section Title">
  <p:cSld name="TITLE_4_1_3_1_1_1">
    <p:bg>
      <p:bgPr>
        <a:solidFill>
          <a:srgbClr val="E3F5EA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3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2" name="Google Shape;132;p13"/>
          <p:cNvSpPr/>
          <p:nvPr>
            <p:ph idx="2" type="pic"/>
          </p:nvPr>
        </p:nvSpPr>
        <p:spPr>
          <a:xfrm>
            <a:off x="342435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3" name="Google Shape;133;p1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4" name="Google Shape;13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Section Title">
  <p:cSld name="TITLE_4_1_3_1_1_1_2">
    <p:bg>
      <p:bgPr>
        <a:solidFill>
          <a:schemeClr val="accent6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4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8" name="Google Shape;138;p14"/>
          <p:cNvSpPr/>
          <p:nvPr>
            <p:ph idx="2" type="pic"/>
          </p:nvPr>
        </p:nvSpPr>
        <p:spPr>
          <a:xfrm>
            <a:off x="342435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9" name="Google Shape;139;p1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0" name="Google Shape;1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Section Title">
  <p:cSld name="TITLE_4_1_3_1_1_1_3">
    <p:bg>
      <p:bgPr>
        <a:solidFill>
          <a:schemeClr val="dk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4" name="Google Shape;144;p15"/>
          <p:cNvSpPr/>
          <p:nvPr>
            <p:ph idx="2" type="pic"/>
          </p:nvPr>
        </p:nvSpPr>
        <p:spPr>
          <a:xfrm>
            <a:off x="3424338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1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Section Title">
  <p:cSld name="TITLE_4_1_3_1_1_1_4">
    <p:bg>
      <p:bgPr>
        <a:solidFill>
          <a:srgbClr val="C8F0FA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0" name="Google Shape;150;p16"/>
          <p:cNvSpPr/>
          <p:nvPr>
            <p:ph idx="2" type="pic"/>
          </p:nvPr>
        </p:nvSpPr>
        <p:spPr>
          <a:xfrm>
            <a:off x="342435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1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2" name="Google Shape;15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Section Title">
  <p:cSld name="TITLE_4_1_3_1_1_1_5">
    <p:bg>
      <p:bgPr>
        <a:solidFill>
          <a:schemeClr val="lt2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6" name="Google Shape;156;p17"/>
          <p:cNvSpPr/>
          <p:nvPr>
            <p:ph idx="2" type="pic"/>
          </p:nvPr>
        </p:nvSpPr>
        <p:spPr>
          <a:xfrm>
            <a:off x="3429013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7" name="Google Shape;157;p1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8" name="Google Shape;1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">
  <p:cSld name="TITLE_4_1_3_1_1_1_1"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Generic">
  <p:cSld name="TITLE_4_1_3_1_1_1_1_2"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9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6" name="Google Shape;1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Generic">
  <p:cSld name="TITLE_4_1_3_1_1_1_1_3"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0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over">
  <p:cSld name="TITLE_4_1_3">
    <p:bg>
      <p:bgPr>
        <a:noFill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12;p3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3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3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3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3" name="Google Shape;23;p3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4" name="Google Shape;24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Google Shape;25;p3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6;p3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" name="Google Shape;27;p3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">
  <p:cSld name="TITLE_4_1_3_1_1_1_1_4"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Generic">
  <p:cSld name="TITLE_4_1_3_1_1_1_1_5"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2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+CornerIcon">
  <p:cSld name="TITLE_4_1_3_1_1_1_1_1"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Google Shape;182;p23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Google Shape;183;p23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E3F5EA"/>
          </a:solidFill>
          <a:ln cap="flat" cmpd="sng" w="38100">
            <a:solidFill>
              <a:srgbClr val="99DB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2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7" name="Google Shape;187;p23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Generic+CornerIcon">
  <p:cSld name="TITLE_4_1_3_1_1_1_1_1_1"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" name="Google Shape;192;p24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2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4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6" name="Google Shape;196;p24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Generic+CornerIcon">
  <p:cSld name="TITLE_4_1_3_1_1_1_1_1_2"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25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25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F6F2F7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2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5" name="Google Shape;205;p25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+CornerIcon">
  <p:cSld name="TITLE_4_1_3_1_1_1_1_1_3"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26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26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C8F0FA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2" name="Google Shape;2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4" name="Google Shape;214;p26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Generic+CornerIcon">
  <p:cSld name="TITLE_4_1_3_1_1_1_1_1_4"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27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27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lt2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p2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3" name="Google Shape;223;p27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End">
  <p:cSld name="TITLE_4_1_2">
    <p:bg>
      <p:bgPr>
        <a:solidFill>
          <a:srgbClr val="E3F5EA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End 1">
  <p:cSld name="TITLE_4_1_2_1">
    <p:bg>
      <p:bgPr>
        <a:solidFill>
          <a:schemeClr val="accent6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End">
  <p:cSld name="TITLE_4_1_2_2">
    <p:bg>
      <p:bgPr>
        <a:solidFill>
          <a:srgbClr val="F6F2F7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a-Cover">
  <p:cSld name="TITLE_4_1_3_1_3">
    <p:bg>
      <p:bgPr>
        <a:noFill/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32;p4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33;p4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34;p4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1" name="Google Shape;41;p4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42" name="Google Shape;42;p4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3" name="Google Shape;43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Google Shape;44;p4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45;p4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6" name="Google Shape;46;p4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End">
  <p:cSld name="TITLE_4_1_2_3">
    <p:bg>
      <p:bgPr>
        <a:solidFill>
          <a:srgbClr val="C8F0FA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End">
  <p:cSld name="TITLE_4_1_2_4">
    <p:bg>
      <p:bgPr>
        <a:solidFill>
          <a:schemeClr val="lt2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elebration">
  <p:cSld name="TITLE_4_1_3_1_2">
    <p:bg>
      <p:bgPr>
        <a:solidFill>
          <a:srgbClr val="E3F5EA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3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7" name="Google Shape;237;p33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8" name="Google Shape;238;p3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9" name="Google Shape;23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p33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33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33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p33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5" name="Google Shape;245;p33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celebration">
  <p:cSld name="TITLE_4_1_3_1_2_1">
    <p:bg>
      <p:bgPr>
        <a:solidFill>
          <a:schemeClr val="accent6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9" name="Google Shape;249;p34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50" name="Google Shape;250;p3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1" name="Google Shape;25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4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3" name="Google Shape;253;p34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34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5" name="Google Shape;255;p34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34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7" name="Google Shape;257;p34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celebration">
  <p:cSld name="TITLE_4_1_3_1_2_2">
    <p:bg>
      <p:bgPr>
        <a:solidFill>
          <a:srgbClr val="F6F2F7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5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1" name="Google Shape;261;p35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2" name="Google Shape;262;p3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3" name="Google Shape;2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5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35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35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35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35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p35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elebration">
  <p:cSld name="TITLE_4_1_3_1_2_3">
    <p:bg>
      <p:bgPr>
        <a:solidFill>
          <a:srgbClr val="C8F0FA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6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73" name="Google Shape;273;p36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4" name="Google Shape;274;p3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5" name="Google Shape;27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6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p36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36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9" name="Google Shape;279;p36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0" name="Google Shape;280;p36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36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celebration">
  <p:cSld name="TITLE_4_1_3_1_2_4">
    <p:bg>
      <p:bgPr>
        <a:solidFill>
          <a:schemeClr val="lt2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7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5" name="Google Shape;285;p37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6" name="Google Shape;286;p3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7" name="Google Shape;2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7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" name="Google Shape;289;p37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37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1" name="Google Shape;291;p37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37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37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Cover">
  <p:cSld name="TITLE_4_1_3_2">
    <p:bg>
      <p:bgPr>
        <a:noFill/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50;p5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51;p5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52;p5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53;p5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54;p5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Google Shape;55;p5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58;p5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0" name="Google Shape;60;p5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61" name="Google Shape;61;p5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2026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2" name="Google Shape;62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" name="Google Shape;63;p5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F6F2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Google Shape;64;p5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5" name="Google Shape;65;p5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over">
  <p:cSld name="TITLE_4_1_3_3">
    <p:bg>
      <p:bgPr>
        <a:noFill/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Google Shape;69;p6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6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6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6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6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6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6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6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9" name="Google Shape;79;p6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80" name="Google Shape;80;p6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1" name="Google Shape;81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" name="Google Shape;82;p6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C8F0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83;p6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4" name="Google Shape;84;p6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Cover">
  <p:cSld name="TITLE_4_1_3_4">
    <p:bg>
      <p:bgPr>
        <a:noFill/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7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7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90;p7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Google Shape;91;p7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8" name="Google Shape;98;p7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99" name="Google Shape;99;p7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0" name="Google Shape;100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" name="Google Shape;101;p7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7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3" name="Google Shape;103;p7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ía">
  <p:cSld name="TITLE_4_1_3_1_1">
    <p:bg>
      <p:bgPr>
        <a:solidFill>
          <a:srgbClr val="E3F5EA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8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7" name="Google Shape;107;p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8" name="Google Shape;10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Día">
  <p:cSld name="TITLE_4_1_3_1_1_2">
    <p:bg>
      <p:bgPr>
        <a:solidFill>
          <a:schemeClr val="accent6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9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9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2" name="Google Shape;112;p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3" name="Google Shape;11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Día">
  <p:cSld name="TITLE_4_1_3_1_1_3">
    <p:bg>
      <p:bgPr>
        <a:solidFill>
          <a:schemeClr val="dk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0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0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7" name="Google Shape;117;p1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8" name="Google Shape;11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83">
          <p15:clr>
            <a:srgbClr val="E46962"/>
          </p15:clr>
        </p15:guide>
        <p15:guide id="2" pos="2880">
          <p15:clr>
            <a:srgbClr val="E46962"/>
          </p15:clr>
        </p15:guide>
        <p15:guide id="3" pos="1624">
          <p15:clr>
            <a:srgbClr val="E46962"/>
          </p15:clr>
        </p15:guide>
        <p15:guide id="4" pos="5374">
          <p15:clr>
            <a:srgbClr val="E46962"/>
          </p15:clr>
        </p15:guide>
        <p15:guide id="5" orient="horz" pos="755">
          <p15:clr>
            <a:srgbClr val="E46962"/>
          </p15:clr>
        </p15:guide>
        <p15:guide id="6" orient="horz" pos="1970">
          <p15:clr>
            <a:srgbClr val="E46962"/>
          </p15:clr>
        </p15:guide>
        <p15:guide id="7" orient="horz" pos="357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55.png"/><Relationship Id="rId6" Type="http://schemas.openxmlformats.org/officeDocument/2006/relationships/image" Target="../media/image47.png"/><Relationship Id="rId7" Type="http://schemas.openxmlformats.org/officeDocument/2006/relationships/image" Target="../media/image5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52.png"/><Relationship Id="rId6" Type="http://schemas.openxmlformats.org/officeDocument/2006/relationships/image" Target="../media/image46.png"/><Relationship Id="rId7" Type="http://schemas.openxmlformats.org/officeDocument/2006/relationships/image" Target="../media/image5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7.png"/><Relationship Id="rId4" Type="http://schemas.openxmlformats.org/officeDocument/2006/relationships/image" Target="../media/image40.png"/><Relationship Id="rId5" Type="http://schemas.openxmlformats.org/officeDocument/2006/relationships/image" Target="../media/image5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7.png"/><Relationship Id="rId4" Type="http://schemas.openxmlformats.org/officeDocument/2006/relationships/image" Target="../media/image44.png"/><Relationship Id="rId5" Type="http://schemas.openxmlformats.org/officeDocument/2006/relationships/image" Target="../media/image5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7.png"/><Relationship Id="rId4" Type="http://schemas.openxmlformats.org/officeDocument/2006/relationships/image" Target="../media/image42.jpg"/><Relationship Id="rId5" Type="http://schemas.openxmlformats.org/officeDocument/2006/relationships/image" Target="../media/image5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2.xml"/><Relationship Id="rId3" Type="http://schemas.openxmlformats.org/officeDocument/2006/relationships/comments" Target="../comments/comment2.xml"/><Relationship Id="rId4" Type="http://schemas.openxmlformats.org/officeDocument/2006/relationships/image" Target="../media/image27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7.png"/><Relationship Id="rId4" Type="http://schemas.openxmlformats.org/officeDocument/2006/relationships/image" Target="../media/image48.png"/><Relationship Id="rId5" Type="http://schemas.openxmlformats.org/officeDocument/2006/relationships/image" Target="../media/image5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7.png"/><Relationship Id="rId4" Type="http://schemas.openxmlformats.org/officeDocument/2006/relationships/image" Target="../media/image43.jpg"/><Relationship Id="rId5" Type="http://schemas.openxmlformats.org/officeDocument/2006/relationships/image" Target="../media/image5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sp>
        <p:nvSpPr>
          <p:cNvPr id="299" name="Google Shape;299;p38"/>
          <p:cNvSpPr/>
          <p:nvPr/>
        </p:nvSpPr>
        <p:spPr>
          <a:xfrm>
            <a:off x="2836800" y="1152900"/>
            <a:ext cx="3470400" cy="347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p38"/>
          <p:cNvSpPr txBox="1"/>
          <p:nvPr/>
        </p:nvSpPr>
        <p:spPr>
          <a:xfrm>
            <a:off x="2021550" y="1609344"/>
            <a:ext cx="5100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Palabras con</a:t>
            </a:r>
            <a:endParaRPr b="1" sz="3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1" name="Google Shape;301;p38"/>
          <p:cNvSpPr/>
          <p:nvPr/>
        </p:nvSpPr>
        <p:spPr>
          <a:xfrm>
            <a:off x="4172690" y="2247600"/>
            <a:ext cx="798600" cy="826200"/>
          </a:xfrm>
          <a:prstGeom prst="ellipse">
            <a:avLst/>
          </a:prstGeom>
          <a:noFill/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2" name="Google Shape;302;p38"/>
          <p:cNvSpPr/>
          <p:nvPr/>
        </p:nvSpPr>
        <p:spPr>
          <a:xfrm>
            <a:off x="3190890" y="2247600"/>
            <a:ext cx="798600" cy="826200"/>
          </a:xfrm>
          <a:prstGeom prst="ellipse">
            <a:avLst/>
          </a:prstGeom>
          <a:noFill/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38"/>
          <p:cNvSpPr/>
          <p:nvPr/>
        </p:nvSpPr>
        <p:spPr>
          <a:xfrm>
            <a:off x="5154490" y="2247600"/>
            <a:ext cx="798600" cy="826200"/>
          </a:xfrm>
          <a:prstGeom prst="ellipse">
            <a:avLst/>
          </a:prstGeom>
          <a:noFill/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4" name="Google Shape;304;p38"/>
          <p:cNvSpPr/>
          <p:nvPr/>
        </p:nvSpPr>
        <p:spPr>
          <a:xfrm>
            <a:off x="4172690" y="3180700"/>
            <a:ext cx="798600" cy="826200"/>
          </a:xfrm>
          <a:prstGeom prst="ellipse">
            <a:avLst/>
          </a:prstGeom>
          <a:noFill/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5" name="Google Shape;305;p38"/>
          <p:cNvSpPr/>
          <p:nvPr/>
        </p:nvSpPr>
        <p:spPr>
          <a:xfrm>
            <a:off x="3190890" y="3180700"/>
            <a:ext cx="798600" cy="826200"/>
          </a:xfrm>
          <a:prstGeom prst="ellipse">
            <a:avLst/>
          </a:prstGeom>
          <a:noFill/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p38"/>
          <p:cNvSpPr/>
          <p:nvPr/>
        </p:nvSpPr>
        <p:spPr>
          <a:xfrm>
            <a:off x="5154490" y="3180700"/>
            <a:ext cx="798600" cy="826200"/>
          </a:xfrm>
          <a:prstGeom prst="ellipse">
            <a:avLst/>
          </a:prstGeom>
          <a:noFill/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7" name="Google Shape;307;p38"/>
          <p:cNvSpPr txBox="1"/>
          <p:nvPr/>
        </p:nvSpPr>
        <p:spPr>
          <a:xfrm>
            <a:off x="3190899" y="2406950"/>
            <a:ext cx="798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endParaRPr b="1" sz="3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8" name="Google Shape;308;p38"/>
          <p:cNvSpPr txBox="1"/>
          <p:nvPr/>
        </p:nvSpPr>
        <p:spPr>
          <a:xfrm>
            <a:off x="4172699" y="2406950"/>
            <a:ext cx="798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Century Gothic"/>
                <a:ea typeface="Century Gothic"/>
                <a:cs typeface="Century Gothic"/>
                <a:sym typeface="Century Gothic"/>
              </a:rPr>
              <a:t>eo</a:t>
            </a:r>
            <a:endParaRPr b="1" sz="3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9" name="Google Shape;309;p38"/>
          <p:cNvSpPr txBox="1"/>
          <p:nvPr/>
        </p:nvSpPr>
        <p:spPr>
          <a:xfrm>
            <a:off x="5154499" y="2406950"/>
            <a:ext cx="798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Century Gothic"/>
                <a:ea typeface="Century Gothic"/>
                <a:cs typeface="Century Gothic"/>
                <a:sym typeface="Century Gothic"/>
              </a:rPr>
              <a:t>oa</a:t>
            </a:r>
            <a:endParaRPr b="1" sz="3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" name="Google Shape;310;p38"/>
          <p:cNvSpPr txBox="1"/>
          <p:nvPr/>
        </p:nvSpPr>
        <p:spPr>
          <a:xfrm>
            <a:off x="3190899" y="3339850"/>
            <a:ext cx="798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Century Gothic"/>
                <a:ea typeface="Century Gothic"/>
                <a:cs typeface="Century Gothic"/>
                <a:sym typeface="Century Gothic"/>
              </a:rPr>
              <a:t>ía</a:t>
            </a:r>
            <a:endParaRPr b="1" sz="3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38"/>
          <p:cNvSpPr txBox="1"/>
          <p:nvPr/>
        </p:nvSpPr>
        <p:spPr>
          <a:xfrm>
            <a:off x="4172699" y="3339850"/>
            <a:ext cx="798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Century Gothic"/>
                <a:ea typeface="Century Gothic"/>
                <a:cs typeface="Century Gothic"/>
                <a:sym typeface="Century Gothic"/>
              </a:rPr>
              <a:t>aú</a:t>
            </a:r>
            <a:endParaRPr b="1" sz="3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2" name="Google Shape;312;p38"/>
          <p:cNvSpPr txBox="1"/>
          <p:nvPr/>
        </p:nvSpPr>
        <p:spPr>
          <a:xfrm>
            <a:off x="5154499" y="3339850"/>
            <a:ext cx="798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Century Gothic"/>
                <a:ea typeface="Century Gothic"/>
                <a:cs typeface="Century Gothic"/>
                <a:sym typeface="Century Gothic"/>
              </a:rPr>
              <a:t>aí</a:t>
            </a:r>
            <a:endParaRPr b="1" sz="3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3" name="Google Shape;313;p38"/>
          <p:cNvSpPr txBox="1"/>
          <p:nvPr/>
        </p:nvSpPr>
        <p:spPr>
          <a:xfrm>
            <a:off x="8242325" y="117677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16.6</a:t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paseo</a:t>
            </a:r>
            <a:endParaRPr sz="9600"/>
          </a:p>
        </p:txBody>
      </p:sp>
      <p:pic>
        <p:nvPicPr>
          <p:cNvPr id="389" name="Google Shape;389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390" name="Google Shape;390;p47"/>
          <p:cNvSpPr/>
          <p:nvPr/>
        </p:nvSpPr>
        <p:spPr>
          <a:xfrm>
            <a:off x="2782300" y="3291850"/>
            <a:ext cx="3626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8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caída</a:t>
            </a:r>
            <a:endParaRPr sz="9600"/>
          </a:p>
        </p:txBody>
      </p:sp>
      <p:pic>
        <p:nvPicPr>
          <p:cNvPr id="396" name="Google Shape;396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397" name="Google Shape;397;p48"/>
          <p:cNvSpPr/>
          <p:nvPr/>
        </p:nvSpPr>
        <p:spPr>
          <a:xfrm>
            <a:off x="2874200" y="3289125"/>
            <a:ext cx="3534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9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canoa</a:t>
            </a:r>
            <a:endParaRPr sz="9600"/>
          </a:p>
        </p:txBody>
      </p:sp>
      <p:pic>
        <p:nvPicPr>
          <p:cNvPr id="403" name="Google Shape;403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04" name="Google Shape;404;p49"/>
          <p:cNvSpPr/>
          <p:nvPr/>
        </p:nvSpPr>
        <p:spPr>
          <a:xfrm>
            <a:off x="2682050" y="3289125"/>
            <a:ext cx="3899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¡Aprendamos juntos!</a:t>
            </a:r>
            <a:endParaRPr/>
          </a:p>
        </p:txBody>
      </p:sp>
      <p:pic>
        <p:nvPicPr>
          <p:cNvPr id="410" name="Google Shape;410;p50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4338" y="1051550"/>
            <a:ext cx="2286000" cy="22860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51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16" name="Google Shape;416;p51"/>
          <p:cNvSpPr txBox="1"/>
          <p:nvPr/>
        </p:nvSpPr>
        <p:spPr>
          <a:xfrm>
            <a:off x="441600" y="256032"/>
            <a:ext cx="80898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ee, eo, oa, ía, aú, aí</a:t>
            </a:r>
            <a:endParaRPr b="1" sz="64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51"/>
          <p:cNvSpPr txBox="1"/>
          <p:nvPr/>
        </p:nvSpPr>
        <p:spPr>
          <a:xfrm>
            <a:off x="441600" y="1506575"/>
            <a:ext cx="82608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hiato se forma cuando dos vocales fuertes (</a:t>
            </a:r>
            <a:r>
              <a:rPr i="1"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a, e, o</a:t>
            </a: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están una al lado de la otra, pero se pronuncian en sílabas separadas</a:t>
            </a:r>
            <a:r>
              <a:rPr i="1"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→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cre - er (creer), pa - se - o (paseo), </a:t>
            </a:r>
            <a:r>
              <a:rPr i="1"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- a - lla (toalla)</a:t>
            </a:r>
            <a:endParaRPr i="1" sz="2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También se forma un hiato cuando una vocal débil (</a:t>
            </a:r>
            <a:r>
              <a:rPr i="1"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i, u</a:t>
            </a: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lleva tilde</a:t>
            </a:r>
            <a:r>
              <a:rPr i="1"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→</a:t>
            </a: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 - tí - a (sentía), ba - úl (baúl), ma - íz (maíz)</a:t>
            </a:r>
            <a:endParaRPr i="1" sz="2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2"/>
          <p:cNvSpPr/>
          <p:nvPr/>
        </p:nvSpPr>
        <p:spPr>
          <a:xfrm>
            <a:off x="441600" y="439800"/>
            <a:ext cx="1392600" cy="15564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3" name="Google Shape;423;p52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p52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52"/>
          <p:cNvSpPr txBox="1"/>
          <p:nvPr/>
        </p:nvSpPr>
        <p:spPr>
          <a:xfrm>
            <a:off x="0" y="2338400"/>
            <a:ext cx="91440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highlight>
                  <a:schemeClr val="dk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sz="6000">
              <a:solidFill>
                <a:srgbClr val="363535"/>
              </a:solidFill>
              <a:highlight>
                <a:schemeClr val="dk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6" name="Google Shape;426;p52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27" name="Google Shape;427;p52"/>
          <p:cNvSpPr/>
          <p:nvPr/>
        </p:nvSpPr>
        <p:spPr>
          <a:xfrm>
            <a:off x="2407850" y="439800"/>
            <a:ext cx="6294600" cy="14712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8" name="Google Shape;428;p52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p52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0" name="Google Shape;430;p52"/>
          <p:cNvSpPr txBox="1"/>
          <p:nvPr/>
        </p:nvSpPr>
        <p:spPr>
          <a:xfrm>
            <a:off x="441599" y="559650"/>
            <a:ext cx="1392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endParaRPr b="1" sz="74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p52"/>
          <p:cNvSpPr txBox="1"/>
          <p:nvPr/>
        </p:nvSpPr>
        <p:spPr>
          <a:xfrm>
            <a:off x="2578600" y="621300"/>
            <a:ext cx="595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hiato se forma cuando dos vocales fuertes (</a:t>
            </a:r>
            <a:r>
              <a:rPr i="1"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a, e, o</a:t>
            </a: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están una al lado de la otra, pero se pronuncian en sílabas separadas</a:t>
            </a:r>
            <a:r>
              <a:rPr i="1"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→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creer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2" name="Google Shape;432;p52"/>
          <p:cNvSpPr txBox="1"/>
          <p:nvPr/>
        </p:nvSpPr>
        <p:spPr>
          <a:xfrm>
            <a:off x="-12" y="3405200"/>
            <a:ext cx="91440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cr</a:t>
            </a:r>
            <a:r>
              <a:rPr lang="en" sz="6000">
                <a:solidFill>
                  <a:srgbClr val="363535"/>
                </a:solidFill>
                <a:highlight>
                  <a:schemeClr val="dk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lang="en" sz="60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60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3"/>
          <p:cNvSpPr/>
          <p:nvPr/>
        </p:nvSpPr>
        <p:spPr>
          <a:xfrm>
            <a:off x="441600" y="439800"/>
            <a:ext cx="1392600" cy="15564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8" name="Google Shape;438;p53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9" name="Google Shape;439;p53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0" name="Google Shape;440;p53"/>
          <p:cNvSpPr txBox="1"/>
          <p:nvPr/>
        </p:nvSpPr>
        <p:spPr>
          <a:xfrm>
            <a:off x="0" y="2338400"/>
            <a:ext cx="91440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highlight>
                  <a:schemeClr val="dk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sz="6000">
              <a:solidFill>
                <a:srgbClr val="363535"/>
              </a:solidFill>
              <a:highlight>
                <a:schemeClr val="dk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1" name="Google Shape;441;p53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42" name="Google Shape;442;p53"/>
          <p:cNvSpPr/>
          <p:nvPr/>
        </p:nvSpPr>
        <p:spPr>
          <a:xfrm>
            <a:off x="2407850" y="439800"/>
            <a:ext cx="6294600" cy="14712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3" name="Google Shape;443;p53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4" name="Google Shape;444;p53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5" name="Google Shape;445;p53"/>
          <p:cNvSpPr txBox="1"/>
          <p:nvPr/>
        </p:nvSpPr>
        <p:spPr>
          <a:xfrm>
            <a:off x="250327" y="346814"/>
            <a:ext cx="1677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b="1" lang="en" sz="4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b="1" sz="4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oa</a:t>
            </a:r>
            <a:endParaRPr b="1" sz="4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6" name="Google Shape;446;p53"/>
          <p:cNvSpPr txBox="1"/>
          <p:nvPr/>
        </p:nvSpPr>
        <p:spPr>
          <a:xfrm>
            <a:off x="2578600" y="470950"/>
            <a:ext cx="5952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hiato se forma cuando dos vocales fuertes (</a:t>
            </a:r>
            <a:r>
              <a:rPr i="1"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a, e, o</a:t>
            </a: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están una al lado de la otra, pero se pronuncian en sílabas separadas</a:t>
            </a:r>
            <a:r>
              <a:rPr i="1"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→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paseo, toalla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7" name="Google Shape;447;p53"/>
          <p:cNvSpPr txBox="1"/>
          <p:nvPr/>
        </p:nvSpPr>
        <p:spPr>
          <a:xfrm>
            <a:off x="0" y="3405200"/>
            <a:ext cx="91440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" sz="6000">
                <a:solidFill>
                  <a:srgbClr val="363535"/>
                </a:solidFill>
                <a:highlight>
                  <a:schemeClr val="dk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oa</a:t>
            </a:r>
            <a:r>
              <a:rPr lang="en" sz="60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lla</a:t>
            </a:r>
            <a:endParaRPr sz="60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4"/>
          <p:cNvSpPr/>
          <p:nvPr/>
        </p:nvSpPr>
        <p:spPr>
          <a:xfrm>
            <a:off x="441600" y="439800"/>
            <a:ext cx="1392600" cy="15564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3" name="Google Shape;453;p54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4" name="Google Shape;454;p54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5" name="Google Shape;455;p54"/>
          <p:cNvSpPr/>
          <p:nvPr/>
        </p:nvSpPr>
        <p:spPr>
          <a:xfrm>
            <a:off x="2407850" y="439800"/>
            <a:ext cx="6294600" cy="14712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6" name="Google Shape;456;p54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7" name="Google Shape;457;p54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p54"/>
          <p:cNvSpPr txBox="1"/>
          <p:nvPr/>
        </p:nvSpPr>
        <p:spPr>
          <a:xfrm>
            <a:off x="2578600" y="621300"/>
            <a:ext cx="595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También se forma un hiato cuando una vocal débil (</a:t>
            </a:r>
            <a:r>
              <a:rPr i="1"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i, u</a:t>
            </a: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lleva tilde</a:t>
            </a:r>
            <a:r>
              <a:rPr i="1"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→</a:t>
            </a: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 - tí - a (sentía), ba - úl (baúl), ma - íz (maíz)</a:t>
            </a:r>
            <a:endParaRPr i="1"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9" name="Google Shape;459;p54"/>
          <p:cNvSpPr txBox="1"/>
          <p:nvPr/>
        </p:nvSpPr>
        <p:spPr>
          <a:xfrm>
            <a:off x="441650" y="550925"/>
            <a:ext cx="1392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ía aú</a:t>
            </a:r>
            <a:endParaRPr b="1" sz="3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aí </a:t>
            </a:r>
            <a:endParaRPr b="1" sz="1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0" name="Google Shape;460;p54"/>
          <p:cNvSpPr txBox="1"/>
          <p:nvPr/>
        </p:nvSpPr>
        <p:spPr>
          <a:xfrm>
            <a:off x="6485316" y="2422706"/>
            <a:ext cx="13926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1175" lIns="81175" spcFirstLastPara="1" rIns="81175" wrap="square" tIns="81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327">
                <a:solidFill>
                  <a:srgbClr val="363535"/>
                </a:solidFill>
                <a:highlight>
                  <a:schemeClr val="dk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sz="5327">
              <a:solidFill>
                <a:srgbClr val="363535"/>
              </a:solidFill>
              <a:highlight>
                <a:schemeClr val="dk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1" name="Google Shape;461;p54"/>
          <p:cNvSpPr txBox="1"/>
          <p:nvPr/>
        </p:nvSpPr>
        <p:spPr>
          <a:xfrm>
            <a:off x="5704592" y="3177932"/>
            <a:ext cx="24036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1175" lIns="81175" spcFirstLastPara="1" rIns="81175" wrap="square" tIns="81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327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maíz</a:t>
            </a:r>
            <a:endParaRPr sz="5327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2" name="Google Shape;462;p54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63" name="Google Shape;463;p54"/>
          <p:cNvSpPr txBox="1"/>
          <p:nvPr/>
        </p:nvSpPr>
        <p:spPr>
          <a:xfrm>
            <a:off x="1914783" y="2450175"/>
            <a:ext cx="14631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1175" lIns="81175" spcFirstLastPara="1" rIns="81175" wrap="square" tIns="81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327">
                <a:solidFill>
                  <a:srgbClr val="363535"/>
                </a:solidFill>
                <a:highlight>
                  <a:schemeClr val="dk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sz="5327">
              <a:solidFill>
                <a:srgbClr val="363535"/>
              </a:solidFill>
              <a:highlight>
                <a:schemeClr val="dk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4" name="Google Shape;464;p54"/>
          <p:cNvSpPr txBox="1"/>
          <p:nvPr/>
        </p:nvSpPr>
        <p:spPr>
          <a:xfrm>
            <a:off x="564953" y="3205402"/>
            <a:ext cx="28395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1175" lIns="81175" spcFirstLastPara="1" rIns="81175" wrap="square" tIns="81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327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" sz="5327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ent</a:t>
            </a:r>
            <a:r>
              <a:rPr lang="en" sz="5327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ía</a:t>
            </a:r>
            <a:endParaRPr sz="5327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5" name="Google Shape;465;p54"/>
          <p:cNvSpPr txBox="1"/>
          <p:nvPr/>
        </p:nvSpPr>
        <p:spPr>
          <a:xfrm>
            <a:off x="3436705" y="3174184"/>
            <a:ext cx="24036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1175" lIns="81175" spcFirstLastPara="1" rIns="81175" wrap="square" tIns="81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327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" sz="5327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5327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ú</a:t>
            </a:r>
            <a:r>
              <a:rPr lang="en" sz="5327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endParaRPr sz="5327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6" name="Google Shape;466;p54"/>
          <p:cNvSpPr txBox="1"/>
          <p:nvPr/>
        </p:nvSpPr>
        <p:spPr>
          <a:xfrm>
            <a:off x="4112715" y="2446427"/>
            <a:ext cx="14631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1175" lIns="81175" spcFirstLastPara="1" rIns="81175" wrap="square" tIns="81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327">
                <a:solidFill>
                  <a:srgbClr val="363535"/>
                </a:solidFill>
                <a:highlight>
                  <a:schemeClr val="dk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sz="5327">
              <a:solidFill>
                <a:srgbClr val="363535"/>
              </a:solidFill>
              <a:highlight>
                <a:schemeClr val="dk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3. Ortografía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78" name="Google Shape;478;p56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sent</a:t>
            </a:r>
            <a:r>
              <a:rPr lang="en" sz="9600">
                <a:solidFill>
                  <a:srgbClr val="363535"/>
                </a:solidFill>
                <a:highlight>
                  <a:schemeClr val="accen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ía</a:t>
            </a:r>
            <a:endParaRPr sz="9600">
              <a:solidFill>
                <a:srgbClr val="363535"/>
              </a:solidFill>
              <a:highlight>
                <a:schemeClr val="accen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9"/>
          <p:cNvSpPr txBox="1"/>
          <p:nvPr>
            <p:ph type="ctrTitle"/>
          </p:nvPr>
        </p:nvSpPr>
        <p:spPr>
          <a:xfrm>
            <a:off x="457213" y="2265289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84" name="Google Shape;484;p57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" sz="9600">
                <a:solidFill>
                  <a:srgbClr val="363535"/>
                </a:solidFill>
                <a:highlight>
                  <a:schemeClr val="accen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oa</a:t>
            </a: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lla</a:t>
            </a:r>
            <a:endParaRPr sz="96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90" name="Google Shape;490;p58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pas</a:t>
            </a:r>
            <a:r>
              <a:rPr lang="en" sz="9600">
                <a:solidFill>
                  <a:srgbClr val="363535"/>
                </a:solidFill>
                <a:highlight>
                  <a:schemeClr val="accen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eo</a:t>
            </a:r>
            <a:endParaRPr sz="9600">
              <a:solidFill>
                <a:srgbClr val="363535"/>
              </a:solidFill>
              <a:highlight>
                <a:schemeClr val="accen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59" title="icons_final_Phonics_BW_Palabras de alta frecuenci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4338" y="1051550"/>
            <a:ext cx="2286000" cy="2286000"/>
          </a:xfrm>
          <a:prstGeom prst="ellipse">
            <a:avLst/>
          </a:prstGeom>
          <a:noFill/>
        </p:spPr>
      </p:pic>
      <p:sp>
        <p:nvSpPr>
          <p:cNvPr id="496" name="Google Shape;496;p59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Palabras de alta frecuencia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0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medio</a:t>
            </a:r>
            <a:endParaRPr sz="9600"/>
          </a:p>
        </p:txBody>
      </p:sp>
      <p:pic>
        <p:nvPicPr>
          <p:cNvPr id="502" name="Google Shape;502;p6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08" name="Google Shape;508;p61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buen</a:t>
            </a:r>
            <a:endParaRPr sz="9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14" name="Google Shape;514;p62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razón</a:t>
            </a:r>
            <a:endParaRPr sz="9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63" title="icons_final_Phonics_BW_Sentence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6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r>
              <a:rPr lang="en" sz="3500"/>
              <a:t>. Oraciones</a:t>
            </a:r>
            <a:endParaRPr sz="35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6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26" name="Google Shape;526;p64"/>
          <p:cNvSpPr txBox="1"/>
          <p:nvPr/>
        </p:nvSpPr>
        <p:spPr>
          <a:xfrm>
            <a:off x="441600" y="439800"/>
            <a:ext cx="8260800" cy="19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latin typeface="Century Gothic"/>
                <a:ea typeface="Century Gothic"/>
                <a:cs typeface="Century Gothic"/>
                <a:sym typeface="Century Gothic"/>
              </a:rPr>
              <a:t>Por eso, su forma es muy importante.</a:t>
            </a:r>
            <a:endParaRPr sz="5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6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32" name="Google Shape;532;p65"/>
          <p:cNvSpPr txBox="1"/>
          <p:nvPr/>
        </p:nvSpPr>
        <p:spPr>
          <a:xfrm>
            <a:off x="441600" y="439800"/>
            <a:ext cx="8260800" cy="28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latin typeface="Century Gothic"/>
                <a:ea typeface="Century Gothic"/>
                <a:cs typeface="Century Gothic"/>
                <a:sym typeface="Century Gothic"/>
              </a:rPr>
              <a:t>Cuando un cohete despega, el aire choca con fuerza contra él. </a:t>
            </a:r>
            <a:endParaRPr sz="5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6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r>
              <a:rPr lang="en" sz="3500"/>
              <a:t>. Dictado</a:t>
            </a:r>
            <a:endParaRPr sz="3500"/>
          </a:p>
        </p:txBody>
      </p:sp>
      <p:pic>
        <p:nvPicPr>
          <p:cNvPr id="538" name="Google Shape;53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4338" y="1051550"/>
            <a:ext cx="2286000" cy="2286000"/>
          </a:xfrm>
          <a:prstGeom prst="ellipse">
            <a:avLst/>
          </a:prstGeom>
          <a:noFill/>
        </p:spPr>
      </p:pic>
      <p:sp>
        <p:nvSpPr>
          <p:cNvPr id="324" name="Google Shape;324;p4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Leer palabras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6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cxnSp>
        <p:nvCxnSpPr>
          <p:cNvPr id="544" name="Google Shape;544;p67"/>
          <p:cNvCxnSpPr/>
          <p:nvPr/>
        </p:nvCxnSpPr>
        <p:spPr>
          <a:xfrm>
            <a:off x="765000" y="1216675"/>
            <a:ext cx="76140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5" name="Google Shape;545;p67"/>
          <p:cNvCxnSpPr/>
          <p:nvPr/>
        </p:nvCxnSpPr>
        <p:spPr>
          <a:xfrm>
            <a:off x="765000" y="2435875"/>
            <a:ext cx="76140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6" name="Google Shape;546;p67"/>
          <p:cNvCxnSpPr/>
          <p:nvPr/>
        </p:nvCxnSpPr>
        <p:spPr>
          <a:xfrm>
            <a:off x="765000" y="3578875"/>
            <a:ext cx="76140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6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52" name="Google Shape;552;p68"/>
          <p:cNvSpPr txBox="1"/>
          <p:nvPr/>
        </p:nvSpPr>
        <p:spPr>
          <a:xfrm>
            <a:off x="441600" y="439800"/>
            <a:ext cx="8260800" cy="19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latin typeface="Century Gothic"/>
                <a:ea typeface="Century Gothic"/>
                <a:cs typeface="Century Gothic"/>
                <a:sym typeface="Century Gothic"/>
              </a:rPr>
              <a:t>Por eso, su forma es muy importante.</a:t>
            </a:r>
            <a:endParaRPr sz="5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9"/>
          <p:cNvSpPr txBox="1"/>
          <p:nvPr>
            <p:ph type="ctrTitle"/>
          </p:nvPr>
        </p:nvSpPr>
        <p:spPr>
          <a:xfrm>
            <a:off x="457200" y="1835075"/>
            <a:ext cx="41148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558" name="Google Shape;558;p69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</a:t>
            </a:r>
            <a:endParaRPr sz="2200"/>
          </a:p>
        </p:txBody>
      </p:sp>
      <p:pic>
        <p:nvPicPr>
          <p:cNvPr id="559" name="Google Shape;559;p69" title="Las flores de mama_Ilus1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609601"/>
            <a:ext cx="3861148" cy="409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0"/>
          <p:cNvSpPr txBox="1"/>
          <p:nvPr>
            <p:ph type="ctrTitle"/>
          </p:nvPr>
        </p:nvSpPr>
        <p:spPr>
          <a:xfrm>
            <a:off x="457213" y="2265289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2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7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4338" y="1051550"/>
            <a:ext cx="2286000" cy="2286000"/>
          </a:xfrm>
          <a:prstGeom prst="ellipse">
            <a:avLst/>
          </a:prstGeom>
          <a:noFill/>
        </p:spPr>
      </p:pic>
      <p:sp>
        <p:nvSpPr>
          <p:cNvPr id="570" name="Google Shape;570;p71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Leer palabras multisilábicas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2"/>
          <p:cNvSpPr/>
          <p:nvPr/>
        </p:nvSpPr>
        <p:spPr>
          <a:xfrm>
            <a:off x="441600" y="479700"/>
            <a:ext cx="2973300" cy="6066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6" name="Google Shape;576;p72"/>
          <p:cNvSpPr txBox="1"/>
          <p:nvPr/>
        </p:nvSpPr>
        <p:spPr>
          <a:xfrm>
            <a:off x="980050" y="439800"/>
            <a:ext cx="247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Recuerda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7" name="Google Shape;577;p72" title="icons_final_Phonics_BW_Rememb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50" y="55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7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pic>
        <p:nvPicPr>
          <p:cNvPr id="579" name="Google Shape;579;p7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pic>
        <p:nvPicPr>
          <p:cNvPr id="580" name="Google Shape;580;p7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pic>
        <p:nvPicPr>
          <p:cNvPr id="581" name="Google Shape;581;p7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582" name="Google Shape;582;p72"/>
          <p:cNvSpPr txBox="1"/>
          <p:nvPr/>
        </p:nvSpPr>
        <p:spPr>
          <a:xfrm>
            <a:off x="4572000" y="796500"/>
            <a:ext cx="36642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</a:t>
            </a:r>
            <a:r>
              <a:rPr b="1" lang="en" sz="5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lang="en" sz="5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mos</a:t>
            </a:r>
            <a:endParaRPr sz="5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3" name="Google Shape;583;p72"/>
          <p:cNvSpPr txBox="1"/>
          <p:nvPr/>
        </p:nvSpPr>
        <p:spPr>
          <a:xfrm>
            <a:off x="4572000" y="2151500"/>
            <a:ext cx="3959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fid</a:t>
            </a:r>
            <a:r>
              <a:rPr b="1"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eo</a:t>
            </a: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4" name="Google Shape;584;p72"/>
          <p:cNvSpPr txBox="1"/>
          <p:nvPr/>
        </p:nvSpPr>
        <p:spPr>
          <a:xfrm>
            <a:off x="4572000" y="3478400"/>
            <a:ext cx="3664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barbac</a:t>
            </a:r>
            <a:r>
              <a:rPr b="1" lang="en" sz="5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oa</a:t>
            </a:r>
            <a:endParaRPr sz="5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5" name="Google Shape;585;p72"/>
          <p:cNvSpPr/>
          <p:nvPr/>
        </p:nvSpPr>
        <p:spPr>
          <a:xfrm rot="-667202">
            <a:off x="3841174" y="1463223"/>
            <a:ext cx="603531" cy="3017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AC2E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6" name="Google Shape;586;p72"/>
          <p:cNvSpPr/>
          <p:nvPr/>
        </p:nvSpPr>
        <p:spPr>
          <a:xfrm>
            <a:off x="3841156" y="2523769"/>
            <a:ext cx="6036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AC2E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7" name="Google Shape;587;p72"/>
          <p:cNvSpPr/>
          <p:nvPr/>
        </p:nvSpPr>
        <p:spPr>
          <a:xfrm rot="1319193">
            <a:off x="3841255" y="3516055"/>
            <a:ext cx="603383" cy="30188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AC2E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8" name="Google Shape;588;p72"/>
          <p:cNvSpPr/>
          <p:nvPr/>
        </p:nvSpPr>
        <p:spPr>
          <a:xfrm>
            <a:off x="816714" y="1474625"/>
            <a:ext cx="2475900" cy="2475900"/>
          </a:xfrm>
          <a:prstGeom prst="ellipse">
            <a:avLst/>
          </a:prstGeom>
          <a:noFill/>
          <a:ln cap="flat" cmpd="sng" w="2857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9" name="Google Shape;589;p72"/>
          <p:cNvSpPr/>
          <p:nvPr/>
        </p:nvSpPr>
        <p:spPr>
          <a:xfrm>
            <a:off x="1335095" y="1686719"/>
            <a:ext cx="662700" cy="6465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endParaRPr b="1" sz="18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0" name="Google Shape;590;p72"/>
          <p:cNvSpPr/>
          <p:nvPr/>
        </p:nvSpPr>
        <p:spPr>
          <a:xfrm>
            <a:off x="2091536" y="1692685"/>
            <a:ext cx="662700" cy="6465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latin typeface="Century Gothic"/>
                <a:ea typeface="Century Gothic"/>
                <a:cs typeface="Century Gothic"/>
                <a:sym typeface="Century Gothic"/>
              </a:rPr>
              <a:t>eo</a:t>
            </a:r>
            <a:endParaRPr b="1" sz="18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1" name="Google Shape;591;p72"/>
          <p:cNvSpPr/>
          <p:nvPr/>
        </p:nvSpPr>
        <p:spPr>
          <a:xfrm>
            <a:off x="1335102" y="2394213"/>
            <a:ext cx="662700" cy="6465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latin typeface="Century Gothic"/>
                <a:ea typeface="Century Gothic"/>
                <a:cs typeface="Century Gothic"/>
                <a:sym typeface="Century Gothic"/>
              </a:rPr>
              <a:t>oa</a:t>
            </a:r>
            <a:endParaRPr b="1" sz="18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2" name="Google Shape;592;p72"/>
          <p:cNvSpPr/>
          <p:nvPr/>
        </p:nvSpPr>
        <p:spPr>
          <a:xfrm>
            <a:off x="2091514" y="2381875"/>
            <a:ext cx="662700" cy="6465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latin typeface="Century Gothic"/>
                <a:ea typeface="Century Gothic"/>
                <a:cs typeface="Century Gothic"/>
                <a:sym typeface="Century Gothic"/>
              </a:rPr>
              <a:t>ía</a:t>
            </a:r>
            <a:endParaRPr b="1" sz="18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3" name="Google Shape;593;p72"/>
          <p:cNvSpPr/>
          <p:nvPr/>
        </p:nvSpPr>
        <p:spPr>
          <a:xfrm>
            <a:off x="1335109" y="3101707"/>
            <a:ext cx="662700" cy="6465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latin typeface="Century Gothic"/>
                <a:ea typeface="Century Gothic"/>
                <a:cs typeface="Century Gothic"/>
                <a:sym typeface="Century Gothic"/>
              </a:rPr>
              <a:t>aú</a:t>
            </a:r>
            <a:endParaRPr b="1" sz="18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4" name="Google Shape;594;p72"/>
          <p:cNvSpPr/>
          <p:nvPr/>
        </p:nvSpPr>
        <p:spPr>
          <a:xfrm>
            <a:off x="2091537" y="3089369"/>
            <a:ext cx="662700" cy="6465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latin typeface="Century Gothic"/>
                <a:ea typeface="Century Gothic"/>
                <a:cs typeface="Century Gothic"/>
                <a:sym typeface="Century Gothic"/>
              </a:rPr>
              <a:t>aí</a:t>
            </a:r>
            <a:endParaRPr b="1" sz="18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5" name="Google Shape;595;p72" title="24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2625" y="2000025"/>
            <a:ext cx="1293567" cy="147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72" title="25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70700" y="3267938"/>
            <a:ext cx="1053624" cy="120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72" title="397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54201" y="611600"/>
            <a:ext cx="1117002" cy="127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3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panadería</a:t>
            </a:r>
            <a:endParaRPr sz="9600"/>
          </a:p>
        </p:txBody>
      </p:sp>
      <p:pic>
        <p:nvPicPr>
          <p:cNvPr id="603" name="Google Shape;603;p7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04" name="Google Shape;604;p73"/>
          <p:cNvSpPr/>
          <p:nvPr/>
        </p:nvSpPr>
        <p:spPr>
          <a:xfrm>
            <a:off x="1476375" y="3291850"/>
            <a:ext cx="6216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4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poseer</a:t>
            </a:r>
            <a:endParaRPr sz="9600"/>
          </a:p>
        </p:txBody>
      </p:sp>
      <p:pic>
        <p:nvPicPr>
          <p:cNvPr id="610" name="Google Shape;610;p7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11" name="Google Shape;611;p74"/>
          <p:cNvSpPr/>
          <p:nvPr/>
        </p:nvSpPr>
        <p:spPr>
          <a:xfrm>
            <a:off x="2578600" y="3291850"/>
            <a:ext cx="4087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5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fantasía</a:t>
            </a:r>
            <a:endParaRPr sz="9600"/>
          </a:p>
        </p:txBody>
      </p:sp>
      <p:pic>
        <p:nvPicPr>
          <p:cNvPr id="617" name="Google Shape;617;p7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18" name="Google Shape;618;p75"/>
          <p:cNvSpPr/>
          <p:nvPr/>
        </p:nvSpPr>
        <p:spPr>
          <a:xfrm>
            <a:off x="2225850" y="3291850"/>
            <a:ext cx="4722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6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coartada</a:t>
            </a:r>
            <a:endParaRPr sz="9600"/>
          </a:p>
        </p:txBody>
      </p:sp>
      <p:pic>
        <p:nvPicPr>
          <p:cNvPr id="624" name="Google Shape;624;p7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25" name="Google Shape;625;p76"/>
          <p:cNvSpPr/>
          <p:nvPr/>
        </p:nvSpPr>
        <p:spPr>
          <a:xfrm>
            <a:off x="1814775" y="3291850"/>
            <a:ext cx="5654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1"/>
          <p:cNvSpPr/>
          <p:nvPr/>
        </p:nvSpPr>
        <p:spPr>
          <a:xfrm>
            <a:off x="441600" y="479700"/>
            <a:ext cx="2973300" cy="6066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0" name="Google Shape;330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331" name="Google Shape;331;p41"/>
          <p:cNvSpPr txBox="1"/>
          <p:nvPr/>
        </p:nvSpPr>
        <p:spPr>
          <a:xfrm>
            <a:off x="980050" y="439800"/>
            <a:ext cx="247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Recuerda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2" name="Google Shape;332;p41" title="icons_final_Phonics_BW_Rememb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850" y="5544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1"/>
          <p:cNvSpPr/>
          <p:nvPr/>
        </p:nvSpPr>
        <p:spPr>
          <a:xfrm>
            <a:off x="816714" y="1474625"/>
            <a:ext cx="2475900" cy="2475900"/>
          </a:xfrm>
          <a:prstGeom prst="ellipse">
            <a:avLst/>
          </a:prstGeom>
          <a:noFill/>
          <a:ln cap="flat" cmpd="sng" w="2857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4" name="Google Shape;334;p41"/>
          <p:cNvSpPr/>
          <p:nvPr/>
        </p:nvSpPr>
        <p:spPr>
          <a:xfrm>
            <a:off x="1335095" y="1686719"/>
            <a:ext cx="662700" cy="6465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endParaRPr b="1" sz="18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41"/>
          <p:cNvSpPr/>
          <p:nvPr/>
        </p:nvSpPr>
        <p:spPr>
          <a:xfrm>
            <a:off x="2091536" y="1692685"/>
            <a:ext cx="662700" cy="6465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latin typeface="Century Gothic"/>
                <a:ea typeface="Century Gothic"/>
                <a:cs typeface="Century Gothic"/>
                <a:sym typeface="Century Gothic"/>
              </a:rPr>
              <a:t>eo</a:t>
            </a:r>
            <a:endParaRPr b="1" sz="18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6" name="Google Shape;336;p41"/>
          <p:cNvSpPr/>
          <p:nvPr/>
        </p:nvSpPr>
        <p:spPr>
          <a:xfrm>
            <a:off x="1335102" y="2394213"/>
            <a:ext cx="662700" cy="6465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latin typeface="Century Gothic"/>
                <a:ea typeface="Century Gothic"/>
                <a:cs typeface="Century Gothic"/>
                <a:sym typeface="Century Gothic"/>
              </a:rPr>
              <a:t>oa</a:t>
            </a:r>
            <a:endParaRPr b="1" sz="18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7" name="Google Shape;337;p41"/>
          <p:cNvSpPr/>
          <p:nvPr/>
        </p:nvSpPr>
        <p:spPr>
          <a:xfrm>
            <a:off x="2091514" y="2381875"/>
            <a:ext cx="662700" cy="6465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latin typeface="Century Gothic"/>
                <a:ea typeface="Century Gothic"/>
                <a:cs typeface="Century Gothic"/>
                <a:sym typeface="Century Gothic"/>
              </a:rPr>
              <a:t>ía</a:t>
            </a:r>
            <a:endParaRPr b="1" sz="18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8" name="Google Shape;338;p41"/>
          <p:cNvSpPr/>
          <p:nvPr/>
        </p:nvSpPr>
        <p:spPr>
          <a:xfrm>
            <a:off x="1335109" y="3101707"/>
            <a:ext cx="662700" cy="6465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latin typeface="Century Gothic"/>
                <a:ea typeface="Century Gothic"/>
                <a:cs typeface="Century Gothic"/>
                <a:sym typeface="Century Gothic"/>
              </a:rPr>
              <a:t>aú</a:t>
            </a:r>
            <a:endParaRPr b="1" sz="18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9" name="Google Shape;339;p41"/>
          <p:cNvSpPr/>
          <p:nvPr/>
        </p:nvSpPr>
        <p:spPr>
          <a:xfrm>
            <a:off x="2091537" y="3089369"/>
            <a:ext cx="662700" cy="6465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latin typeface="Century Gothic"/>
                <a:ea typeface="Century Gothic"/>
                <a:cs typeface="Century Gothic"/>
                <a:sym typeface="Century Gothic"/>
              </a:rPr>
              <a:t>aí</a:t>
            </a:r>
            <a:endParaRPr b="1" sz="18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0" name="Google Shape;340;p41"/>
          <p:cNvSpPr txBox="1"/>
          <p:nvPr/>
        </p:nvSpPr>
        <p:spPr>
          <a:xfrm>
            <a:off x="4572003" y="796500"/>
            <a:ext cx="3237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b="1"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1" name="Google Shape;341;p41"/>
          <p:cNvSpPr txBox="1"/>
          <p:nvPr/>
        </p:nvSpPr>
        <p:spPr>
          <a:xfrm>
            <a:off x="4572000" y="2151500"/>
            <a:ext cx="3664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zapat</a:t>
            </a:r>
            <a:r>
              <a:rPr b="1"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eo</a:t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2" name="Google Shape;342;p41"/>
          <p:cNvSpPr txBox="1"/>
          <p:nvPr/>
        </p:nvSpPr>
        <p:spPr>
          <a:xfrm>
            <a:off x="4572000" y="3478400"/>
            <a:ext cx="3237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r>
              <a:rPr b="1"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oa</a:t>
            </a: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3" name="Google Shape;343;p41"/>
          <p:cNvSpPr/>
          <p:nvPr/>
        </p:nvSpPr>
        <p:spPr>
          <a:xfrm rot="-667202">
            <a:off x="3841174" y="1463223"/>
            <a:ext cx="603531" cy="3017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AC2E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4" name="Google Shape;344;p41"/>
          <p:cNvSpPr/>
          <p:nvPr/>
        </p:nvSpPr>
        <p:spPr>
          <a:xfrm>
            <a:off x="3841156" y="2523769"/>
            <a:ext cx="6036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AC2E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5" name="Google Shape;345;p41"/>
          <p:cNvSpPr/>
          <p:nvPr/>
        </p:nvSpPr>
        <p:spPr>
          <a:xfrm rot="1319193">
            <a:off x="3841255" y="3516055"/>
            <a:ext cx="603383" cy="30188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AC2E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41" title="24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1425" y="566177"/>
            <a:ext cx="1195775" cy="136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1" title="24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6020" y="2112574"/>
            <a:ext cx="1066456" cy="121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1" title="246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4674" y="3331365"/>
            <a:ext cx="1226976" cy="1402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77"/>
          <p:cNvSpPr txBox="1"/>
          <p:nvPr>
            <p:ph idx="4294967295" type="body"/>
          </p:nvPr>
        </p:nvSpPr>
        <p:spPr>
          <a:xfrm>
            <a:off x="0" y="1626825"/>
            <a:ext cx="9144000" cy="16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200"/>
              <a:t>preocupar</a:t>
            </a:r>
            <a:endParaRPr sz="9200"/>
          </a:p>
        </p:txBody>
      </p:sp>
      <p:pic>
        <p:nvPicPr>
          <p:cNvPr id="631" name="Google Shape;631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32" name="Google Shape;632;p77"/>
          <p:cNvSpPr/>
          <p:nvPr/>
        </p:nvSpPr>
        <p:spPr>
          <a:xfrm>
            <a:off x="1584150" y="3291850"/>
            <a:ext cx="6073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8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maúlla</a:t>
            </a:r>
            <a:endParaRPr sz="9600"/>
          </a:p>
        </p:txBody>
      </p:sp>
      <p:pic>
        <p:nvPicPr>
          <p:cNvPr id="638" name="Google Shape;638;p7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39" name="Google Shape;639;p78"/>
          <p:cNvSpPr/>
          <p:nvPr/>
        </p:nvSpPr>
        <p:spPr>
          <a:xfrm>
            <a:off x="2578600" y="3291850"/>
            <a:ext cx="4027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79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paracaídas</a:t>
            </a:r>
            <a:endParaRPr sz="9600"/>
          </a:p>
        </p:txBody>
      </p:sp>
      <p:pic>
        <p:nvPicPr>
          <p:cNvPr id="645" name="Google Shape;645;p7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46" name="Google Shape;646;p79"/>
          <p:cNvSpPr/>
          <p:nvPr/>
        </p:nvSpPr>
        <p:spPr>
          <a:xfrm>
            <a:off x="1243575" y="3291850"/>
            <a:ext cx="6803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0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proveedor</a:t>
            </a:r>
            <a:endParaRPr sz="9600"/>
          </a:p>
        </p:txBody>
      </p:sp>
      <p:pic>
        <p:nvPicPr>
          <p:cNvPr id="652" name="Google Shape;652;p8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53" name="Google Shape;653;p80"/>
          <p:cNvSpPr/>
          <p:nvPr/>
        </p:nvSpPr>
        <p:spPr>
          <a:xfrm>
            <a:off x="1503950" y="3289125"/>
            <a:ext cx="6228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81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2</a:t>
            </a:r>
            <a:r>
              <a:rPr lang="en" sz="3500"/>
              <a:t>. </a:t>
            </a:r>
            <a:r>
              <a:rPr lang="en"/>
              <a:t>Ortografía </a:t>
            </a:r>
            <a:endParaRPr sz="35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8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65" name="Google Shape;665;p82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</a:t>
            </a:r>
            <a:r>
              <a:rPr lang="en" sz="9600">
                <a:solidFill>
                  <a:srgbClr val="363535"/>
                </a:solidFill>
                <a:highlight>
                  <a:schemeClr val="accen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9600">
              <a:solidFill>
                <a:srgbClr val="363535"/>
              </a:solidFill>
              <a:highlight>
                <a:schemeClr val="accen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8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71" name="Google Shape;671;p83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pr</a:t>
            </a:r>
            <a:r>
              <a:rPr lang="en" sz="9600">
                <a:solidFill>
                  <a:srgbClr val="363535"/>
                </a:solidFill>
                <a:highlight>
                  <a:schemeClr val="accen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eo</a:t>
            </a: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cupar</a:t>
            </a:r>
            <a:endParaRPr sz="9600">
              <a:solidFill>
                <a:srgbClr val="363535"/>
              </a:solidFill>
              <a:highlight>
                <a:schemeClr val="accen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8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77" name="Google Shape;677;p84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" sz="9600">
                <a:solidFill>
                  <a:srgbClr val="363535"/>
                </a:solidFill>
                <a:highlight>
                  <a:schemeClr val="accen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aú</a:t>
            </a: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lla</a:t>
            </a:r>
            <a:endParaRPr sz="96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85" title="icons_final_Phonics_BW_Morphological Awarnes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8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3</a:t>
            </a:r>
            <a:r>
              <a:rPr lang="en" sz="3500"/>
              <a:t>. </a:t>
            </a:r>
            <a:r>
              <a:rPr lang="en"/>
              <a:t>Análisis</a:t>
            </a:r>
            <a:r>
              <a:rPr lang="en" sz="3500"/>
              <a:t> </a:t>
            </a:r>
            <a:r>
              <a:rPr lang="en"/>
              <a:t>morfológico</a:t>
            </a:r>
            <a:r>
              <a:rPr lang="en"/>
              <a:t> </a:t>
            </a:r>
            <a:endParaRPr sz="35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8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689" name="Google Shape;689;p86"/>
          <p:cNvSpPr/>
          <p:nvPr/>
        </p:nvSpPr>
        <p:spPr>
          <a:xfrm>
            <a:off x="4824562" y="2813704"/>
            <a:ext cx="3726600" cy="1056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No queda </a:t>
            </a:r>
            <a:r>
              <a:rPr lang="en" sz="2000">
                <a:highlight>
                  <a:schemeClr val="accen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nada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 en la bolsa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0" name="Google Shape;690;p86"/>
          <p:cNvSpPr/>
          <p:nvPr/>
        </p:nvSpPr>
        <p:spPr>
          <a:xfrm>
            <a:off x="592838" y="2813704"/>
            <a:ext cx="3726600" cy="1056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Mi hermano </a:t>
            </a:r>
            <a:r>
              <a:rPr lang="en" sz="2000">
                <a:highlight>
                  <a:schemeClr val="accen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nada 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en la alberca.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1" name="Google Shape;691;p86"/>
          <p:cNvSpPr/>
          <p:nvPr/>
        </p:nvSpPr>
        <p:spPr>
          <a:xfrm>
            <a:off x="2038199" y="448062"/>
            <a:ext cx="5067600" cy="1051500"/>
          </a:xfrm>
          <a:prstGeom prst="roundRect">
            <a:avLst>
              <a:gd fmla="val 867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Homógrafos en contexto</a:t>
            </a:r>
            <a:endParaRPr b="1" sz="5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2" name="Google Shape;692;p86"/>
          <p:cNvSpPr/>
          <p:nvPr/>
        </p:nvSpPr>
        <p:spPr>
          <a:xfrm>
            <a:off x="3881700" y="1934175"/>
            <a:ext cx="1380600" cy="7251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nada</a:t>
            </a:r>
            <a:r>
              <a:rPr lang="en" sz="2400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3" name="Google Shape;693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2900" y="1581442"/>
            <a:ext cx="822900" cy="115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86" title="259.png"/>
          <p:cNvPicPr preferRelativeResize="0"/>
          <p:nvPr/>
        </p:nvPicPr>
        <p:blipFill rotWithShape="1">
          <a:blip r:embed="rId5">
            <a:alphaModFix/>
          </a:blip>
          <a:srcRect b="23402" l="5070" r="4555" t="23724"/>
          <a:stretch/>
        </p:blipFill>
        <p:spPr>
          <a:xfrm>
            <a:off x="1758450" y="1679500"/>
            <a:ext cx="1409100" cy="94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2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museo</a:t>
            </a:r>
            <a:endParaRPr sz="9600"/>
          </a:p>
        </p:txBody>
      </p:sp>
      <p:pic>
        <p:nvPicPr>
          <p:cNvPr id="354" name="Google Shape;354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355" name="Google Shape;355;p42"/>
          <p:cNvSpPr/>
          <p:nvPr/>
        </p:nvSpPr>
        <p:spPr>
          <a:xfrm>
            <a:off x="2690400" y="3291850"/>
            <a:ext cx="384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8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00" name="Google Shape;700;p87"/>
          <p:cNvSpPr/>
          <p:nvPr/>
        </p:nvSpPr>
        <p:spPr>
          <a:xfrm>
            <a:off x="4572000" y="2813725"/>
            <a:ext cx="4130400" cy="1056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Pusimos una </a:t>
            </a:r>
            <a:r>
              <a:rPr lang="en" sz="2000">
                <a:highlight>
                  <a:schemeClr val="accen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cerca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 para que el perro no se escapara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1" name="Google Shape;701;p87"/>
          <p:cNvSpPr/>
          <p:nvPr/>
        </p:nvSpPr>
        <p:spPr>
          <a:xfrm>
            <a:off x="441600" y="2813704"/>
            <a:ext cx="3726600" cy="10563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Estoy </a:t>
            </a:r>
            <a:r>
              <a:rPr lang="en" sz="2000">
                <a:highlight>
                  <a:schemeClr val="accen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cerca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 de tu casa.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2" name="Google Shape;702;p87"/>
          <p:cNvSpPr/>
          <p:nvPr/>
        </p:nvSpPr>
        <p:spPr>
          <a:xfrm>
            <a:off x="2010099" y="439812"/>
            <a:ext cx="5067600" cy="1051500"/>
          </a:xfrm>
          <a:prstGeom prst="roundRect">
            <a:avLst>
              <a:gd fmla="val 8676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Homógrafos en contexto</a:t>
            </a:r>
            <a:endParaRPr b="1" sz="5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3" name="Google Shape;703;p87"/>
          <p:cNvSpPr/>
          <p:nvPr/>
        </p:nvSpPr>
        <p:spPr>
          <a:xfrm>
            <a:off x="3651850" y="1934175"/>
            <a:ext cx="1521900" cy="7035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cerca</a:t>
            </a:r>
            <a:r>
              <a:rPr lang="en" sz="2400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4" name="Google Shape;704;p87" title="260.png"/>
          <p:cNvPicPr preferRelativeResize="0"/>
          <p:nvPr/>
        </p:nvPicPr>
        <p:blipFill rotWithShape="1">
          <a:blip r:embed="rId4">
            <a:alphaModFix/>
          </a:blip>
          <a:srcRect b="17640" l="0" r="0" t="18167"/>
          <a:stretch/>
        </p:blipFill>
        <p:spPr>
          <a:xfrm>
            <a:off x="1589575" y="1616375"/>
            <a:ext cx="1521899" cy="111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87" title="261.png"/>
          <p:cNvPicPr preferRelativeResize="0"/>
          <p:nvPr/>
        </p:nvPicPr>
        <p:blipFill rotWithShape="1">
          <a:blip r:embed="rId5">
            <a:alphaModFix/>
          </a:blip>
          <a:srcRect b="13472" l="6893" r="7048" t="13311"/>
          <a:stretch/>
        </p:blipFill>
        <p:spPr>
          <a:xfrm>
            <a:off x="5839250" y="1581375"/>
            <a:ext cx="1086300" cy="1056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8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11" name="Google Shape;711;p88"/>
          <p:cNvSpPr/>
          <p:nvPr/>
        </p:nvSpPr>
        <p:spPr>
          <a:xfrm>
            <a:off x="3651850" y="846125"/>
            <a:ext cx="1830300" cy="7035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lista</a:t>
            </a:r>
            <a:r>
              <a:rPr lang="en" sz="2400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ittle girl waving goodbye on first day of school (Provided by Getty Images)" id="712" name="Google Shape;712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8275" y="566924"/>
            <a:ext cx="1278300" cy="1598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713" name="Google Shape;713;p88"/>
          <p:cNvSpPr/>
          <p:nvPr/>
        </p:nvSpPr>
        <p:spPr>
          <a:xfrm rot="9542400">
            <a:off x="2326274" y="434268"/>
            <a:ext cx="971161" cy="70345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AC2E0"/>
          </a:solidFill>
          <a:ln cap="flat" cmpd="sng" w="9525">
            <a:solidFill>
              <a:srgbClr val="F6F2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4" name="Google Shape;714;p88"/>
          <p:cNvSpPr txBox="1"/>
          <p:nvPr/>
        </p:nvSpPr>
        <p:spPr>
          <a:xfrm>
            <a:off x="436600" y="2240275"/>
            <a:ext cx="8260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 </a:t>
            </a:r>
            <a:r>
              <a:rPr i="1" lang="en" sz="4000">
                <a:solidFill>
                  <a:srgbClr val="363535"/>
                </a:solidFill>
                <a:highlight>
                  <a:schemeClr val="accen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lista</a:t>
            </a:r>
            <a:r>
              <a:rPr i="1" lang="en" sz="4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ir a la escuela. </a:t>
            </a:r>
            <a:endParaRPr sz="4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5" name="Google Shape;715;p88" title="quickexportimages.png"/>
          <p:cNvPicPr preferRelativeResize="0"/>
          <p:nvPr/>
        </p:nvPicPr>
        <p:blipFill rotWithShape="1">
          <a:blip r:embed="rId5">
            <a:alphaModFix/>
          </a:blip>
          <a:srcRect b="23407" l="10520" r="9666" t="23708"/>
          <a:stretch/>
        </p:blipFill>
        <p:spPr>
          <a:xfrm>
            <a:off x="5743000" y="566925"/>
            <a:ext cx="2307300" cy="152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89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21" name="Google Shape;721;p89"/>
          <p:cNvSpPr/>
          <p:nvPr/>
        </p:nvSpPr>
        <p:spPr>
          <a:xfrm>
            <a:off x="3651850" y="846125"/>
            <a:ext cx="1830300" cy="7035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río</a:t>
            </a:r>
            <a:r>
              <a:rPr lang="en" sz="2400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2" name="Google Shape;722;p89"/>
          <p:cNvSpPr txBox="1"/>
          <p:nvPr/>
        </p:nvSpPr>
        <p:spPr>
          <a:xfrm>
            <a:off x="436600" y="2240284"/>
            <a:ext cx="8260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000"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i="1" lang="en" sz="4000">
                <a:highlight>
                  <a:schemeClr val="accen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río</a:t>
            </a:r>
            <a:r>
              <a:rPr i="1" lang="en" sz="4000">
                <a:latin typeface="Century Gothic"/>
                <a:ea typeface="Century Gothic"/>
                <a:cs typeface="Century Gothic"/>
                <a:sym typeface="Century Gothic"/>
              </a:rPr>
              <a:t> fluye cerca del pueblo.</a:t>
            </a:r>
            <a:endParaRPr sz="4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3" name="Google Shape;723;p89" title="26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2343" y="561525"/>
            <a:ext cx="1400167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89" title="266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1499" y="561536"/>
            <a:ext cx="1542874" cy="1763276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89"/>
          <p:cNvSpPr/>
          <p:nvPr/>
        </p:nvSpPr>
        <p:spPr>
          <a:xfrm rot="916611">
            <a:off x="757977" y="682437"/>
            <a:ext cx="971219" cy="70347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AC2E0"/>
          </a:solidFill>
          <a:ln cap="flat" cmpd="sng" w="9525">
            <a:solidFill>
              <a:srgbClr val="F6F2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9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31" name="Google Shape;731;p90"/>
          <p:cNvSpPr/>
          <p:nvPr/>
        </p:nvSpPr>
        <p:spPr>
          <a:xfrm>
            <a:off x="3866700" y="846125"/>
            <a:ext cx="1410600" cy="7035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sal</a:t>
            </a:r>
            <a:r>
              <a:rPr lang="en" sz="2400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2" name="Google Shape;732;p90"/>
          <p:cNvSpPr txBox="1"/>
          <p:nvPr/>
        </p:nvSpPr>
        <p:spPr>
          <a:xfrm>
            <a:off x="441600" y="2240275"/>
            <a:ext cx="8260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000">
                <a:latin typeface="Century Gothic"/>
                <a:ea typeface="Century Gothic"/>
                <a:cs typeface="Century Gothic"/>
                <a:sym typeface="Century Gothic"/>
              </a:rPr>
              <a:t>Mamá le puso </a:t>
            </a:r>
            <a:r>
              <a:rPr i="1" lang="en" sz="4000">
                <a:highlight>
                  <a:schemeClr val="accen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sal</a:t>
            </a:r>
            <a:r>
              <a:rPr i="1" lang="en" sz="4000">
                <a:latin typeface="Century Gothic"/>
                <a:ea typeface="Century Gothic"/>
                <a:cs typeface="Century Gothic"/>
                <a:sym typeface="Century Gothic"/>
              </a:rPr>
              <a:t> a la sopa.</a:t>
            </a:r>
            <a:endParaRPr sz="4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33" name="Google Shape;733;p90" title="268.png"/>
          <p:cNvPicPr preferRelativeResize="0"/>
          <p:nvPr/>
        </p:nvPicPr>
        <p:blipFill rotWithShape="1">
          <a:blip r:embed="rId4">
            <a:alphaModFix/>
          </a:blip>
          <a:srcRect b="20971" l="14419" r="13592" t="20808"/>
          <a:stretch/>
        </p:blipFill>
        <p:spPr>
          <a:xfrm>
            <a:off x="1455550" y="566925"/>
            <a:ext cx="1530900" cy="1414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34" name="Google Shape;734;p90" title="27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9999" y="566927"/>
            <a:ext cx="1530924" cy="174965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90"/>
          <p:cNvSpPr/>
          <p:nvPr/>
        </p:nvSpPr>
        <p:spPr>
          <a:xfrm rot="8264507">
            <a:off x="7202689" y="469838"/>
            <a:ext cx="971192" cy="70338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AC2E0"/>
          </a:solidFill>
          <a:ln cap="flat" cmpd="sng" w="9525">
            <a:solidFill>
              <a:srgbClr val="F6F2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9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41" name="Google Shape;741;p91"/>
          <p:cNvSpPr/>
          <p:nvPr/>
        </p:nvSpPr>
        <p:spPr>
          <a:xfrm>
            <a:off x="3651850" y="846125"/>
            <a:ext cx="1830300" cy="7035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saco</a:t>
            </a:r>
            <a:endParaRPr sz="2400"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Paper bag (Provided by Getty Images)" id="742" name="Google Shape;742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5910" y="787194"/>
            <a:ext cx="1188898" cy="1189478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91"/>
          <p:cNvSpPr/>
          <p:nvPr/>
        </p:nvSpPr>
        <p:spPr>
          <a:xfrm rot="9088288">
            <a:off x="7376468" y="543004"/>
            <a:ext cx="971113" cy="70329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AC2E0"/>
          </a:solidFill>
          <a:ln cap="flat" cmpd="sng" w="9525">
            <a:solidFill>
              <a:srgbClr val="F6F2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4" name="Google Shape;744;p91"/>
          <p:cNvSpPr txBox="1"/>
          <p:nvPr/>
        </p:nvSpPr>
        <p:spPr>
          <a:xfrm>
            <a:off x="441600" y="2240280"/>
            <a:ext cx="8260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000">
                <a:latin typeface="Century Gothic"/>
                <a:ea typeface="Century Gothic"/>
                <a:cs typeface="Century Gothic"/>
                <a:sym typeface="Century Gothic"/>
              </a:rPr>
              <a:t>Pon los juguetes dentro del </a:t>
            </a:r>
            <a:r>
              <a:rPr i="1" lang="en" sz="4000">
                <a:highlight>
                  <a:schemeClr val="accen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saco</a:t>
            </a:r>
            <a:r>
              <a:rPr i="1" lang="en" sz="40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4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45" name="Google Shape;745;p91" title="272.png"/>
          <p:cNvPicPr preferRelativeResize="0"/>
          <p:nvPr/>
        </p:nvPicPr>
        <p:blipFill rotWithShape="1">
          <a:blip r:embed="rId5">
            <a:alphaModFix/>
          </a:blip>
          <a:srcRect b="16356" l="0" r="0" t="16969"/>
          <a:stretch/>
        </p:blipFill>
        <p:spPr>
          <a:xfrm>
            <a:off x="1110875" y="566913"/>
            <a:ext cx="2000002" cy="152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92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4</a:t>
            </a:r>
            <a:r>
              <a:rPr lang="en" sz="3500"/>
              <a:t>. </a:t>
            </a:r>
            <a:r>
              <a:rPr lang="en"/>
              <a:t>Desarrollo de la fluidez</a:t>
            </a:r>
            <a:endParaRPr sz="3500"/>
          </a:p>
        </p:txBody>
      </p:sp>
      <p:pic>
        <p:nvPicPr>
          <p:cNvPr id="751" name="Google Shape;751;p92" title="icons_final_Read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9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57" name="Google Shape;757;p93"/>
          <p:cNvSpPr txBox="1"/>
          <p:nvPr/>
        </p:nvSpPr>
        <p:spPr>
          <a:xfrm>
            <a:off x="441600" y="439800"/>
            <a:ext cx="8260800" cy="28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latin typeface="Century Gothic"/>
                <a:ea typeface="Century Gothic"/>
                <a:cs typeface="Century Gothic"/>
                <a:sym typeface="Century Gothic"/>
              </a:rPr>
              <a:t>Así, los aviones y las naves usan menos energía.</a:t>
            </a:r>
            <a:endParaRPr sz="5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9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63" name="Google Shape;763;p94"/>
          <p:cNvSpPr txBox="1"/>
          <p:nvPr/>
        </p:nvSpPr>
        <p:spPr>
          <a:xfrm>
            <a:off x="441600" y="439800"/>
            <a:ext cx="8260800" cy="32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latin typeface="Century Gothic"/>
                <a:ea typeface="Century Gothic"/>
                <a:cs typeface="Century Gothic"/>
                <a:sym typeface="Century Gothic"/>
              </a:rPr>
              <a:t>Gracias a la aerodinámica, los científicos pueden crear formas especiales para que un objeto vuele mejor.</a:t>
            </a:r>
            <a:endParaRPr sz="4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9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69" name="Google Shape;769;p95"/>
          <p:cNvSpPr txBox="1"/>
          <p:nvPr/>
        </p:nvSpPr>
        <p:spPr>
          <a:xfrm>
            <a:off x="441600" y="439800"/>
            <a:ext cx="8260800" cy="28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latin typeface="Century Gothic"/>
                <a:ea typeface="Century Gothic"/>
                <a:cs typeface="Century Gothic"/>
                <a:sym typeface="Century Gothic"/>
              </a:rPr>
              <a:t>Las naves espaciales viajan muy lejos, fuera de la Tierra.</a:t>
            </a:r>
            <a:endParaRPr sz="5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9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75" name="Google Shape;775;p96"/>
          <p:cNvSpPr txBox="1"/>
          <p:nvPr/>
        </p:nvSpPr>
        <p:spPr>
          <a:xfrm>
            <a:off x="441600" y="439800"/>
            <a:ext cx="8260800" cy="26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parte delantera de una nave puede parecerse a la proa de un barco.</a:t>
            </a:r>
            <a:endParaRPr sz="4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3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toalla</a:t>
            </a:r>
            <a:endParaRPr sz="9600"/>
          </a:p>
        </p:txBody>
      </p:sp>
      <p:pic>
        <p:nvPicPr>
          <p:cNvPr id="361" name="Google Shape;361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362" name="Google Shape;362;p43"/>
          <p:cNvSpPr/>
          <p:nvPr/>
        </p:nvSpPr>
        <p:spPr>
          <a:xfrm>
            <a:off x="2940302" y="3289125"/>
            <a:ext cx="3263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97"/>
          <p:cNvSpPr txBox="1"/>
          <p:nvPr>
            <p:ph type="ctrTitle"/>
          </p:nvPr>
        </p:nvSpPr>
        <p:spPr>
          <a:xfrm>
            <a:off x="457200" y="1835075"/>
            <a:ext cx="41148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781" name="Google Shape;781;p97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</a:t>
            </a:r>
            <a:endParaRPr sz="2200"/>
          </a:p>
        </p:txBody>
      </p:sp>
      <p:pic>
        <p:nvPicPr>
          <p:cNvPr id="782" name="Google Shape;782;p97" title="Las flores de mama_Ilus1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609601"/>
            <a:ext cx="3861148" cy="409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4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sentía</a:t>
            </a:r>
            <a:endParaRPr sz="9600"/>
          </a:p>
        </p:txBody>
      </p:sp>
      <p:pic>
        <p:nvPicPr>
          <p:cNvPr id="368" name="Google Shape;368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369" name="Google Shape;369;p44"/>
          <p:cNvSpPr/>
          <p:nvPr/>
        </p:nvSpPr>
        <p:spPr>
          <a:xfrm>
            <a:off x="2874200" y="3291850"/>
            <a:ext cx="3471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5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creer</a:t>
            </a:r>
            <a:endParaRPr sz="9600"/>
          </a:p>
        </p:txBody>
      </p:sp>
      <p:pic>
        <p:nvPicPr>
          <p:cNvPr id="375" name="Google Shape;375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376" name="Google Shape;376;p45"/>
          <p:cNvSpPr/>
          <p:nvPr/>
        </p:nvSpPr>
        <p:spPr>
          <a:xfrm>
            <a:off x="3171348" y="3291850"/>
            <a:ext cx="2928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6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baúl</a:t>
            </a:r>
            <a:endParaRPr sz="9600"/>
          </a:p>
        </p:txBody>
      </p:sp>
      <p:pic>
        <p:nvPicPr>
          <p:cNvPr id="382" name="Google Shape;382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383" name="Google Shape;383;p46"/>
          <p:cNvSpPr/>
          <p:nvPr/>
        </p:nvSpPr>
        <p:spPr>
          <a:xfrm>
            <a:off x="3325400" y="3291850"/>
            <a:ext cx="2655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