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</p:sldIdLst>
  <p:sldSz cy="5143500" cx="9144000"/>
  <p:notesSz cx="6858000" cy="9144000"/>
  <p:embeddedFontLst>
    <p:embeddedFont>
      <p:font typeface="Century Gothic"/>
      <p:regular r:id="rId40"/>
      <p:bold r:id="rId41"/>
      <p:italic r:id="rId42"/>
      <p:boldItalic r:id="rId4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  <p15:guide id="3" pos="196">
          <p15:clr>
            <a:srgbClr val="747775"/>
          </p15:clr>
        </p15:guide>
        <p15:guide id="4" pos="5564">
          <p15:clr>
            <a:srgbClr val="747775"/>
          </p15:clr>
        </p15:guide>
        <p15:guide id="5" pos="2719">
          <p15:clr>
            <a:srgbClr val="747775"/>
          </p15:clr>
        </p15:guide>
        <p15:guide id="6" pos="3041">
          <p15:clr>
            <a:srgbClr val="747775"/>
          </p15:clr>
        </p15:guide>
        <p15:guide id="7" pos="2857">
          <p15:clr>
            <a:srgbClr val="747775"/>
          </p15:clr>
        </p15:guide>
        <p15:guide id="8" orient="horz" pos="605">
          <p15:clr>
            <a:srgbClr val="747775"/>
          </p15:clr>
        </p15:guide>
        <p15:guide id="9" orient="horz" pos="2857">
          <p15:clr>
            <a:srgbClr val="747775"/>
          </p15:clr>
        </p15:guide>
        <p15:guide id="10" orient="horz" pos="662">
          <p15:clr>
            <a:srgbClr val="747775"/>
          </p15:clr>
        </p15:guide>
        <p15:guide id="11" orient="horz" pos="2667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D27A29E-9BB4-4C7F-B702-4C66BB6C967C}">
  <a:tblStyle styleId="{5D27A29E-9BB4-4C7F-B702-4C66BB6C967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  <p:guide pos="196"/>
        <p:guide pos="5564"/>
        <p:guide pos="2719"/>
        <p:guide pos="3041"/>
        <p:guide pos="2857"/>
        <p:guide pos="605" orient="horz"/>
        <p:guide pos="2857" orient="horz"/>
        <p:guide pos="662" orient="horz"/>
        <p:guide pos="2667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CenturyGothic-regular.fntdata"/><Relationship Id="rId20" Type="http://schemas.openxmlformats.org/officeDocument/2006/relationships/slide" Target="slides/slide14.xml"/><Relationship Id="rId42" Type="http://schemas.openxmlformats.org/officeDocument/2006/relationships/font" Target="fonts/CenturyGothic-italic.fntdata"/><Relationship Id="rId41" Type="http://schemas.openxmlformats.org/officeDocument/2006/relationships/font" Target="fonts/CenturyGothic-bold.fntdata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43" Type="http://schemas.openxmlformats.org/officeDocument/2006/relationships/font" Target="fonts/CenturyGothic-boldItalic.fntdata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slide" Target="slides/slide31.xml"/><Relationship Id="rId14" Type="http://schemas.openxmlformats.org/officeDocument/2006/relationships/slide" Target="slides/slide8.xml"/><Relationship Id="rId36" Type="http://schemas.openxmlformats.org/officeDocument/2006/relationships/slide" Target="slides/slide30.xml"/><Relationship Id="rId17" Type="http://schemas.openxmlformats.org/officeDocument/2006/relationships/slide" Target="slides/slide11.xml"/><Relationship Id="rId39" Type="http://schemas.openxmlformats.org/officeDocument/2006/relationships/slide" Target="slides/slide33.xml"/><Relationship Id="rId16" Type="http://schemas.openxmlformats.org/officeDocument/2006/relationships/slide" Target="slides/slide10.xml"/><Relationship Id="rId38" Type="http://schemas.openxmlformats.org/officeDocument/2006/relationships/slide" Target="slides/slide32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330ceb880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3330ceb880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335b2857cb7_0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335b2857cb7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/b/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Estudiantes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/b/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Ahora, para las próximas letras diremos el sonido juntos. ¿Listos?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35b2857cb7_0_2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335b2857cb7_0_2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/f/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335b2857cb7_0_1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335b2857cb7_0_1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 La letra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hace dos sonidos: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/r/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/rr/.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335b2857cb7_0_1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335b2857cb7_0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/ñ/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35b2857cb7_0_1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335b2857cb7_0_1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/d/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335b2857cb7_0_1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335b2857cb7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/n/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335b2857cb7_0_1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335b2857cb7_0_1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/b/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322be15a44c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322be15a44c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322be15a44c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322be15a44c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Ahora,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decir un sonido en voz alta. Todos repetirán el sonido y escribirán en su pizarra qué letra corresponde al sonido.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uno de estos sonidos en el siguiente orden: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/b/, /f/, /r/, /ñ/, /d/, /n/, /b/.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Para el sonido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/b/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acepte cualquiera de las letras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cada letra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3387e4602a7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3387e4602a7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palabras juntos. Algunas tienen 2 sílabas y otras tienen 3. Asegúrate de leer cada palabra parte por parte. Luego une cada parte y lee la palabra completa.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330ceb8806_0_3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3330ceb8806_0_3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Hoy vamos a repasar sonidos iniciales y leer y escribir palabras.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304a5ee84c5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304a5ee84c5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 - ta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bata.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304a5ee84c5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304a5ee84c5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 - ra - no, verano.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3149ed81189_1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3149ed81189_1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- re - te, arete.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304a5ee84c5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304a5ee84c5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 - rro, burro.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3149ed81189_1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3149ed81189_1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 - de - ra, madera.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304a5ee84c5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304a5ee84c5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 - bo, lobo.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3387e4602a7_0_1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3387e4602a7_0_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- ve - n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a, avena.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3387e4602a7_0_1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3387e4602a7_0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 - ño - r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a, se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ñora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307b75975fb_2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307b75975fb_2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decir unas palabras en voz alta. Todos repetirán la palabra parte por parte y escribirán la palabra en su pizarra lo mejor que puedan. ¿Listos?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3149ed81189_1_1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3149ed81189_1_1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Escucha la palabra. Identifica los sonidos y sus letras. Primero la sílaba, luego cada sonido y, al final, la palabra completa.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bata, ba - ta, bata.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¿Cuántas sílabas tiene la palabra?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 - ta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cuántos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/b/, /a/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/t/, /a/. Bata, /b/, /a/, /t/, /a/.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sus pizarras después de escribir cada palabra para verificar la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330ceb8806_0_3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3330ceb8806_0_3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4.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335b81eedab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335b81eedab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Escucha la palabra. Identifica los sonidos y sus letras. Primero la sílaba, luego cada sonido y, al final, la palabra completa.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verano, ve - ra - no, verano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¿Cuántas sílabas tiene la palabra? (3)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 - ra - no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/b/, /e/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/r/, /a/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/n/, /o/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Verano, /b/, /e/, /r/, /a/, /n/, /o/.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sus pizarras después de escribir cada palabra para verificar la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335b81eedab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335b81eedab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Escucha la palabra. Identifica los sonidos y sus letras. Primero la sílaba, luego cada sonido y, al final, la palabra completa.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burro, bu - rro, burro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¿Cuántas sílabas tiene la palabra?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 - rro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/b/, /u/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rro,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/rr/, /o/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Burro, /b/, /u/, /rr/, /o/.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sus pizarras después de escribir cada palabra para verificar la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3330ceb8806_0_17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3330ceb8806_0_17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3330ceb8806_0_14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3330ceb8806_0_14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149ed81189_1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149ed81189_1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combinar sílabas para formar palabras.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ejemplo,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 - pa, ropa.</a:t>
            </a:r>
            <a:r>
              <a:rPr i="1" lang="en" sz="6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 - pa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(ro - pa, ropa)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</a:t>
            </a:r>
            <a:r>
              <a:rPr b="1" lang="en" sz="13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sílabas y fonemas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las palabras en sílabas y después cada sílaba en fonemas. 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 practican: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¿Cuáles son las partes de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ropa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		Estudiantes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 ropa	 		ropa, ro - pa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ro			ro, /rr/ /o/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3. pa 			pa, /p/ /a/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149ed81189_1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149ed81189_1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 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 - ño - ra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se - ño - ra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(se - ño - ra, señora)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</a:t>
            </a:r>
            <a:r>
              <a:rPr b="1" lang="en" sz="13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sílabas y fonemas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	Estudiantes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señora		señora, se - ño - ra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		se, /s/ /e/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ño		ño, /ñ/ /o/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		ra, /r/ /a/ 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149ed81189_1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3149ed81189_1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 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 - ra - no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 - ra - no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(ve - ra - no, verano)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</a:t>
            </a:r>
            <a:r>
              <a:rPr b="1" lang="en" sz="13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sílabas y fonemas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	Estudiantes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verano		verano, ve - ra - no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		ve, /b/ /e/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		ra, /r/ /a/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		no, /n/ /o/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149ed81189_1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3149ed81189_1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 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 - ñar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 - ñar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(ba - ñar, bañar)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</a:t>
            </a:r>
            <a:r>
              <a:rPr b="1" lang="en" sz="13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sílabas y fonemas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	Estudiantes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bañar 		bañar, ba - ñar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		ba, /b/ /a/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ñar		ñar, /ñ/ /a/ /r/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149ed81189_1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3149ed81189_1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 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 - rro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 - rro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(pe - rro, perro)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</a:t>
            </a:r>
            <a:r>
              <a:rPr b="1" lang="en" sz="13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sílabas y fonemas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	Estudiantes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perro		perro, pe - rro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		pe, /p/ /e/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rro		rro, /rr/ /o/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22be15a44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322be15a44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mostrar una letra y ustedes van a decir el sonido de la letra juntos.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10-16 una a la vez y diga cada sonido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gave Light" type="title">
  <p:cSld name="TITLE">
    <p:bg>
      <p:bgPr>
        <a:solidFill>
          <a:srgbClr val="EFFAF9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1" name="Google Shape;11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dobe Light">
  <p:cSld name="TITLE_AND_BODY_1_1_1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1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3" name="Google Shape;53;p11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rtl="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rtl="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11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5" name="Google Shape;55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Sol Light">
  <p:cSld name="TITLE_AND_BODY_1_1_1_1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2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9" name="Google Shape;59;p12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rtl="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rtl="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0" name="Google Shape;60;p12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1" name="Google Shape;61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Sol Light 1">
  <p:cSld name="TITLE_AND_BODY_1_1_1_1_1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3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5" name="Google Shape;65;p13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6" name="Google Shape;66;p13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7" name="Google Shape;67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ext Slide" type="titleOnly">
  <p:cSld name="TITLE_ONLY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70" name="Google Shape;70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4"/>
          <p:cNvSpPr txBox="1"/>
          <p:nvPr>
            <p:ph idx="1" type="body"/>
          </p:nvPr>
        </p:nvSpPr>
        <p:spPr>
          <a:xfrm>
            <a:off x="311700" y="1017725"/>
            <a:ext cx="8520600" cy="24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ext Slide with Subheading">
  <p:cSld name="TITLE_ONLY_2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74" name="Google Shape;74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5"/>
          <p:cNvSpPr txBox="1"/>
          <p:nvPr>
            <p:ph idx="1" type="body"/>
          </p:nvPr>
        </p:nvSpPr>
        <p:spPr>
          <a:xfrm>
            <a:off x="311700" y="1450125"/>
            <a:ext cx="8520600" cy="24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 rtl="0"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rtl="0"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 rtl="0"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15"/>
          <p:cNvSpPr txBox="1"/>
          <p:nvPr>
            <p:ph idx="2" type="subTitle"/>
          </p:nvPr>
        </p:nvSpPr>
        <p:spPr>
          <a:xfrm>
            <a:off x="311850" y="980925"/>
            <a:ext cx="8520600" cy="46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3 Pictures">
  <p:cSld name="TITLE_ONLY_1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79" name="Google Shape;79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6"/>
          <p:cNvSpPr txBox="1"/>
          <p:nvPr>
            <p:ph idx="1" type="subTitle"/>
          </p:nvPr>
        </p:nvSpPr>
        <p:spPr>
          <a:xfrm>
            <a:off x="311700" y="3298375"/>
            <a:ext cx="2682000" cy="11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81" name="Google Shape;81;p16"/>
          <p:cNvSpPr txBox="1"/>
          <p:nvPr>
            <p:ph idx="2" type="subTitle"/>
          </p:nvPr>
        </p:nvSpPr>
        <p:spPr>
          <a:xfrm>
            <a:off x="3231000" y="3298375"/>
            <a:ext cx="2682000" cy="11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 algn="ctr"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 rtl="0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82" name="Google Shape;82;p16"/>
          <p:cNvSpPr txBox="1"/>
          <p:nvPr>
            <p:ph idx="3" type="subTitle"/>
          </p:nvPr>
        </p:nvSpPr>
        <p:spPr>
          <a:xfrm>
            <a:off x="6150300" y="3298375"/>
            <a:ext cx="2682000" cy="11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 rtl="0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6"/>
          <p:cNvSpPr/>
          <p:nvPr>
            <p:ph idx="4" type="pic"/>
          </p:nvPr>
        </p:nvSpPr>
        <p:spPr>
          <a:xfrm>
            <a:off x="7153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5000"/>
              </a:srgbClr>
            </a:outerShdw>
          </a:effectLst>
        </p:spPr>
      </p:sp>
      <p:sp>
        <p:nvSpPr>
          <p:cNvPr id="84" name="Google Shape;84;p16"/>
          <p:cNvSpPr/>
          <p:nvPr>
            <p:ph idx="5" type="pic"/>
          </p:nvPr>
        </p:nvSpPr>
        <p:spPr>
          <a:xfrm>
            <a:off x="36346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5000"/>
              </a:srgbClr>
            </a:outerShdw>
          </a:effectLst>
        </p:spPr>
      </p:sp>
      <p:sp>
        <p:nvSpPr>
          <p:cNvPr id="85" name="Google Shape;85;p16"/>
          <p:cNvSpPr/>
          <p:nvPr>
            <p:ph idx="6" type="pic"/>
          </p:nvPr>
        </p:nvSpPr>
        <p:spPr>
          <a:xfrm>
            <a:off x="65539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5000"/>
              </a:srgbClr>
            </a:outerShdw>
          </a:effectLst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">
  <p:cSld name="MAIN_POIN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/>
          <p:nvPr/>
        </p:nvSpPr>
        <p:spPr>
          <a:xfrm>
            <a:off x="286200" y="1076350"/>
            <a:ext cx="8571600" cy="3404100"/>
          </a:xfrm>
          <a:prstGeom prst="rect">
            <a:avLst/>
          </a:prstGeom>
          <a:solidFill>
            <a:srgbClr val="FDF0B1"/>
          </a:solidFill>
          <a:ln>
            <a:noFill/>
          </a:ln>
          <a:effectLst>
            <a:outerShdw blurRad="57150" rotWithShape="0" algn="bl" dir="2700000" dist="104775">
              <a:srgbClr val="FDF0B1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88" name="Google Shape;88;p17"/>
          <p:cNvGraphicFramePr/>
          <p:nvPr/>
        </p:nvGraphicFramePr>
        <p:xfrm>
          <a:off x="280700" y="1076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{5D27A29E-9BB4-4C7F-B702-4C66BB6C967C}</a:tableStyleId>
              </a:tblPr>
              <a:tblGrid>
                <a:gridCol w="2857175"/>
                <a:gridCol w="2857175"/>
                <a:gridCol w="2857175"/>
              </a:tblGrid>
              <a:tr h="4174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ADCB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C2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B497"/>
                    </a:solidFill>
                  </a:tcPr>
                </a:tc>
              </a:tr>
              <a:tr h="2946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F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2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2D6"/>
                    </a:solidFill>
                  </a:tcPr>
                </a:tc>
              </a:tr>
            </a:tbl>
          </a:graphicData>
        </a:graphic>
      </p:graphicFrame>
      <p:sp>
        <p:nvSpPr>
          <p:cNvPr id="89" name="Google Shape;8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90" name="Google Shape;90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 1">
  <p:cSld name="MAIN_POINT_1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over">
  <p:cSld name="TITLE_4_1_3">
    <p:bg>
      <p:bgPr>
        <a:noFill/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9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" name="Google Shape;95;p19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6" name="Google Shape;96;p19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7" name="Google Shape;97;p19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8" name="Google Shape;98;p19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9" name="Google Shape;99;p19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0" name="Google Shape;100;p19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1" name="Google Shape;101;p19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2" name="Google Shape;102;p19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3" name="Google Shape;103;p19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4" name="Google Shape;104;p19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05" name="Google Shape;105;p19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106" name="Google Shape;106;p19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107" name="Google Shape;107;p1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8" name="Google Shape;108;p19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9" name="Google Shape;109;p19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0" name="Google Shape;110;p19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Día">
  <p:cSld name="TITLE_4_1_3_1_1">
    <p:bg>
      <p:bgPr>
        <a:solidFill>
          <a:srgbClr val="E3F5EA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0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4" name="Google Shape;114;p2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5" name="Google Shape;11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Pétalo Light">
  <p:cSld name="TITLE_1">
    <p:bg>
      <p:bgPr>
        <a:solidFill>
          <a:srgbClr val="F6F2F7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4" name="Google Shape;14;p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5" name="Google Shape;15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Section Title">
  <p:cSld name="TITLE_4_1_3_1_1_1">
    <p:bg>
      <p:bgPr>
        <a:solidFill>
          <a:srgbClr val="E3F5EA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1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9" name="Google Shape;119;p21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20" name="Google Shape;120;p2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1" name="Google Shape;12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">
  <p:cSld name="TITLE_4_1_3_1_1_1_1">
    <p:bg>
      <p:bgPr>
        <a:solidFill>
          <a:schemeClr val="lt1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5" name="Google Shape;12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+CornerIcon">
  <p:cSld name="TITLE_4_1_3_1_1_1_1_1">
    <p:bg>
      <p:bgPr>
        <a:solidFill>
          <a:schemeClr val="lt1"/>
        </a:soli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3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9" name="Google Shape;129;p23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0" name="Google Shape;130;p23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E3F5EA"/>
          </a:solidFill>
          <a:ln cap="flat" cmpd="sng" w="38100">
            <a:solidFill>
              <a:srgbClr val="99DBB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1" name="Google Shape;131;p2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2" name="Google Shape;13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3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4" name="Google Shape;134;p23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End">
  <p:cSld name="TITLE_4_1_2">
    <p:bg>
      <p:bgPr>
        <a:solidFill>
          <a:srgbClr val="E3F5EA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elebration">
  <p:cSld name="TITLE_4_1_3_1_2">
    <p:bg>
      <p:bgPr>
        <a:solidFill>
          <a:srgbClr val="E3F5EA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5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40" name="Google Shape;140;p25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41" name="Google Shape;141;p2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2" name="Google Shape;14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5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4" name="Google Shape;144;p25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5" name="Google Shape;145;p25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6" name="Google Shape;146;p25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7" name="Google Shape;147;p25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8" name="Google Shape;148;p25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Section Title ">
  <p:cSld name="TITLE_4_1_3_1_1_1_2">
    <p:bg>
      <p:bgPr>
        <a:solidFill>
          <a:srgbClr val="FDF0B1"/>
        </a:soli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6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6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2" name="Google Shape;152;p26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2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4" name="Google Shape;15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gua Light">
  <p:cSld name="TITLE_2">
    <p:bg>
      <p:bgPr>
        <a:solidFill>
          <a:srgbClr val="C8F0FA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8" name="Google Shape;18;p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9" name="Google Shape;19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dobe Light">
  <p:cSld name="TITLE_3">
    <p:bg>
      <p:bgPr>
        <a:solidFill>
          <a:srgbClr val="FFE2D6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2" name="Google Shape;22;p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23" name="Google Shape;23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Sol Light">
  <p:cSld name="TITLE_4">
    <p:bg>
      <p:bgPr>
        <a:solidFill>
          <a:srgbClr val="FDF0B1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6" name="Google Shape;26;p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27" name="Google Shape;27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Sol Light 1">
  <p:cSld name="TITLE_4_1">
    <p:bg>
      <p:bgPr>
        <a:solidFill>
          <a:srgbClr val="E3F5EA"/>
        </a:solid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0" name="Google Shape;30;p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31" name="Google Shape;31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gave Light" type="tx">
  <p:cSld name="TITLE_AND_BOD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EFFA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8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" name="Google Shape;35;p8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6" name="Google Shape;36;p8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EFFA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7" name="Google Shape;37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Pétalo Light">
  <p:cSld name="TITLE_AND_BODY_1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9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1" name="Google Shape;41;p9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rtl="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rtl="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2" name="Google Shape;42;p9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3" name="Google Shape;43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gua Light">
  <p:cSld name="TITLE_AND_BODY_1_1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10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rtl="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rtl="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8" name="Google Shape;48;p10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9" name="Google Shape;49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theme" Target="../theme/theme1.xml"/><Relationship Id="rId25" Type="http://schemas.openxmlformats.org/officeDocument/2006/relationships/slideLayout" Target="../slideLayouts/slideLayout25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2400"/>
              <a:buFont typeface="Century Gothic"/>
              <a:buNone/>
              <a:defRPr b="1" sz="2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●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○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■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●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8450" lvl="4" marL="22860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8450" lvl="5" marL="2743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8450" lvl="6" marL="3200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8450" lvl="7" marL="3657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8450" lvl="8" marL="411480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9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9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9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9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9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9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5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4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4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2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Relationship Id="rId4" Type="http://schemas.openxmlformats.org/officeDocument/2006/relationships/image" Target="../media/image2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7"/>
          <p:cNvSpPr/>
          <p:nvPr/>
        </p:nvSpPr>
        <p:spPr>
          <a:xfrm>
            <a:off x="2836800" y="1152900"/>
            <a:ext cx="3470400" cy="3470400"/>
          </a:xfrm>
          <a:prstGeom prst="ellipse">
            <a:avLst/>
          </a:prstGeom>
          <a:solidFill>
            <a:srgbClr val="9ADC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0" name="Google Shape;160;p27"/>
          <p:cNvSpPr/>
          <p:nvPr/>
        </p:nvSpPr>
        <p:spPr>
          <a:xfrm>
            <a:off x="4652450" y="2532275"/>
            <a:ext cx="1338000" cy="1338000"/>
          </a:xfrm>
          <a:prstGeom prst="ellipse">
            <a:avLst/>
          </a:prstGeom>
          <a:noFill/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1" name="Google Shape;161;p27"/>
          <p:cNvSpPr txBox="1"/>
          <p:nvPr>
            <p:ph type="ctrTitle"/>
          </p:nvPr>
        </p:nvSpPr>
        <p:spPr>
          <a:xfrm>
            <a:off x="311700" y="458700"/>
            <a:ext cx="8520600" cy="46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Presentación de fonética</a:t>
            </a:r>
            <a:endParaRPr/>
          </a:p>
        </p:txBody>
      </p:sp>
      <p:sp>
        <p:nvSpPr>
          <p:cNvPr id="162" name="Google Shape;162;p27"/>
          <p:cNvSpPr txBox="1"/>
          <p:nvPr/>
        </p:nvSpPr>
        <p:spPr>
          <a:xfrm>
            <a:off x="2021550" y="1935200"/>
            <a:ext cx="51009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latin typeface="Century Gothic"/>
                <a:ea typeface="Century Gothic"/>
                <a:cs typeface="Century Gothic"/>
                <a:sym typeface="Century Gothic"/>
              </a:rPr>
              <a:t>Palabras con</a:t>
            </a:r>
            <a:endParaRPr b="1" sz="3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3" name="Google Shape;163;p27"/>
          <p:cNvSpPr/>
          <p:nvPr/>
        </p:nvSpPr>
        <p:spPr>
          <a:xfrm>
            <a:off x="3153650" y="2532275"/>
            <a:ext cx="1338000" cy="1338000"/>
          </a:xfrm>
          <a:prstGeom prst="ellipse">
            <a:avLst/>
          </a:prstGeom>
          <a:noFill/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4" name="Google Shape;164;p27"/>
          <p:cNvSpPr txBox="1"/>
          <p:nvPr/>
        </p:nvSpPr>
        <p:spPr>
          <a:xfrm>
            <a:off x="3153650" y="2777975"/>
            <a:ext cx="13380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500">
                <a:latin typeface="Century Gothic"/>
                <a:ea typeface="Century Gothic"/>
                <a:cs typeface="Century Gothic"/>
                <a:sym typeface="Century Gothic"/>
              </a:rPr>
              <a:t>v/b</a:t>
            </a:r>
            <a:endParaRPr b="1"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5" name="Google Shape;165;p27"/>
          <p:cNvSpPr txBox="1"/>
          <p:nvPr/>
        </p:nvSpPr>
        <p:spPr>
          <a:xfrm>
            <a:off x="4652450" y="2777975"/>
            <a:ext cx="13380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500">
                <a:latin typeface="Century Gothic"/>
                <a:ea typeface="Century Gothic"/>
                <a:cs typeface="Century Gothic"/>
                <a:sym typeface="Century Gothic"/>
              </a:rPr>
              <a:t>r/rr</a:t>
            </a:r>
            <a:endParaRPr b="1"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6" name="Google Shape;166;p27"/>
          <p:cNvSpPr txBox="1"/>
          <p:nvPr/>
        </p:nvSpPr>
        <p:spPr>
          <a:xfrm>
            <a:off x="8166125" y="1176775"/>
            <a:ext cx="914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1.5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6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v</a:t>
            </a:r>
            <a:endParaRPr sz="9600"/>
          </a:p>
        </p:txBody>
      </p:sp>
      <p:pic>
        <p:nvPicPr>
          <p:cNvPr id="221" name="Google Shape;221;p3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7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f</a:t>
            </a:r>
            <a:endParaRPr sz="9600"/>
          </a:p>
        </p:txBody>
      </p:sp>
      <p:pic>
        <p:nvPicPr>
          <p:cNvPr id="227" name="Google Shape;227;p3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8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r</a:t>
            </a:r>
            <a:endParaRPr sz="9600"/>
          </a:p>
        </p:txBody>
      </p:sp>
      <p:pic>
        <p:nvPicPr>
          <p:cNvPr id="233" name="Google Shape;233;p3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9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ñ</a:t>
            </a:r>
            <a:endParaRPr sz="9600"/>
          </a:p>
        </p:txBody>
      </p:sp>
      <p:pic>
        <p:nvPicPr>
          <p:cNvPr id="239" name="Google Shape;239;p3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0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d</a:t>
            </a:r>
            <a:endParaRPr sz="9600"/>
          </a:p>
        </p:txBody>
      </p:sp>
      <p:pic>
        <p:nvPicPr>
          <p:cNvPr id="245" name="Google Shape;245;p4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1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n</a:t>
            </a:r>
            <a:endParaRPr sz="9600"/>
          </a:p>
        </p:txBody>
      </p:sp>
      <p:pic>
        <p:nvPicPr>
          <p:cNvPr id="251" name="Google Shape;251;p4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2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b</a:t>
            </a:r>
            <a:endParaRPr sz="9600"/>
          </a:p>
        </p:txBody>
      </p:sp>
      <p:pic>
        <p:nvPicPr>
          <p:cNvPr id="257" name="Google Shape;257;p4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Google Shape;262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43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3. Dictado</a:t>
            </a:r>
            <a:endParaRPr sz="35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8" name="Google Shape;268;p44"/>
          <p:cNvGraphicFramePr/>
          <p:nvPr/>
        </p:nvGraphicFramePr>
        <p:xfrm>
          <a:off x="3601175" y="1721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{5D27A29E-9BB4-4C7F-B702-4C66BB6C967C}</a:tableStyleId>
              </a:tblPr>
              <a:tblGrid>
                <a:gridCol w="1941650"/>
              </a:tblGrid>
              <a:tr h="1699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269" name="Google Shape;269;p4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5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r>
              <a:rPr lang="en" sz="3500"/>
              <a:t>. Palabras con 2 y 3 </a:t>
            </a:r>
            <a:r>
              <a:rPr lang="en" sz="3500"/>
              <a:t>sílabas</a:t>
            </a:r>
            <a:r>
              <a:rPr lang="en" sz="3500"/>
              <a:t> </a:t>
            </a:r>
            <a:endParaRPr sz="3500"/>
          </a:p>
        </p:txBody>
      </p:sp>
      <p:pic>
        <p:nvPicPr>
          <p:cNvPr id="275" name="Google Shape;275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81107" y="960123"/>
            <a:ext cx="228600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43307" y="960123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8"/>
          <p:cNvSpPr txBox="1"/>
          <p:nvPr>
            <p:ph type="ctrTitle"/>
          </p:nvPr>
        </p:nvSpPr>
        <p:spPr>
          <a:xfrm>
            <a:off x="457188" y="2110039"/>
            <a:ext cx="82296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Día 1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46"/>
          <p:cNvSpPr txBox="1"/>
          <p:nvPr>
            <p:ph idx="4294967295" type="body"/>
          </p:nvPr>
        </p:nvSpPr>
        <p:spPr>
          <a:xfrm>
            <a:off x="2807350" y="1606975"/>
            <a:ext cx="2121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ba</a:t>
            </a:r>
            <a:endParaRPr sz="9600"/>
          </a:p>
        </p:txBody>
      </p:sp>
      <p:sp>
        <p:nvSpPr>
          <p:cNvPr id="282" name="Google Shape;282;p46"/>
          <p:cNvSpPr txBox="1"/>
          <p:nvPr/>
        </p:nvSpPr>
        <p:spPr>
          <a:xfrm>
            <a:off x="4747225" y="1606975"/>
            <a:ext cx="1589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3" name="Google Shape;283;p46"/>
          <p:cNvSpPr/>
          <p:nvPr/>
        </p:nvSpPr>
        <p:spPr>
          <a:xfrm>
            <a:off x="3142925" y="3043325"/>
            <a:ext cx="3073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84" name="Google Shape;284;p4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47"/>
          <p:cNvSpPr txBox="1"/>
          <p:nvPr>
            <p:ph idx="4294967295" type="body"/>
          </p:nvPr>
        </p:nvSpPr>
        <p:spPr>
          <a:xfrm>
            <a:off x="2034900" y="1606975"/>
            <a:ext cx="19173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ve</a:t>
            </a:r>
            <a:endParaRPr sz="9600"/>
          </a:p>
        </p:txBody>
      </p:sp>
      <p:sp>
        <p:nvSpPr>
          <p:cNvPr id="290" name="Google Shape;290;p47"/>
          <p:cNvSpPr txBox="1"/>
          <p:nvPr/>
        </p:nvSpPr>
        <p:spPr>
          <a:xfrm>
            <a:off x="4913975" y="1606975"/>
            <a:ext cx="2195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1" name="Google Shape;291;p47"/>
          <p:cNvSpPr/>
          <p:nvPr/>
        </p:nvSpPr>
        <p:spPr>
          <a:xfrm>
            <a:off x="2569125" y="3043325"/>
            <a:ext cx="3959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92" name="Google Shape;292;p4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293" name="Google Shape;293;p47"/>
          <p:cNvSpPr txBox="1"/>
          <p:nvPr/>
        </p:nvSpPr>
        <p:spPr>
          <a:xfrm>
            <a:off x="3770975" y="1606975"/>
            <a:ext cx="2195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8"/>
          <p:cNvSpPr txBox="1"/>
          <p:nvPr>
            <p:ph idx="4294967295" type="body"/>
          </p:nvPr>
        </p:nvSpPr>
        <p:spPr>
          <a:xfrm>
            <a:off x="2656553" y="1499525"/>
            <a:ext cx="123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a</a:t>
            </a:r>
            <a:endParaRPr sz="9600"/>
          </a:p>
        </p:txBody>
      </p:sp>
      <p:sp>
        <p:nvSpPr>
          <p:cNvPr id="299" name="Google Shape;299;p48"/>
          <p:cNvSpPr txBox="1"/>
          <p:nvPr/>
        </p:nvSpPr>
        <p:spPr>
          <a:xfrm>
            <a:off x="4888437" y="1499550"/>
            <a:ext cx="1599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0" name="Google Shape;300;p48"/>
          <p:cNvSpPr/>
          <p:nvPr/>
        </p:nvSpPr>
        <p:spPr>
          <a:xfrm>
            <a:off x="3046625" y="2958038"/>
            <a:ext cx="3147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01" name="Google Shape;301;p4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02" name="Google Shape;302;p48"/>
          <p:cNvSpPr txBox="1"/>
          <p:nvPr>
            <p:ph idx="4294967295" type="body"/>
          </p:nvPr>
        </p:nvSpPr>
        <p:spPr>
          <a:xfrm>
            <a:off x="3499750" y="1499525"/>
            <a:ext cx="1599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re</a:t>
            </a:r>
            <a:endParaRPr sz="96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9"/>
          <p:cNvSpPr txBox="1"/>
          <p:nvPr>
            <p:ph idx="4294967295" type="body"/>
          </p:nvPr>
        </p:nvSpPr>
        <p:spPr>
          <a:xfrm>
            <a:off x="2668775" y="1606975"/>
            <a:ext cx="19602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bu</a:t>
            </a:r>
            <a:endParaRPr sz="9600"/>
          </a:p>
        </p:txBody>
      </p:sp>
      <p:sp>
        <p:nvSpPr>
          <p:cNvPr id="308" name="Google Shape;308;p49"/>
          <p:cNvSpPr txBox="1"/>
          <p:nvPr/>
        </p:nvSpPr>
        <p:spPr>
          <a:xfrm>
            <a:off x="4444525" y="1606975"/>
            <a:ext cx="2030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rro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9" name="Google Shape;309;p49"/>
          <p:cNvSpPr/>
          <p:nvPr/>
        </p:nvSpPr>
        <p:spPr>
          <a:xfrm>
            <a:off x="2887800" y="3043325"/>
            <a:ext cx="3379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10" name="Google Shape;310;p4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50"/>
          <p:cNvSpPr txBox="1"/>
          <p:nvPr>
            <p:ph idx="4294967295" type="body"/>
          </p:nvPr>
        </p:nvSpPr>
        <p:spPr>
          <a:xfrm>
            <a:off x="1811625" y="1606975"/>
            <a:ext cx="24657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ma</a:t>
            </a:r>
            <a:endParaRPr sz="9600"/>
          </a:p>
        </p:txBody>
      </p:sp>
      <p:sp>
        <p:nvSpPr>
          <p:cNvPr id="316" name="Google Shape;316;p50"/>
          <p:cNvSpPr txBox="1"/>
          <p:nvPr/>
        </p:nvSpPr>
        <p:spPr>
          <a:xfrm>
            <a:off x="5697375" y="1606975"/>
            <a:ext cx="1635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7" name="Google Shape;317;p50"/>
          <p:cNvSpPr/>
          <p:nvPr/>
        </p:nvSpPr>
        <p:spPr>
          <a:xfrm>
            <a:off x="2035725" y="3043325"/>
            <a:ext cx="4945800" cy="493200"/>
          </a:xfrm>
          <a:prstGeom prst="rightArrow">
            <a:avLst>
              <a:gd fmla="val 50841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18" name="Google Shape;318;p5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19" name="Google Shape;319;p50"/>
          <p:cNvSpPr txBox="1"/>
          <p:nvPr>
            <p:ph idx="4294967295" type="body"/>
          </p:nvPr>
        </p:nvSpPr>
        <p:spPr>
          <a:xfrm>
            <a:off x="3640425" y="1606975"/>
            <a:ext cx="24657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de</a:t>
            </a:r>
            <a:endParaRPr sz="96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51"/>
          <p:cNvSpPr txBox="1"/>
          <p:nvPr/>
        </p:nvSpPr>
        <p:spPr>
          <a:xfrm>
            <a:off x="3168763" y="1606975"/>
            <a:ext cx="2496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5" name="Google Shape;325;p51"/>
          <p:cNvSpPr txBox="1"/>
          <p:nvPr/>
        </p:nvSpPr>
        <p:spPr>
          <a:xfrm>
            <a:off x="4202448" y="1606975"/>
            <a:ext cx="1876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6" name="Google Shape;326;p51"/>
          <p:cNvSpPr/>
          <p:nvPr/>
        </p:nvSpPr>
        <p:spPr>
          <a:xfrm>
            <a:off x="3065250" y="3043325"/>
            <a:ext cx="3013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7" name="Google Shape;327;p5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52"/>
          <p:cNvSpPr txBox="1"/>
          <p:nvPr/>
        </p:nvSpPr>
        <p:spPr>
          <a:xfrm>
            <a:off x="2493669" y="1606975"/>
            <a:ext cx="1296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3" name="Google Shape;333;p52"/>
          <p:cNvSpPr txBox="1"/>
          <p:nvPr/>
        </p:nvSpPr>
        <p:spPr>
          <a:xfrm>
            <a:off x="4746548" y="1606975"/>
            <a:ext cx="1903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</a:t>
            </a: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4" name="Google Shape;334;p52"/>
          <p:cNvSpPr/>
          <p:nvPr/>
        </p:nvSpPr>
        <p:spPr>
          <a:xfrm>
            <a:off x="2554675" y="3043325"/>
            <a:ext cx="3898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35" name="Google Shape;335;p5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36" name="Google Shape;336;p52"/>
          <p:cNvSpPr txBox="1"/>
          <p:nvPr/>
        </p:nvSpPr>
        <p:spPr>
          <a:xfrm>
            <a:off x="3298738" y="1606975"/>
            <a:ext cx="2195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53"/>
          <p:cNvSpPr txBox="1"/>
          <p:nvPr/>
        </p:nvSpPr>
        <p:spPr>
          <a:xfrm>
            <a:off x="2360407" y="1606975"/>
            <a:ext cx="1603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2" name="Google Shape;342;p53"/>
          <p:cNvSpPr/>
          <p:nvPr/>
        </p:nvSpPr>
        <p:spPr>
          <a:xfrm>
            <a:off x="2434075" y="3043325"/>
            <a:ext cx="4000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43" name="Google Shape;343;p5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44" name="Google Shape;344;p53"/>
          <p:cNvSpPr txBox="1"/>
          <p:nvPr/>
        </p:nvSpPr>
        <p:spPr>
          <a:xfrm>
            <a:off x="3655800" y="1606975"/>
            <a:ext cx="2325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ño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5" name="Google Shape;345;p53"/>
          <p:cNvSpPr txBox="1"/>
          <p:nvPr/>
        </p:nvSpPr>
        <p:spPr>
          <a:xfrm>
            <a:off x="5179800" y="1606975"/>
            <a:ext cx="1603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54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</a:t>
            </a:r>
            <a:r>
              <a:rPr lang="en" sz="3500"/>
              <a:t>. </a:t>
            </a:r>
            <a:r>
              <a:rPr lang="en" sz="3500"/>
              <a:t>Dictado</a:t>
            </a:r>
            <a:endParaRPr sz="3500"/>
          </a:p>
        </p:txBody>
      </p:sp>
      <p:pic>
        <p:nvPicPr>
          <p:cNvPr id="351" name="Google Shape;351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6" name="Google Shape;356;p55"/>
          <p:cNvGraphicFramePr/>
          <p:nvPr/>
        </p:nvGraphicFramePr>
        <p:xfrm>
          <a:off x="1676400" y="17163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{5D27A29E-9BB4-4C7F-B702-4C66BB6C967C}</a:tableStyleId>
              </a:tblPr>
              <a:tblGrid>
                <a:gridCol w="1447800"/>
                <a:gridCol w="1447800"/>
                <a:gridCol w="1447800"/>
                <a:gridCol w="1447800"/>
              </a:tblGrid>
              <a:tr h="1710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357" name="Google Shape;357;p5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9"/>
          <p:cNvSpPr txBox="1"/>
          <p:nvPr>
            <p:ph type="ctrTitle"/>
          </p:nvPr>
        </p:nvSpPr>
        <p:spPr>
          <a:xfrm>
            <a:off x="457200" y="3470325"/>
            <a:ext cx="8229600" cy="5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1. Conciencia fonémica </a:t>
            </a:r>
            <a:endParaRPr/>
          </a:p>
        </p:txBody>
      </p:sp>
      <p:pic>
        <p:nvPicPr>
          <p:cNvPr id="177" name="Google Shape;177;p2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0" y="1051550"/>
            <a:ext cx="2286000" cy="2286000"/>
          </a:xfrm>
          <a:prstGeom prst="ellipse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2" name="Google Shape;362;p56"/>
          <p:cNvGraphicFramePr/>
          <p:nvPr/>
        </p:nvGraphicFramePr>
        <p:xfrm>
          <a:off x="952500" y="17163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{5D27A29E-9BB4-4C7F-B702-4C66BB6C967C}</a:tableStyleId>
              </a:tblPr>
              <a:tblGrid>
                <a:gridCol w="1206500"/>
                <a:gridCol w="1206500"/>
                <a:gridCol w="1206500"/>
                <a:gridCol w="1206500"/>
                <a:gridCol w="1206500"/>
                <a:gridCol w="1206500"/>
              </a:tblGrid>
              <a:tr h="1710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363" name="Google Shape;363;p5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" name="Google Shape;368;p57"/>
          <p:cNvGraphicFramePr/>
          <p:nvPr/>
        </p:nvGraphicFramePr>
        <p:xfrm>
          <a:off x="1279563" y="17163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{5D27A29E-9BB4-4C7F-B702-4C66BB6C967C}</a:tableStyleId>
              </a:tblPr>
              <a:tblGrid>
                <a:gridCol w="1316975"/>
                <a:gridCol w="1316975"/>
                <a:gridCol w="1316975"/>
                <a:gridCol w="1316975"/>
                <a:gridCol w="1316975"/>
              </a:tblGrid>
              <a:tr h="1710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369" name="Google Shape;369;p5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58"/>
          <p:cNvSpPr txBox="1"/>
          <p:nvPr>
            <p:ph type="ctrTitle"/>
          </p:nvPr>
        </p:nvSpPr>
        <p:spPr>
          <a:xfrm>
            <a:off x="457200" y="1835075"/>
            <a:ext cx="41148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¡Felicidades!</a:t>
            </a:r>
            <a:endParaRPr sz="4800"/>
          </a:p>
        </p:txBody>
      </p:sp>
      <p:sp>
        <p:nvSpPr>
          <p:cNvPr id="375" name="Google Shape;375;p58"/>
          <p:cNvSpPr txBox="1"/>
          <p:nvPr>
            <p:ph idx="1" type="subTitle"/>
          </p:nvPr>
        </p:nvSpPr>
        <p:spPr>
          <a:xfrm>
            <a:off x="671775" y="2613550"/>
            <a:ext cx="3900300" cy="67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El día está completo, </a:t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¡excelente trabajo!</a:t>
            </a:r>
            <a:endParaRPr sz="2200"/>
          </a:p>
        </p:txBody>
      </p:sp>
      <p:sp>
        <p:nvSpPr>
          <p:cNvPr id="376" name="Google Shape;376;p58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7" name="Google Shape;377;p58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8" name="Google Shape;378;p58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9" name="Google Shape;379;p58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0" name="Google Shape;380;p58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1" name="Google Shape;381;p58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82" name="Google Shape;382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58525" y="884800"/>
            <a:ext cx="2774429" cy="4000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3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183" name="Google Shape;183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67025" y="544862"/>
            <a:ext cx="3736800" cy="3438175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30"/>
          <p:cNvSpPr/>
          <p:nvPr/>
        </p:nvSpPr>
        <p:spPr>
          <a:xfrm rot="2114424">
            <a:off x="4268228" y="3646631"/>
            <a:ext cx="1485421" cy="576236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3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190" name="Google Shape;190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68125" y="1084975"/>
            <a:ext cx="3580075" cy="326630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31"/>
          <p:cNvSpPr/>
          <p:nvPr/>
        </p:nvSpPr>
        <p:spPr>
          <a:xfrm rot="-1545772">
            <a:off x="5239095" y="1086381"/>
            <a:ext cx="1485342" cy="576291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3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197" name="Google Shape;197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48575" y="717125"/>
            <a:ext cx="3446850" cy="35165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3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203" name="Google Shape;203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30225" y="949625"/>
            <a:ext cx="3483550" cy="324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3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209" name="Google Shape;209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76550" y="1134088"/>
            <a:ext cx="3190900" cy="287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5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2. Sonidos</a:t>
            </a:r>
            <a:endParaRPr sz="3500"/>
          </a:p>
        </p:txBody>
      </p:sp>
      <p:pic>
        <p:nvPicPr>
          <p:cNvPr id="215" name="Google Shape;215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EFFAF9"/>
      </a:dk1>
      <a:lt1>
        <a:srgbClr val="FFFFFF"/>
      </a:lt1>
      <a:dk2>
        <a:srgbClr val="F6F2F7"/>
      </a:dk2>
      <a:lt2>
        <a:srgbClr val="FFE2D6"/>
      </a:lt2>
      <a:accent1>
        <a:srgbClr val="9ADCB4"/>
      </a:accent1>
      <a:accent2>
        <a:srgbClr val="DAC2E0"/>
      </a:accent2>
      <a:accent3>
        <a:srgbClr val="FCB497"/>
      </a:accent3>
      <a:accent4>
        <a:srgbClr val="96DFF0"/>
      </a:accent4>
      <a:accent5>
        <a:srgbClr val="FFC91F"/>
      </a:accent5>
      <a:accent6>
        <a:srgbClr val="FDF0B1"/>
      </a:accent6>
      <a:hlink>
        <a:srgbClr val="177F9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