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5143500" cx="9144000"/>
  <p:notesSz cx="6858000" cy="9144000"/>
  <p:embeddedFontLst>
    <p:embeddedFont>
      <p:font typeface="Century Gothic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7F14C6-C934-4097-B6E3-601450307287}">
  <a:tblStyle styleId="{E97F14C6-C934-4097-B6E3-6014503072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CenturyGothic-italic.fntdata"/><Relationship Id="rId12" Type="http://schemas.openxmlformats.org/officeDocument/2006/relationships/slide" Target="slides/slide7.xml"/><Relationship Id="rId56" Type="http://schemas.openxmlformats.org/officeDocument/2006/relationships/font" Target="fonts/CenturyGothic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CenturyGothic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0503e733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0503e733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0503e733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50503e733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0503e733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0503e733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0503e733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0503e733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50503e733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50503e733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50503e733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50503e733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prefijo en voz alta. Todos repetirán el prefijo y lo escribirán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prefijos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im-, /i/, /m/, im-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des-, /d/, /e/, /s/, des-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in-, /i/, /n/, in-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bi-, /b/, /i/, bi-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prefijo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17-22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suel - tan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sueltan.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e3e187b30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e3e187b30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 - llo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cuello.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3f97e269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3f97e269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bos - que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bosque.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e3e187b30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e3e187b30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 - 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pueda.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f97e2691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f97e2691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 - vos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nuevos.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f97e2691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3f97e2691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 - vés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través.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24-29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e3e187b30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e3e187b30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mien - za, comienza.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3f97e2691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3f97e2691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si - gual, desigual.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3f97e2691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3f97e2691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sor - den, desorden.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jus - to, injusto.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e3e187b30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e3e187b30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co - lor, bicolor.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e3e187b30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e3e187b30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sec - tos, insectos.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31-36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ses - pe - res,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desesperes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3f97e26914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3f97e26914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pa - cien - te, impaciente.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e3e187b30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e3e187b30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cre - í - 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increíble.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3f97e26914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3f97e26914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no - cu - la - res, binoculares.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e3e187b30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e3e187b30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se - gu - ro, inseguro.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e3e187b30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e3e187b30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vi - si - ble, invisible.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38-40 una a la vez.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descansan, des - can - san, descansan.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- can - san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/k/,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/s/,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/n/. Descansan, /d/, /e/, /s/, /k/, /a/, /n/, /s/, /a/, /n/.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3b2463265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3b2463265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increíble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cre - í - ble, increíble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cre - í - 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/k/,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/i/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/b/,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/e/. I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ncreíble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/i/, /n/, /k/, /r/, /e/, /i/, /b/, /l/,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bi - no - cu - la - res, binoculares.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bi - no - cu - la - res?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(bi - no - cu - la - res, binoculares)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binoculares, bi - no - cu - la - res.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binoculares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(binoculares, bi - no - cu - la - res)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3b2463265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3b2463265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impaciente, im - pa - cien - te, impaciente.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 - pa - cien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/m/.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/p/,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/s/, /i/, /e/, /n/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/t/,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Impaciente, /i/, /m/, /p/, /a/, /s/, /i/, /e/, /n/, /t/,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Sami.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Sami levanta sus binoculares y mira a través de ellos.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31c998b74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31c998b74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e3e187b30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e3e187b30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e3e187b30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e3e187b30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pa - cien - 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pa - cien - 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(im - pa - cien - te, impaciente)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impaciente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(impaciente, im - pa - cien - te)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e3e187b30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e3e187b30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vi - si - 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vi - si - ble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 - vi - si - ble, invisible)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invisible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(invisible, in - vi - si - ble)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e3e187b30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e3e187b30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jus - 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jus - 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 - jus - to, injusto)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injusto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(injusto, in - jus - to)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e3e187b30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e3e187b30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co - lor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co - lor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co - lor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bicolor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bicolor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bicolor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co - lor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a decodificar palabras con prefijos. Un prefijo es una parte de una palabra que va al principio para darle un nuevo significado. Hoy vamos a aprender a decodificar los prefijos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im-, des-, in-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“no” o “sin”.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digo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impaciente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significa que no es paciente. El prefijo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 lo opuesto de una acción o “quitar algo”.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“no” o que hace falta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“dos” o el doble de algo.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varios prefijos y luego palabras con algunos de estos prefijos y determinar su significado.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10-13 una a la vez y diga cada prefijo en voz alta junto con ellos.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89" l="0" r="0" t="189"/>
          <a:stretch/>
        </p:blipFill>
        <p:spPr>
          <a:xfrm>
            <a:off x="3533350" y="1372425"/>
            <a:ext cx="2170202" cy="3331202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030050" y="1540150"/>
            <a:ext cx="11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3592575" y="3085300"/>
            <a:ext cx="184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3516375" y="3085300"/>
            <a:ext cx="200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3684525" y="3085300"/>
            <a:ext cx="160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8" name="Google Shape;408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6"/>
          <p:cNvSpPr/>
          <p:nvPr/>
        </p:nvSpPr>
        <p:spPr>
          <a:xfrm>
            <a:off x="3684525" y="3085300"/>
            <a:ext cx="160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21" name="Google Shape;421;p58"/>
          <p:cNvGraphicFramePr/>
          <p:nvPr/>
        </p:nvGraphicFramePr>
        <p:xfrm>
          <a:off x="2635475" y="14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{E97F14C6-C934-4097-B6E3-601450307287}</a:tableStyleId>
              </a:tblPr>
              <a:tblGrid>
                <a:gridCol w="1936525"/>
                <a:gridCol w="1936525"/>
              </a:tblGrid>
              <a:tr h="1818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7" name="Google Shape;42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3" name="Google Shape;433;p60"/>
          <p:cNvSpPr txBox="1"/>
          <p:nvPr/>
        </p:nvSpPr>
        <p:spPr>
          <a:xfrm>
            <a:off x="2113050" y="1641200"/>
            <a:ext cx="320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60"/>
          <p:cNvSpPr txBox="1"/>
          <p:nvPr/>
        </p:nvSpPr>
        <p:spPr>
          <a:xfrm>
            <a:off x="4489950" y="16412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0"/>
          <p:cNvSpPr/>
          <p:nvPr/>
        </p:nvSpPr>
        <p:spPr>
          <a:xfrm>
            <a:off x="2597500" y="3009100"/>
            <a:ext cx="42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1"/>
          <p:cNvSpPr txBox="1"/>
          <p:nvPr/>
        </p:nvSpPr>
        <p:spPr>
          <a:xfrm>
            <a:off x="2536750" y="16528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61"/>
          <p:cNvSpPr txBox="1"/>
          <p:nvPr/>
        </p:nvSpPr>
        <p:spPr>
          <a:xfrm>
            <a:off x="4555562" y="1652813"/>
            <a:ext cx="205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1"/>
          <p:cNvSpPr/>
          <p:nvPr/>
        </p:nvSpPr>
        <p:spPr>
          <a:xfrm>
            <a:off x="2738050" y="2997475"/>
            <a:ext cx="358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9" name="Google Shape;449;p62"/>
          <p:cNvSpPr txBox="1"/>
          <p:nvPr/>
        </p:nvSpPr>
        <p:spPr>
          <a:xfrm>
            <a:off x="2119150" y="1594763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2"/>
          <p:cNvSpPr txBox="1"/>
          <p:nvPr/>
        </p:nvSpPr>
        <p:spPr>
          <a:xfrm>
            <a:off x="4286750" y="1594763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2"/>
          <p:cNvSpPr/>
          <p:nvPr/>
        </p:nvSpPr>
        <p:spPr>
          <a:xfrm>
            <a:off x="2318475" y="3055538"/>
            <a:ext cx="464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7" name="Google Shape;457;p63"/>
          <p:cNvSpPr txBox="1"/>
          <p:nvPr/>
        </p:nvSpPr>
        <p:spPr>
          <a:xfrm>
            <a:off x="2029938" y="1583150"/>
            <a:ext cx="360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3"/>
          <p:cNvSpPr txBox="1"/>
          <p:nvPr/>
        </p:nvSpPr>
        <p:spPr>
          <a:xfrm>
            <a:off x="4573063" y="158315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3"/>
          <p:cNvSpPr/>
          <p:nvPr/>
        </p:nvSpPr>
        <p:spPr>
          <a:xfrm>
            <a:off x="2651394" y="3067149"/>
            <a:ext cx="423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4"/>
          <p:cNvSpPr txBox="1"/>
          <p:nvPr/>
        </p:nvSpPr>
        <p:spPr>
          <a:xfrm>
            <a:off x="2029938" y="1647013"/>
            <a:ext cx="360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64"/>
          <p:cNvSpPr txBox="1"/>
          <p:nvPr/>
        </p:nvSpPr>
        <p:spPr>
          <a:xfrm>
            <a:off x="4573063" y="1647013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4"/>
          <p:cNvSpPr/>
          <p:nvPr/>
        </p:nvSpPr>
        <p:spPr>
          <a:xfrm>
            <a:off x="2697836" y="3003294"/>
            <a:ext cx="423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3" name="Google Shape;473;p65"/>
          <p:cNvSpPr txBox="1"/>
          <p:nvPr/>
        </p:nvSpPr>
        <p:spPr>
          <a:xfrm>
            <a:off x="2368326" y="1664425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65"/>
          <p:cNvSpPr txBox="1"/>
          <p:nvPr/>
        </p:nvSpPr>
        <p:spPr>
          <a:xfrm>
            <a:off x="4234663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vés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65"/>
          <p:cNvSpPr/>
          <p:nvPr/>
        </p:nvSpPr>
        <p:spPr>
          <a:xfrm>
            <a:off x="3039438" y="2985875"/>
            <a:ext cx="369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1" name="Google Shape;48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7" name="Google Shape;487;p67"/>
          <p:cNvSpPr txBox="1"/>
          <p:nvPr/>
        </p:nvSpPr>
        <p:spPr>
          <a:xfrm>
            <a:off x="1329362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8" name="Google Shape;488;p67"/>
          <p:cNvSpPr txBox="1"/>
          <p:nvPr/>
        </p:nvSpPr>
        <p:spPr>
          <a:xfrm>
            <a:off x="2795947" y="1633050"/>
            <a:ext cx="336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" name="Google Shape;489;p67"/>
          <p:cNvSpPr txBox="1"/>
          <p:nvPr/>
        </p:nvSpPr>
        <p:spPr>
          <a:xfrm>
            <a:off x="5691525" y="163305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67"/>
          <p:cNvSpPr/>
          <p:nvPr/>
        </p:nvSpPr>
        <p:spPr>
          <a:xfrm>
            <a:off x="1452863" y="3017250"/>
            <a:ext cx="606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6" name="Google Shape;496;p68"/>
          <p:cNvSpPr txBox="1"/>
          <p:nvPr/>
        </p:nvSpPr>
        <p:spPr>
          <a:xfrm>
            <a:off x="1616263" y="1633150"/>
            <a:ext cx="233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68"/>
          <p:cNvSpPr txBox="1"/>
          <p:nvPr/>
        </p:nvSpPr>
        <p:spPr>
          <a:xfrm>
            <a:off x="3258568" y="1633150"/>
            <a:ext cx="144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68"/>
          <p:cNvSpPr txBox="1"/>
          <p:nvPr/>
        </p:nvSpPr>
        <p:spPr>
          <a:xfrm>
            <a:off x="4027769" y="1633150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8"/>
          <p:cNvSpPr/>
          <p:nvPr/>
        </p:nvSpPr>
        <p:spPr>
          <a:xfrm>
            <a:off x="1849937" y="3110235"/>
            <a:ext cx="552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5" name="Google Shape;505;p69"/>
          <p:cNvSpPr txBox="1"/>
          <p:nvPr/>
        </p:nvSpPr>
        <p:spPr>
          <a:xfrm>
            <a:off x="1360438" y="1633050"/>
            <a:ext cx="233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69"/>
          <p:cNvSpPr txBox="1"/>
          <p:nvPr/>
        </p:nvSpPr>
        <p:spPr>
          <a:xfrm>
            <a:off x="3179377" y="1633050"/>
            <a:ext cx="187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69"/>
          <p:cNvSpPr txBox="1"/>
          <p:nvPr/>
        </p:nvSpPr>
        <p:spPr>
          <a:xfrm>
            <a:off x="4613750" y="1633050"/>
            <a:ext cx="294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69"/>
          <p:cNvSpPr/>
          <p:nvPr/>
        </p:nvSpPr>
        <p:spPr>
          <a:xfrm>
            <a:off x="1681912" y="3017250"/>
            <a:ext cx="572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4" name="Google Shape;514;p70"/>
          <p:cNvSpPr txBox="1"/>
          <p:nvPr/>
        </p:nvSpPr>
        <p:spPr>
          <a:xfrm>
            <a:off x="2281862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0"/>
          <p:cNvSpPr txBox="1"/>
          <p:nvPr/>
        </p:nvSpPr>
        <p:spPr>
          <a:xfrm>
            <a:off x="3443625" y="1633050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70"/>
          <p:cNvSpPr txBox="1"/>
          <p:nvPr/>
        </p:nvSpPr>
        <p:spPr>
          <a:xfrm>
            <a:off x="4739025" y="163305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0"/>
          <p:cNvSpPr/>
          <p:nvPr/>
        </p:nvSpPr>
        <p:spPr>
          <a:xfrm>
            <a:off x="2638288" y="3110135"/>
            <a:ext cx="372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3" name="Google Shape;523;p71"/>
          <p:cNvSpPr txBox="1"/>
          <p:nvPr/>
        </p:nvSpPr>
        <p:spPr>
          <a:xfrm>
            <a:off x="2167562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1"/>
          <p:cNvSpPr txBox="1"/>
          <p:nvPr/>
        </p:nvSpPr>
        <p:spPr>
          <a:xfrm>
            <a:off x="3405525" y="1633050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71"/>
          <p:cNvSpPr txBox="1"/>
          <p:nvPr/>
        </p:nvSpPr>
        <p:spPr>
          <a:xfrm>
            <a:off x="4853325" y="163305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1"/>
          <p:cNvSpPr/>
          <p:nvPr/>
        </p:nvSpPr>
        <p:spPr>
          <a:xfrm>
            <a:off x="2452588" y="3017250"/>
            <a:ext cx="445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2" name="Google Shape;532;p72"/>
          <p:cNvSpPr txBox="1"/>
          <p:nvPr/>
        </p:nvSpPr>
        <p:spPr>
          <a:xfrm>
            <a:off x="1938962" y="160800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2"/>
          <p:cNvSpPr txBox="1"/>
          <p:nvPr/>
        </p:nvSpPr>
        <p:spPr>
          <a:xfrm>
            <a:off x="3128862" y="1608000"/>
            <a:ext cx="241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2"/>
          <p:cNvSpPr txBox="1"/>
          <p:nvPr/>
        </p:nvSpPr>
        <p:spPr>
          <a:xfrm>
            <a:off x="5081925" y="160800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2"/>
          <p:cNvSpPr/>
          <p:nvPr/>
        </p:nvSpPr>
        <p:spPr>
          <a:xfrm>
            <a:off x="2345788" y="3042300"/>
            <a:ext cx="485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5157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1" name="Google Shape;54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7" name="Google Shape;547;p74"/>
          <p:cNvSpPr txBox="1"/>
          <p:nvPr/>
        </p:nvSpPr>
        <p:spPr>
          <a:xfrm>
            <a:off x="676538" y="163778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8" name="Google Shape;548;p74"/>
          <p:cNvSpPr txBox="1"/>
          <p:nvPr/>
        </p:nvSpPr>
        <p:spPr>
          <a:xfrm>
            <a:off x="254426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74"/>
          <p:cNvSpPr txBox="1"/>
          <p:nvPr/>
        </p:nvSpPr>
        <p:spPr>
          <a:xfrm>
            <a:off x="4302863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74"/>
          <p:cNvSpPr txBox="1"/>
          <p:nvPr/>
        </p:nvSpPr>
        <p:spPr>
          <a:xfrm>
            <a:off x="592136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74"/>
          <p:cNvSpPr/>
          <p:nvPr/>
        </p:nvSpPr>
        <p:spPr>
          <a:xfrm>
            <a:off x="1132884" y="3012513"/>
            <a:ext cx="691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7" name="Google Shape;557;p75"/>
          <p:cNvSpPr txBox="1"/>
          <p:nvPr/>
        </p:nvSpPr>
        <p:spPr>
          <a:xfrm>
            <a:off x="558964" y="158553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5"/>
          <p:cNvSpPr txBox="1"/>
          <p:nvPr/>
        </p:nvSpPr>
        <p:spPr>
          <a:xfrm>
            <a:off x="2357025" y="158553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5"/>
          <p:cNvSpPr txBox="1"/>
          <p:nvPr/>
        </p:nvSpPr>
        <p:spPr>
          <a:xfrm>
            <a:off x="3963225" y="1585538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5"/>
          <p:cNvSpPr txBox="1"/>
          <p:nvPr/>
        </p:nvSpPr>
        <p:spPr>
          <a:xfrm>
            <a:off x="6267525" y="158553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5"/>
          <p:cNvSpPr/>
          <p:nvPr/>
        </p:nvSpPr>
        <p:spPr>
          <a:xfrm>
            <a:off x="1122925" y="3064763"/>
            <a:ext cx="711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7" name="Google Shape;567;p76"/>
          <p:cNvSpPr txBox="1"/>
          <p:nvPr/>
        </p:nvSpPr>
        <p:spPr>
          <a:xfrm>
            <a:off x="1650338" y="1637788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6"/>
          <p:cNvSpPr txBox="1"/>
          <p:nvPr/>
        </p:nvSpPr>
        <p:spPr>
          <a:xfrm>
            <a:off x="286576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6"/>
          <p:cNvSpPr txBox="1"/>
          <p:nvPr/>
        </p:nvSpPr>
        <p:spPr>
          <a:xfrm>
            <a:off x="4090963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6"/>
          <p:cNvSpPr txBox="1"/>
          <p:nvPr/>
        </p:nvSpPr>
        <p:spPr>
          <a:xfrm>
            <a:off x="517606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6"/>
          <p:cNvSpPr/>
          <p:nvPr/>
        </p:nvSpPr>
        <p:spPr>
          <a:xfrm>
            <a:off x="2014463" y="3012513"/>
            <a:ext cx="547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7" name="Google Shape;577;p77"/>
          <p:cNvSpPr txBox="1"/>
          <p:nvPr/>
        </p:nvSpPr>
        <p:spPr>
          <a:xfrm>
            <a:off x="774088" y="1637788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7"/>
          <p:cNvSpPr txBox="1"/>
          <p:nvPr/>
        </p:nvSpPr>
        <p:spPr>
          <a:xfrm>
            <a:off x="183711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7"/>
          <p:cNvSpPr txBox="1"/>
          <p:nvPr/>
        </p:nvSpPr>
        <p:spPr>
          <a:xfrm>
            <a:off x="3367113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7"/>
          <p:cNvSpPr txBox="1"/>
          <p:nvPr/>
        </p:nvSpPr>
        <p:spPr>
          <a:xfrm>
            <a:off x="468081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7"/>
          <p:cNvSpPr/>
          <p:nvPr/>
        </p:nvSpPr>
        <p:spPr>
          <a:xfrm>
            <a:off x="1117913" y="3012513"/>
            <a:ext cx="686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7"/>
          <p:cNvSpPr txBox="1"/>
          <p:nvPr/>
        </p:nvSpPr>
        <p:spPr>
          <a:xfrm>
            <a:off x="605241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8" name="Google Shape;588;p78"/>
          <p:cNvSpPr txBox="1"/>
          <p:nvPr/>
        </p:nvSpPr>
        <p:spPr>
          <a:xfrm>
            <a:off x="1650388" y="1597150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78"/>
          <p:cNvSpPr txBox="1"/>
          <p:nvPr/>
        </p:nvSpPr>
        <p:spPr>
          <a:xfrm>
            <a:off x="2561013" y="1597150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78"/>
          <p:cNvSpPr txBox="1"/>
          <p:nvPr/>
        </p:nvSpPr>
        <p:spPr>
          <a:xfrm>
            <a:off x="3938613" y="1597150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78"/>
          <p:cNvSpPr txBox="1"/>
          <p:nvPr/>
        </p:nvSpPr>
        <p:spPr>
          <a:xfrm>
            <a:off x="5176113" y="1597150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8"/>
          <p:cNvSpPr/>
          <p:nvPr/>
        </p:nvSpPr>
        <p:spPr>
          <a:xfrm>
            <a:off x="2010363" y="3053150"/>
            <a:ext cx="503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8" name="Google Shape;598;p79"/>
          <p:cNvSpPr txBox="1"/>
          <p:nvPr/>
        </p:nvSpPr>
        <p:spPr>
          <a:xfrm>
            <a:off x="1955188" y="1637788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79"/>
          <p:cNvSpPr txBox="1"/>
          <p:nvPr/>
        </p:nvSpPr>
        <p:spPr>
          <a:xfrm>
            <a:off x="271341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79"/>
          <p:cNvSpPr txBox="1"/>
          <p:nvPr/>
        </p:nvSpPr>
        <p:spPr>
          <a:xfrm>
            <a:off x="3633813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79"/>
          <p:cNvSpPr txBox="1"/>
          <p:nvPr/>
        </p:nvSpPr>
        <p:spPr>
          <a:xfrm>
            <a:off x="487131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79"/>
          <p:cNvSpPr/>
          <p:nvPr/>
        </p:nvSpPr>
        <p:spPr>
          <a:xfrm>
            <a:off x="2305440" y="3012513"/>
            <a:ext cx="481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8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4" name="Google Shape;614;p81"/>
          <p:cNvGraphicFramePr/>
          <p:nvPr/>
        </p:nvGraphicFramePr>
        <p:xfrm>
          <a:off x="952538" y="1973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{E97F14C6-C934-4097-B6E3-601450307287}</a:tableStyleId>
              </a:tblPr>
              <a:tblGrid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</a:tblGrid>
              <a:tr h="119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0" name="Google Shape;620;p82"/>
          <p:cNvGraphicFramePr/>
          <p:nvPr/>
        </p:nvGraphicFramePr>
        <p:xfrm>
          <a:off x="952538" y="1973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{E97F14C6-C934-4097-B6E3-601450307287}</a:tableStyleId>
              </a:tblPr>
              <a:tblGrid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</a:tblGrid>
              <a:tr h="119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12 at 2.07.2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2963" y="833425"/>
            <a:ext cx="3158075" cy="34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6" name="Google Shape;626;p83"/>
          <p:cNvGraphicFramePr/>
          <p:nvPr/>
        </p:nvGraphicFramePr>
        <p:xfrm>
          <a:off x="952538" y="1973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{E97F14C6-C934-4097-B6E3-601450307287}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119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8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8" name="Google Shape;638;p85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Sami levanta sus binoculares y mira a través de ellos.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4" name="Google Shape;644;p86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—¡Qué increíble! —susurra Sami.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0" name="Google Shape;650;p87"/>
          <p:cNvSpPr txBox="1"/>
          <p:nvPr/>
        </p:nvSpPr>
        <p:spPr>
          <a:xfrm>
            <a:off x="311700" y="1101325"/>
            <a:ext cx="8520600" cy="24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—Vamos, vamos —dice Sami impaciente.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8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2" name="Google Shape;662;p89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8" name="Google Shape;668;p90"/>
          <p:cNvSpPr txBox="1"/>
          <p:nvPr/>
        </p:nvSpPr>
        <p:spPr>
          <a:xfrm>
            <a:off x="311700" y="1101325"/>
            <a:ext cx="8520600" cy="22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Sami levanta sus binoculares y mira a través de ellos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91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74" name="Google Shape;674;p91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75" name="Google Shape;675;p9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9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9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9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9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9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1" name="Google Shape;681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675" y="1893175"/>
            <a:ext cx="2878700" cy="23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12 at 2.10.2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3925" y="1129600"/>
            <a:ext cx="2336150" cy="28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12 at 2.11.1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5125" y="752600"/>
            <a:ext cx="3333750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12 at 2.12.1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3275" y="892425"/>
            <a:ext cx="3717450" cy="32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12 at 2.14.0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6550" y="914400"/>
            <a:ext cx="33909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Prefijos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