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</p:sldIdLst>
  <p:sldSz cy="5143500" cx="9144000"/>
  <p:notesSz cx="6858000" cy="9144000"/>
  <p:embeddedFontLst>
    <p:embeddedFont>
      <p:font typeface="Century Gothic"/>
      <p:regular r:id="rId82"/>
      <p:bold r:id="rId83"/>
      <p:italic r:id="rId84"/>
      <p:boldItalic r:id="rId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DE2899-1465-4AEF-9BFF-8F110400CCE1}">
  <a:tblStyle styleId="{13DE2899-1465-4AEF-9BFF-8F110400CC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AB2A574-0EE1-480B-8F30-CF73A24B07D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CenturyGothic-italic.fntdata"/><Relationship Id="rId83" Type="http://schemas.openxmlformats.org/officeDocument/2006/relationships/font" Target="fonts/CenturyGothic-bold.fnt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85" Type="http://schemas.openxmlformats.org/officeDocument/2006/relationships/font" Target="fonts/CenturyGothic-boldItalic.fntdata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font" Target="fonts/CenturyGothic-regular.fntdata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1e7f251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31e7f251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1e7f251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31e7f251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 o /s/.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La letra x tiene puede representar varios sonidos dependiendo de su posición en la palabra como /s/ al inicio de xilófono o /ks/ en el medio de la palabra como en taxi o examen.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1e7f251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1e7f251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1e7f251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1e7f251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1e7f251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1e7f25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1e7f251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1e7f251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1e7f251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1e7f251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1e7f251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1e7f251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muda. No hace ningun sonido.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la señal de silencio colocando su dedo índice sobre su boca para indicar que la h es muda.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1e7f251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1e7f251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1e7f251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1e7f251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1e7f251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1e7f251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1e7f251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31e7f251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1e7f251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1e7f251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1e7f251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1e7f251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1e7f25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1e7f25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1e7f2510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31e7f2510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1e7f251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1e7f251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ba53cf60c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ba53cf60c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3ba53cf60c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3ba53cf60c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ba53cf60c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ba53cf60c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3ba53cf60c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3ba53cf60c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/ks/, /w/, /e/, /k/, /o/, /y/, /h/, /a/, /k/, /y/, /u/, /ch/, /j/, /g/, /r/, /k/, /bl/, /cl/, /fl/, /pl/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/y/ acepte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el dígrafo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/k/ acepte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/s/ acepte las letras s, c, z.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31e7f251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31e7f251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combinación de consonantes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pl, fl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pueden estar al inicio o en la mitad de las palabras, como en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flecha, mueble, claro,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clavados.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esta combinación de las letras se les llama sílabas trabadas porque siempre van juntas.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combinar las letras y sonidos en sílabas que tengan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pl, fl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pl. Voy a decir los sonidos de la sílaba cli: /k/, /l/, /i/. Ahora voy a combinar los sonidos, /k/, /l/, /i/, cli.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practicar cómo combinar tres letras para formar una sílaba trabada. Diremos cada sílaba que aparece sobre la flecha roja.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35-40 una a la vez y diga cada sílaba en voz alta junto con ellos.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31e7f251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31e7f251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/e/, ple.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31e7f2510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31e7f2510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/l/, /o/, glo.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31e7f251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31e7f251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/a/, pla.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31e7f25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31e7f25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/a/, cla.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31e7f2510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31e7f2510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/a/, bla.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ba38670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3ba38670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/glo/, /bos/, globos.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/glo/,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/glo/, /bos/, globos)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globos, /glo/, /bos/.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globos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globos, /glo/, /bos/)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/g/, /l/, /o/, /b/, /o/, /s/, globos.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/g/, /l/, /o/, /b/, /o/, /s/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/g/, /l/, /o/, /b/, /o/, /s/, globos)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globos, /g/, /l/, /o/, /b/, /o/, /s/, globos. Ahora todos juntos: globos, /g/, /l/, /o/, /b/, /o/, /s/, globos.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31e7f251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31e7f251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/o/, plo.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/pla/, /nes/, planes.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1e7f251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1e7f251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/glo/, /bos/, globos.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1e7f2510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31e7f2510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/ju/, /gar/, jugar.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ba53cf7ca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3ba53cf7ca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/lle/, /va/, lleva.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3ba53cf60c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3ba53cf60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/blan/, /da/, blanda.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1e7f251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1e7f251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/cla/, /ra/, clara.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3ba53cf60c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3ba53cf60c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/ex/, /cla/, /man/, exclaman.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59707a98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59707a98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/re/, /ple/, /to/?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/re/, /ple/, /to/, repleto)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repleto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repleto, /re/, /ple/, /to/)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/rr/, /e/, /p/, /l/, /e/, /t/,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/rr/, /e/, /p/, /l/, /e/, /t/, /o/, repleto)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repleto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repleta, /rr/, /e/, /p/, /l/, /e/, /t/,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3ba5922edd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3ba5922edd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/ex/, /plo/, /ra/, explora.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1e944138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1e944138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/cla/, /ra/, aclara.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31e94413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31e94413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/re/, /ple/, /to/, repleto.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/ho/, /ci/, /co/, hocico.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31e94413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31e94413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/cu/, /de/, sacude.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1e7f251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1e7f251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31e7f25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31e7f25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tendrán tiempo de demostrar todo lo que han aprendido esta semana.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31e7f2510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31e7f2510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31e7f2510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31e7f2510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plan, /plan/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(1)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/plan/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¿Cuántos sonidos tiene? (4),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/a/, /n/. Plan, /p/, /l/, /a/, /n/.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333e3d4b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333e3d4b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blanda, /blan/, /da/, blanda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/blan/, /da/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/blan/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/a/, /n/.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Blanda, /b/, /l/, /a/, /n/, /d/,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59707a98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59707a98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/blan/, /da/?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/blan/, /da/, blanda)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blanda, /blan/, /da/)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/l/, /a/, /n/, /d/,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/l/, /a/, /n/, /d/, /a/, blanda)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blanda, /b/, /l/, /a/, /n/, /d/,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ff1d1f0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3ff1d1f0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explora, /ex/, /plo/, /ra/, explora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/ex/, /plo/, /ra/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/x/.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/plo/,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/o/.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Repleta, /e/, /x/, /p/, /l/, /o/, /r/,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¡Le gusta morder la salchicha!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y Coco llegan al festín de globos.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41905f75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41905f75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41905f75c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41905f75c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¡Le gusta morder la salchicha!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contar cuántas palabras tiene la oración: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(1), gusta (2), morder (3), la (4), salchicha (5)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palabra.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gusta morder la salchicha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 palabras. Ahora les toca a ustedes.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repitan la oración y cuenten cuántas palabras tiene la oración levantando un dedo por cada palabra.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la oración para verificar la respuesta en la diapositiva número 66.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41905f75c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41905f75c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corregir su escritura.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41905f75c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41905f75c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cumpleaños de Alisa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el cumpleaños de Alisa y todos los amigos vendrán a celebrar su día especial.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31e7f25106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31e7f25106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31e7f25106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31e7f25106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59707a98d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59707a98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/cla/, /ra/?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/cla/, /ra/, clara)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clara, /cla/, /ra/)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/l/, /a/, /r/,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/l/, /a/, /r/, /a/, clara)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clara, /k/, /l/, /a/, /r/,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35a8cb9b1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35a8cb9b1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357b7727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357b7727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357b77277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3357b77277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357b77277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3357b77277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357b77277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3357b77277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¿crees que Alisa se lo pasó bien en su cumpleaños?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Creo que Alisa se lo pasó bien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59707a98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59707a98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/pla/, /nes/?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/pla/, /nes/, planes)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planes, /pla/, /nes/)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/l/, /a/, /n/, /e/,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/l/, /a/, /n/, /e/, /s/, planes)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planes, /p/, /l/, /a/, /n/, /e/,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0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6.png"/><Relationship Id="rId4" Type="http://schemas.openxmlformats.org/officeDocument/2006/relationships/image" Target="../media/image36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6.png"/><Relationship Id="rId4" Type="http://schemas.openxmlformats.org/officeDocument/2006/relationships/image" Target="../media/image37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6.png"/><Relationship Id="rId4" Type="http://schemas.openxmlformats.org/officeDocument/2006/relationships/image" Target="../media/image39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6.png"/><Relationship Id="rId4" Type="http://schemas.openxmlformats.org/officeDocument/2006/relationships/image" Target="../media/image38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2 at 1.03.32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96" l="0" r="0" t="386"/>
          <a:stretch/>
        </p:blipFill>
        <p:spPr>
          <a:xfrm>
            <a:off x="3486900" y="1176775"/>
            <a:ext cx="2170202" cy="3331203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229600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3" name="Google Shape;423;p5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9" name="Google Shape;429;p6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6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7" name="Google Shape;447;p6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3" name="Google Shape;453;p6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9" name="Google Shape;459;p6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1" name="Google Shape;471;p6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7" name="Google Shape;477;p6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3" name="Google Shape;483;p6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7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5" name="Google Shape;495;p7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1" name="Google Shape;501;p7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4395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7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3" name="Google Shape;513;p7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7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25" name="Google Shape;525;p76"/>
          <p:cNvGraphicFramePr/>
          <p:nvPr/>
        </p:nvGraphicFramePr>
        <p:xfrm>
          <a:off x="3790125" y="18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{13DE2899-1465-4AEF-9BFF-8F110400CCE1}</a:tableStyleId>
              </a:tblPr>
              <a:tblGrid>
                <a:gridCol w="1563750"/>
              </a:tblGrid>
              <a:tr h="139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7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Sílabas trabadas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2" name="Google Shape;532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78"/>
          <p:cNvSpPr/>
          <p:nvPr/>
        </p:nvSpPr>
        <p:spPr>
          <a:xfrm>
            <a:off x="3619500" y="3191525"/>
            <a:ext cx="189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9" name="Google Shape;53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79"/>
          <p:cNvSpPr/>
          <p:nvPr/>
        </p:nvSpPr>
        <p:spPr>
          <a:xfrm>
            <a:off x="3657600" y="3191525"/>
            <a:ext cx="193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6" name="Google Shape;546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80"/>
          <p:cNvSpPr/>
          <p:nvPr/>
        </p:nvSpPr>
        <p:spPr>
          <a:xfrm>
            <a:off x="3693875" y="3191525"/>
            <a:ext cx="185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81"/>
          <p:cNvSpPr/>
          <p:nvPr/>
        </p:nvSpPr>
        <p:spPr>
          <a:xfrm>
            <a:off x="3622175" y="3191525"/>
            <a:ext cx="206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0" name="Google Shape;56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2"/>
          <p:cNvSpPr/>
          <p:nvPr/>
        </p:nvSpPr>
        <p:spPr>
          <a:xfrm>
            <a:off x="3655700" y="3191525"/>
            <a:ext cx="199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2 at 1.05.0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4688" y="966700"/>
            <a:ext cx="2334625" cy="32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3"/>
          <p:cNvSpPr/>
          <p:nvPr/>
        </p:nvSpPr>
        <p:spPr>
          <a:xfrm>
            <a:off x="3729000" y="3222575"/>
            <a:ext cx="190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4" name="Google Shape;57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6" name="Google Shape;586;p85"/>
          <p:cNvSpPr txBox="1"/>
          <p:nvPr/>
        </p:nvSpPr>
        <p:spPr>
          <a:xfrm>
            <a:off x="2751550" y="18416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5"/>
          <p:cNvSpPr txBox="1"/>
          <p:nvPr/>
        </p:nvSpPr>
        <p:spPr>
          <a:xfrm>
            <a:off x="4538150" y="1841650"/>
            <a:ext cx="280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5"/>
          <p:cNvSpPr/>
          <p:nvPr/>
        </p:nvSpPr>
        <p:spPr>
          <a:xfrm>
            <a:off x="3119725" y="3350525"/>
            <a:ext cx="378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4" name="Google Shape;594;p86"/>
          <p:cNvSpPr txBox="1"/>
          <p:nvPr/>
        </p:nvSpPr>
        <p:spPr>
          <a:xfrm>
            <a:off x="2458700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86"/>
          <p:cNvSpPr txBox="1"/>
          <p:nvPr/>
        </p:nvSpPr>
        <p:spPr>
          <a:xfrm>
            <a:off x="4831500" y="1793875"/>
            <a:ext cx="24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6"/>
          <p:cNvSpPr/>
          <p:nvPr/>
        </p:nvSpPr>
        <p:spPr>
          <a:xfrm>
            <a:off x="3154850" y="3267725"/>
            <a:ext cx="389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2" name="Google Shape;602;p87"/>
          <p:cNvSpPr txBox="1"/>
          <p:nvPr/>
        </p:nvSpPr>
        <p:spPr>
          <a:xfrm>
            <a:off x="3044900" y="1870075"/>
            <a:ext cx="141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7"/>
          <p:cNvSpPr txBox="1"/>
          <p:nvPr/>
        </p:nvSpPr>
        <p:spPr>
          <a:xfrm>
            <a:off x="3993300" y="1870075"/>
            <a:ext cx="235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7"/>
          <p:cNvSpPr/>
          <p:nvPr/>
        </p:nvSpPr>
        <p:spPr>
          <a:xfrm>
            <a:off x="2939150" y="3366396"/>
            <a:ext cx="331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0" name="Google Shape;610;p88"/>
          <p:cNvSpPr txBox="1"/>
          <p:nvPr/>
        </p:nvSpPr>
        <p:spPr>
          <a:xfrm>
            <a:off x="2534900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88"/>
          <p:cNvSpPr txBox="1"/>
          <p:nvPr/>
        </p:nvSpPr>
        <p:spPr>
          <a:xfrm>
            <a:off x="4145700" y="1793875"/>
            <a:ext cx="24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88"/>
          <p:cNvSpPr/>
          <p:nvPr/>
        </p:nvSpPr>
        <p:spPr>
          <a:xfrm>
            <a:off x="3404850" y="3267725"/>
            <a:ext cx="280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8" name="Google Shape;618;p89"/>
          <p:cNvSpPr txBox="1"/>
          <p:nvPr/>
        </p:nvSpPr>
        <p:spPr>
          <a:xfrm>
            <a:off x="1822625" y="1841650"/>
            <a:ext cx="331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89"/>
          <p:cNvSpPr txBox="1"/>
          <p:nvPr/>
        </p:nvSpPr>
        <p:spPr>
          <a:xfrm>
            <a:off x="4690550" y="1841650"/>
            <a:ext cx="276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89"/>
          <p:cNvSpPr/>
          <p:nvPr/>
        </p:nvSpPr>
        <p:spPr>
          <a:xfrm>
            <a:off x="2210075" y="3267725"/>
            <a:ext cx="430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6" name="Google Shape;626;p90"/>
          <p:cNvSpPr txBox="1"/>
          <p:nvPr/>
        </p:nvSpPr>
        <p:spPr>
          <a:xfrm>
            <a:off x="2387050" y="1793875"/>
            <a:ext cx="31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0"/>
          <p:cNvSpPr txBox="1"/>
          <p:nvPr/>
        </p:nvSpPr>
        <p:spPr>
          <a:xfrm>
            <a:off x="3917100" y="1793875"/>
            <a:ext cx="314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0"/>
          <p:cNvSpPr/>
          <p:nvPr/>
        </p:nvSpPr>
        <p:spPr>
          <a:xfrm>
            <a:off x="3003000" y="3267725"/>
            <a:ext cx="330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4" name="Google Shape;63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0" name="Google Shape;640;p92"/>
          <p:cNvSpPr txBox="1"/>
          <p:nvPr/>
        </p:nvSpPr>
        <p:spPr>
          <a:xfrm>
            <a:off x="1452125" y="1807325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 txBox="1"/>
          <p:nvPr/>
        </p:nvSpPr>
        <p:spPr>
          <a:xfrm>
            <a:off x="3035675" y="1807325"/>
            <a:ext cx="242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92"/>
          <p:cNvSpPr txBox="1"/>
          <p:nvPr/>
        </p:nvSpPr>
        <p:spPr>
          <a:xfrm>
            <a:off x="4483475" y="1807325"/>
            <a:ext cx="362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92"/>
          <p:cNvSpPr/>
          <p:nvPr/>
        </p:nvSpPr>
        <p:spPr>
          <a:xfrm>
            <a:off x="1720825" y="3267725"/>
            <a:ext cx="595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2 at 1.07.0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2600" y="1006825"/>
            <a:ext cx="3538775" cy="31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9" name="Google Shape;649;p93"/>
          <p:cNvSpPr txBox="1"/>
          <p:nvPr/>
        </p:nvSpPr>
        <p:spPr>
          <a:xfrm>
            <a:off x="2137925" y="1807325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93"/>
          <p:cNvSpPr txBox="1"/>
          <p:nvPr/>
        </p:nvSpPr>
        <p:spPr>
          <a:xfrm>
            <a:off x="3721475" y="1807325"/>
            <a:ext cx="242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93"/>
          <p:cNvSpPr txBox="1"/>
          <p:nvPr/>
        </p:nvSpPr>
        <p:spPr>
          <a:xfrm>
            <a:off x="5016875" y="1807325"/>
            <a:ext cx="25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93"/>
          <p:cNvSpPr/>
          <p:nvPr/>
        </p:nvSpPr>
        <p:spPr>
          <a:xfrm>
            <a:off x="2480575" y="3267725"/>
            <a:ext cx="447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94"/>
          <p:cNvSpPr txBox="1"/>
          <p:nvPr/>
        </p:nvSpPr>
        <p:spPr>
          <a:xfrm>
            <a:off x="1533350" y="1807325"/>
            <a:ext cx="278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94"/>
          <p:cNvSpPr txBox="1"/>
          <p:nvPr/>
        </p:nvSpPr>
        <p:spPr>
          <a:xfrm>
            <a:off x="31118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94"/>
          <p:cNvSpPr txBox="1"/>
          <p:nvPr/>
        </p:nvSpPr>
        <p:spPr>
          <a:xfrm>
            <a:off x="5093079" y="1807325"/>
            <a:ext cx="27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94"/>
          <p:cNvSpPr/>
          <p:nvPr/>
        </p:nvSpPr>
        <p:spPr>
          <a:xfrm>
            <a:off x="2625650" y="3267725"/>
            <a:ext cx="387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7" name="Google Shape;667;p95"/>
          <p:cNvSpPr txBox="1"/>
          <p:nvPr/>
        </p:nvSpPr>
        <p:spPr>
          <a:xfrm>
            <a:off x="1452600" y="1807325"/>
            <a:ext cx="319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95"/>
          <p:cNvSpPr txBox="1"/>
          <p:nvPr/>
        </p:nvSpPr>
        <p:spPr>
          <a:xfrm>
            <a:off x="3492875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95"/>
          <p:cNvSpPr txBox="1"/>
          <p:nvPr/>
        </p:nvSpPr>
        <p:spPr>
          <a:xfrm>
            <a:off x="4541675" y="1807325"/>
            <a:ext cx="299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95"/>
          <p:cNvSpPr/>
          <p:nvPr/>
        </p:nvSpPr>
        <p:spPr>
          <a:xfrm>
            <a:off x="2328550" y="3191525"/>
            <a:ext cx="442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6" name="Google Shape;676;p96"/>
          <p:cNvSpPr txBox="1"/>
          <p:nvPr/>
        </p:nvSpPr>
        <p:spPr>
          <a:xfrm>
            <a:off x="1850575" y="1807325"/>
            <a:ext cx="286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96"/>
          <p:cNvSpPr txBox="1"/>
          <p:nvPr/>
        </p:nvSpPr>
        <p:spPr>
          <a:xfrm>
            <a:off x="3950075" y="1807325"/>
            <a:ext cx="187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96"/>
          <p:cNvSpPr txBox="1"/>
          <p:nvPr/>
        </p:nvSpPr>
        <p:spPr>
          <a:xfrm>
            <a:off x="4559675" y="1807325"/>
            <a:ext cx="25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96"/>
          <p:cNvSpPr/>
          <p:nvPr/>
        </p:nvSpPr>
        <p:spPr>
          <a:xfrm>
            <a:off x="2530625" y="3267725"/>
            <a:ext cx="411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5" name="Google Shape;685;p97"/>
          <p:cNvSpPr txBox="1"/>
          <p:nvPr/>
        </p:nvSpPr>
        <p:spPr>
          <a:xfrm>
            <a:off x="1797463" y="1807325"/>
            <a:ext cx="253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97"/>
          <p:cNvSpPr txBox="1"/>
          <p:nvPr/>
        </p:nvSpPr>
        <p:spPr>
          <a:xfrm>
            <a:off x="3569075" y="1807325"/>
            <a:ext cx="270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97"/>
          <p:cNvSpPr txBox="1"/>
          <p:nvPr/>
        </p:nvSpPr>
        <p:spPr>
          <a:xfrm>
            <a:off x="5016875" y="1807325"/>
            <a:ext cx="242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97"/>
          <p:cNvSpPr/>
          <p:nvPr/>
        </p:nvSpPr>
        <p:spPr>
          <a:xfrm>
            <a:off x="2394975" y="3267725"/>
            <a:ext cx="442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8"/>
          <p:cNvSpPr txBox="1"/>
          <p:nvPr>
            <p:ph idx="1" type="subTitle"/>
          </p:nvPr>
        </p:nvSpPr>
        <p:spPr>
          <a:xfrm>
            <a:off x="457200" y="2613550"/>
            <a:ext cx="41148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¡Eres un excelente lector!</a:t>
            </a:r>
            <a:endParaRPr/>
          </a:p>
        </p:txBody>
      </p:sp>
      <p:sp>
        <p:nvSpPr>
          <p:cNvPr id="694" name="Google Shape;694;p98"/>
          <p:cNvSpPr txBox="1"/>
          <p:nvPr/>
        </p:nvSpPr>
        <p:spPr>
          <a:xfrm>
            <a:off x="511050" y="1690150"/>
            <a:ext cx="400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¡Felicidades!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5" name="Google Shape;695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99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ía 2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0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" name="Google Shape;711;p101"/>
          <p:cNvGraphicFramePr/>
          <p:nvPr/>
        </p:nvGraphicFramePr>
        <p:xfrm>
          <a:off x="1638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{8AB2A574-0EE1-480B-8F30-CF73A24B07D7}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2" name="Google Shape;712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" name="Google Shape;717;p102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{8AB2A574-0EE1-480B-8F30-CF73A24B07D7}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8" name="Google Shape;718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2 at 1.08.4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9525" y="1618988"/>
            <a:ext cx="2044950" cy="190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3" name="Google Shape;723;p103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{8AB2A574-0EE1-480B-8F30-CF73A24B07D7}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24" name="Google Shape;724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10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6" name="Google Shape;736;p105"/>
          <p:cNvSpPr txBox="1"/>
          <p:nvPr/>
        </p:nvSpPr>
        <p:spPr>
          <a:xfrm>
            <a:off x="311700" y="11013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¡Le gusta morder la salchicha!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2" name="Google Shape;742;p106"/>
          <p:cNvSpPr txBox="1"/>
          <p:nvPr/>
        </p:nvSpPr>
        <p:spPr>
          <a:xfrm>
            <a:off x="275125" y="761425"/>
            <a:ext cx="8520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Ema y Coco llegan al festín de globos.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4" name="Google Shape;754;p108"/>
          <p:cNvSpPr txBox="1"/>
          <p:nvPr/>
        </p:nvSpPr>
        <p:spPr>
          <a:xfrm>
            <a:off x="311700" y="1406125"/>
            <a:ext cx="8832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 ______  ______ ___ _______!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0" name="Google Shape;760;p109"/>
          <p:cNvSpPr txBox="1"/>
          <p:nvPr/>
        </p:nvSpPr>
        <p:spPr>
          <a:xfrm>
            <a:off x="387900" y="1101325"/>
            <a:ext cx="86115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¡Le gusta morder la salchicha!</a:t>
            </a:r>
            <a:endParaRPr sz="4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1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6" name="Google Shape;766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11" title="Screenshot 2025-03-13 at 6.37.13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781" y="1233281"/>
            <a:ext cx="7120025" cy="26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111"/>
          <p:cNvSpPr/>
          <p:nvPr/>
        </p:nvSpPr>
        <p:spPr>
          <a:xfrm>
            <a:off x="2185532" y="295876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111"/>
          <p:cNvSpPr/>
          <p:nvPr/>
        </p:nvSpPr>
        <p:spPr>
          <a:xfrm>
            <a:off x="3084980" y="295868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111"/>
          <p:cNvSpPr/>
          <p:nvPr/>
        </p:nvSpPr>
        <p:spPr>
          <a:xfrm>
            <a:off x="3989464" y="295875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111"/>
          <p:cNvSpPr/>
          <p:nvPr/>
        </p:nvSpPr>
        <p:spPr>
          <a:xfrm>
            <a:off x="4893936" y="295875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111"/>
          <p:cNvSpPr/>
          <p:nvPr/>
        </p:nvSpPr>
        <p:spPr>
          <a:xfrm>
            <a:off x="5823106" y="295876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111"/>
          <p:cNvSpPr/>
          <p:nvPr/>
        </p:nvSpPr>
        <p:spPr>
          <a:xfrm>
            <a:off x="6727446" y="294878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8" name="Google Shape;778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112" title="Screenshot 2025-03-13 at 6.42.1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281" y="995444"/>
            <a:ext cx="5031275" cy="27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112"/>
          <p:cNvSpPr/>
          <p:nvPr/>
        </p:nvSpPr>
        <p:spPr>
          <a:xfrm>
            <a:off x="2518041" y="24270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5" name="Google Shape;785;p112"/>
          <p:cNvSpPr/>
          <p:nvPr/>
        </p:nvSpPr>
        <p:spPr>
          <a:xfrm>
            <a:off x="2500165" y="338102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112"/>
          <p:cNvSpPr/>
          <p:nvPr/>
        </p:nvSpPr>
        <p:spPr>
          <a:xfrm>
            <a:off x="3520663" y="241713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112"/>
          <p:cNvSpPr/>
          <p:nvPr/>
        </p:nvSpPr>
        <p:spPr>
          <a:xfrm>
            <a:off x="3516125" y="338102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112"/>
          <p:cNvSpPr/>
          <p:nvPr/>
        </p:nvSpPr>
        <p:spPr>
          <a:xfrm>
            <a:off x="4532506" y="240722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112"/>
          <p:cNvSpPr/>
          <p:nvPr/>
        </p:nvSpPr>
        <p:spPr>
          <a:xfrm>
            <a:off x="4500766" y="338957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112"/>
          <p:cNvSpPr/>
          <p:nvPr/>
        </p:nvSpPr>
        <p:spPr>
          <a:xfrm>
            <a:off x="5486698" y="241712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2"/>
          <p:cNvSpPr/>
          <p:nvPr/>
        </p:nvSpPr>
        <p:spPr>
          <a:xfrm>
            <a:off x="5487735" y="339094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2"/>
          <p:cNvSpPr/>
          <p:nvPr/>
        </p:nvSpPr>
        <p:spPr>
          <a:xfrm>
            <a:off x="6480568" y="240722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2"/>
          <p:cNvSpPr/>
          <p:nvPr/>
        </p:nvSpPr>
        <p:spPr>
          <a:xfrm>
            <a:off x="6501369" y="336974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4" name="Google Shape;794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2 at 1.09.3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900" y="1132138"/>
            <a:ext cx="2890176" cy="28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113" title="Screenshot 2025-03-13 at 6.44.2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817" y="1302667"/>
            <a:ext cx="6596277" cy="27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113"/>
          <p:cNvSpPr/>
          <p:nvPr/>
        </p:nvSpPr>
        <p:spPr>
          <a:xfrm>
            <a:off x="1926548" y="206005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1" name="Google Shape;801;p113"/>
          <p:cNvSpPr/>
          <p:nvPr/>
        </p:nvSpPr>
        <p:spPr>
          <a:xfrm>
            <a:off x="2760789" y="206056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113"/>
          <p:cNvSpPr/>
          <p:nvPr/>
        </p:nvSpPr>
        <p:spPr>
          <a:xfrm>
            <a:off x="1712925" y="2283525"/>
            <a:ext cx="15951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13"/>
          <p:cNvSpPr/>
          <p:nvPr/>
        </p:nvSpPr>
        <p:spPr>
          <a:xfrm>
            <a:off x="3972783" y="2048715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13"/>
          <p:cNvSpPr/>
          <p:nvPr/>
        </p:nvSpPr>
        <p:spPr>
          <a:xfrm>
            <a:off x="4897178" y="2049423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13"/>
          <p:cNvSpPr/>
          <p:nvPr/>
        </p:nvSpPr>
        <p:spPr>
          <a:xfrm>
            <a:off x="3667050" y="2296450"/>
            <a:ext cx="1773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13"/>
          <p:cNvSpPr/>
          <p:nvPr/>
        </p:nvSpPr>
        <p:spPr>
          <a:xfrm>
            <a:off x="6110665" y="2041023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3"/>
          <p:cNvSpPr/>
          <p:nvPr/>
        </p:nvSpPr>
        <p:spPr>
          <a:xfrm>
            <a:off x="6921859" y="205072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13"/>
          <p:cNvSpPr/>
          <p:nvPr/>
        </p:nvSpPr>
        <p:spPr>
          <a:xfrm>
            <a:off x="5799900" y="2283525"/>
            <a:ext cx="1722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3"/>
          <p:cNvSpPr/>
          <p:nvPr/>
        </p:nvSpPr>
        <p:spPr>
          <a:xfrm>
            <a:off x="1928318" y="341401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3"/>
          <p:cNvSpPr/>
          <p:nvPr/>
        </p:nvSpPr>
        <p:spPr>
          <a:xfrm>
            <a:off x="2712730" y="34140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3"/>
          <p:cNvSpPr/>
          <p:nvPr/>
        </p:nvSpPr>
        <p:spPr>
          <a:xfrm>
            <a:off x="1712925" y="3642175"/>
            <a:ext cx="2460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113"/>
          <p:cNvSpPr/>
          <p:nvPr/>
        </p:nvSpPr>
        <p:spPr>
          <a:xfrm>
            <a:off x="3563047" y="3414005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3" name="Google Shape;813;p113"/>
          <p:cNvSpPr/>
          <p:nvPr/>
        </p:nvSpPr>
        <p:spPr>
          <a:xfrm>
            <a:off x="4763691" y="341088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113"/>
          <p:cNvSpPr/>
          <p:nvPr/>
        </p:nvSpPr>
        <p:spPr>
          <a:xfrm>
            <a:off x="5559309" y="340841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5" name="Google Shape;815;p113"/>
          <p:cNvSpPr/>
          <p:nvPr/>
        </p:nvSpPr>
        <p:spPr>
          <a:xfrm>
            <a:off x="6344297" y="341158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6" name="Google Shape;816;p113"/>
          <p:cNvSpPr/>
          <p:nvPr/>
        </p:nvSpPr>
        <p:spPr>
          <a:xfrm>
            <a:off x="4523225" y="3649310"/>
            <a:ext cx="2305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7" name="Google Shape;817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14"/>
          <p:cNvSpPr txBox="1"/>
          <p:nvPr/>
        </p:nvSpPr>
        <p:spPr>
          <a:xfrm>
            <a:off x="398300" y="1469600"/>
            <a:ext cx="33180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Calisto y Nicolás les encanta jugar con Alisa. A ella le encanta jugar con ellos, y subirse en su canasta.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14"/>
          <p:cNvSpPr txBox="1"/>
          <p:nvPr/>
        </p:nvSpPr>
        <p:spPr>
          <a:xfrm>
            <a:off x="976675" y="2821900"/>
            <a:ext cx="2908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lleva su juguete más favorito. 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una salchicha.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¡Le gusta morder la salchicha!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4" name="Google Shape;824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58" y="2908649"/>
            <a:ext cx="557400" cy="5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114"/>
          <p:cNvSpPr txBox="1"/>
          <p:nvPr/>
        </p:nvSpPr>
        <p:spPr>
          <a:xfrm>
            <a:off x="1502100" y="239500"/>
            <a:ext cx="6300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cumpleaños de Alisa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6" name="Google Shape;826;p114" title="K_Red Set_Series 3_#4_El cumpleaños de Alisa_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400" y="1482700"/>
            <a:ext cx="4695404" cy="251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15"/>
          <p:cNvSpPr txBox="1"/>
          <p:nvPr/>
        </p:nvSpPr>
        <p:spPr>
          <a:xfrm>
            <a:off x="398300" y="938575"/>
            <a:ext cx="3809700" cy="20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Hoy es el cumpleaños de Alisa.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Nicolás y Calisto hacen un plan.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Van a festejar su día y darle un regalo único.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115"/>
          <p:cNvSpPr txBox="1"/>
          <p:nvPr/>
        </p:nvSpPr>
        <p:spPr>
          <a:xfrm>
            <a:off x="962025" y="2268075"/>
            <a:ext cx="31800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y Coco llegan al festín con globos y un regalo para Alisa.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 y Pepe también llegan.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la miran y exclaman —¡Feliz cumpleaños, Alisa! —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3" name="Google Shape;833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11" y="2356730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115" title="K_Red Set_Series 3_#4_El cumpleaños de Alisa_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8750" y="1058775"/>
            <a:ext cx="4763848" cy="254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16"/>
          <p:cNvSpPr txBox="1"/>
          <p:nvPr/>
        </p:nvSpPr>
        <p:spPr>
          <a:xfrm>
            <a:off x="474500" y="481375"/>
            <a:ext cx="39570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Alisa sacude su cola de lado a lado.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Ella explora un regalo repleto de juguetes con su nariz.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¡Le gusta la caja!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0" name="Google Shape;840;p116"/>
          <p:cNvSpPr txBox="1"/>
          <p:nvPr/>
        </p:nvSpPr>
        <p:spPr>
          <a:xfrm>
            <a:off x="5048775" y="442345"/>
            <a:ext cx="3853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destapa uno de sus regalos.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¡Es una pelota blanda y clara!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empuja con la pata y le da de lado a lado con su hocico.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1" name="Google Shape;841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061" y="4975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116" title="K_Red Set_Series 3_#4_El cumpleaños de Alisa_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6975" y="1774025"/>
            <a:ext cx="5395625" cy="288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17"/>
          <p:cNvSpPr txBox="1"/>
          <p:nvPr/>
        </p:nvSpPr>
        <p:spPr>
          <a:xfrm>
            <a:off x="550700" y="328975"/>
            <a:ext cx="39570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 la hora de partir el pastel, Alisa está contenta. Devora su pedazo de pastel con sus amigos.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—¡Feliz cumpleaños, Alisa! —dicen todos.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8" name="Google Shape;848;p117"/>
          <p:cNvSpPr txBox="1"/>
          <p:nvPr/>
        </p:nvSpPr>
        <p:spPr>
          <a:xfrm>
            <a:off x="5124975" y="256450"/>
            <a:ext cx="3853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está feliz.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Salta y lame a Nicolás y Calisto.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¡Plaf! ¡Un beso con baba!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9" name="Google Shape;849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2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117" title="K_Red Set_Series 3_#4_El cumpleaños de Alisa_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700" y="1645625"/>
            <a:ext cx="5719434" cy="30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18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56" name="Google Shape;856;p118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57" name="Google Shape;857;p11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8" name="Google Shape;858;p11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9" name="Google Shape;859;p11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0" name="Google Shape;860;p11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1" name="Google Shape;861;p11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2" name="Google Shape;862;p11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3" name="Google Shape;863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2 at 1.11.0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550" y="1462575"/>
            <a:ext cx="2488876" cy="221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