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26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1DF83F-1457-40AD-87A9-87E28FE667D2}">
  <a:tblStyle styleId="{141DF83F-1457-40AD-87A9-87E28FE667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2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21:30:49.533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17:49:17.021">
    <p:pos x="2740" y="1971"/>
    <p:text>will one of these work?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dígito.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 g.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dos sonidos: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gente, gesto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escribe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girar, girasol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escribe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16-17.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__nte.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 - te, gente.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está detrás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¿La letra g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 de qué vocal?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__rasol.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 - ra - sol, girasol.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está detrás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¿La letra g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 de qué vocal?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o gi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Había mucha gente visitando el zoológico.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Gente, /j/,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vigila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mamá leona vigila a sus cachorros.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vigila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gi - 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Vigila, /b/, /i/, /j/, /i/, /l/,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Gisela agita su mano para despedirse de su familia.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Agita, /a/, /j/, /i/,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mejor.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abajo.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gente.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Pasan la tarde jugando, haciendo carreras, gestos y giros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Pasan (1), la (2), tarde (3), jugando (4), haciendo (5), carreras (6), gestos (7), y (8), giros (9).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 en la primera sílaba, gi.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gelatina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congelado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en la primera sílaba, gen.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girasol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corregir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o gi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es muy generoso con sus juguetes.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ne - ro - 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Generoso, /j/, /e/, /n/, /e/, /r/, /o/,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maestra dice que soy muy inteligente.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te - li - gen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/n/.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Inteligente, /i/, /n/, /t/, /e/, /l/, /i/, /j/, /e/, /n/, /t/,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corregir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Debo corregir esta palabra.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corregir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rre - gir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/r/. Corregir, /k/, /o/, /rr/, /e/, /j/, /i/,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usar un diccionario o un glosario.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no conocemos una palabra, buscamos esa palabra en un diccionario para aprender su significado.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no sé qué significa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busco en un diccionario. El diccionario está organizado en orden alfabético. Nos fijamos en la primera letra de la palabra: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Repasamos el alfabeto.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Entonces, voy a encontrar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gemelo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parte de la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inteligente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colonias.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colonias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explorar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oxígeno.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oxígeno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bien!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fotosíntesis.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ver en qué parte del diccionario encontramos la palabra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fotosíntesis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¿Qué letra viene antes de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viene después de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 letra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¡Muy bien!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tiene un diccionario, modele cómo buscar la palabra.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 un texto debemos sonar de manera natural. Los buenos lectores suben y bajan el tono de su voz para transmitir el mensaje y darle sentido a un texto.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¡Eres un genio, qué buena imaginación!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énfasis en los signos de puntuación.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vigila.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gentil.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ligero.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{141DF83F-1457-40AD-87A9-87E28FE667D2}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Relationship Id="rId4" Type="http://schemas.openxmlformats.org/officeDocument/2006/relationships/image" Target="../media/image52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Relationship Id="rId7" Type="http://schemas.openxmlformats.org/officeDocument/2006/relationships/image" Target="../media/image54.png"/><Relationship Id="rId8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48.jpg"/><Relationship Id="rId7" Type="http://schemas.openxmlformats.org/officeDocument/2006/relationships/image" Target="../media/image51.png"/><Relationship Id="rId8" Type="http://schemas.openxmlformats.org/officeDocument/2006/relationships/image" Target="../media/image5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Relationship Id="rId4" Type="http://schemas.openxmlformats.org/officeDocument/2006/relationships/image" Target="../media/image44.jpg"/><Relationship Id="rId5" Type="http://schemas.openxmlformats.org/officeDocument/2006/relationships/image" Target="../media/image46.jpg"/><Relationship Id="rId6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3454000" y="2591800"/>
            <a:ext cx="10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 txBox="1"/>
          <p:nvPr/>
        </p:nvSpPr>
        <p:spPr>
          <a:xfrm>
            <a:off x="4658600" y="2591800"/>
            <a:ext cx="10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página</a:t>
            </a:r>
            <a:endParaRPr sz="9600"/>
          </a:p>
        </p:txBody>
      </p:sp>
      <p:pic>
        <p:nvPicPr>
          <p:cNvPr id="471" name="Google Shape;47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66"/>
          <p:cNvSpPr/>
          <p:nvPr/>
        </p:nvSpPr>
        <p:spPr>
          <a:xfrm>
            <a:off x="2495525" y="3289125"/>
            <a:ext cx="431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recoge</a:t>
            </a:r>
            <a:endParaRPr sz="9600"/>
          </a:p>
        </p:txBody>
      </p:sp>
      <p:pic>
        <p:nvPicPr>
          <p:cNvPr id="478" name="Google Shape;47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67"/>
          <p:cNvSpPr/>
          <p:nvPr/>
        </p:nvSpPr>
        <p:spPr>
          <a:xfrm>
            <a:off x="2439350" y="3289125"/>
            <a:ext cx="431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dígito</a:t>
            </a:r>
            <a:endParaRPr sz="9600"/>
          </a:p>
        </p:txBody>
      </p:sp>
      <p:pic>
        <p:nvPicPr>
          <p:cNvPr id="485" name="Google Shape;48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68"/>
          <p:cNvSpPr/>
          <p:nvPr/>
        </p:nvSpPr>
        <p:spPr>
          <a:xfrm>
            <a:off x="3032872" y="3289125"/>
            <a:ext cx="321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2" name="Google Shape;492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70"/>
          <p:cNvSpPr txBox="1"/>
          <p:nvPr/>
        </p:nvSpPr>
        <p:spPr>
          <a:xfrm>
            <a:off x="441600" y="1920240"/>
            <a:ext cx="826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/e/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gente, gesto, generoso</a:t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7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1"/>
          <p:cNvSpPr txBox="1"/>
          <p:nvPr/>
        </p:nvSpPr>
        <p:spPr>
          <a:xfrm>
            <a:off x="441600" y="1920240"/>
            <a:ext cx="826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/i/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girar,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girasol, gimnasio</a:t>
            </a:r>
            <a:endParaRPr i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6" name="Google Shape;516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2578600" y="643775"/>
            <a:ext cx="6045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/e/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gente, gesto, generoso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rasol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rasol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2" name="Google Shape;532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2578600" y="646825"/>
            <a:ext cx="601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únicamente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/i/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girar, girasol,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gimnasio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8" name="Google Shape;548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4" name="Google Shape;554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0" name="Google Shape;560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6" name="Google Shape;566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mejor</a:t>
            </a:r>
            <a:endParaRPr sz="9600"/>
          </a:p>
        </p:txBody>
      </p:sp>
      <p:pic>
        <p:nvPicPr>
          <p:cNvPr id="572" name="Google Shape;57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abajo</a:t>
            </a:r>
            <a:endParaRPr sz="9600"/>
          </a:p>
        </p:txBody>
      </p:sp>
      <p:pic>
        <p:nvPicPr>
          <p:cNvPr id="578" name="Google Shape;57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gente</a:t>
            </a:r>
            <a:endParaRPr sz="9600"/>
          </a:p>
        </p:txBody>
      </p:sp>
      <p:pic>
        <p:nvPicPr>
          <p:cNvPr id="584" name="Google Shape;584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3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Pasan la tarde jugando, haciendo carreras, gestos y giros. </a:t>
            </a:r>
            <a:endParaRPr sz="5200"/>
          </a:p>
        </p:txBody>
      </p:sp>
      <p:pic>
        <p:nvPicPr>
          <p:cNvPr id="596" name="Google Shape;59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4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Beto asegura que tiene un caballo gigantesco, mientras que Francisco dice que el suyo es muy inteligente.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602" name="Google Shape;60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8" name="Google Shape;60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2" name="Google Shape;41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4" name="Google Shape;614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6" name="Google Shape;616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7"/>
          <p:cNvSpPr txBox="1"/>
          <p:nvPr>
            <p:ph idx="4294967295" type="body"/>
          </p:nvPr>
        </p:nvSpPr>
        <p:spPr>
          <a:xfrm>
            <a:off x="441600" y="439808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Pasan la tarde jugando, haciendo carreras, gestos y giros.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2" name="Google Shape;62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8" name="Google Shape;628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29" name="Google Shape;629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0" name="Google Shape;640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91" title="Untitled desig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7" name="Google Shape;647;p91" title="Screenshot 2025-08-19 at 4.28.5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0" name="Google Shape;650;p9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91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2" name="Google Shape;652;p91"/>
          <p:cNvSpPr txBox="1"/>
          <p:nvPr/>
        </p:nvSpPr>
        <p:spPr>
          <a:xfrm>
            <a:off x="4349825" y="1348100"/>
            <a:ext cx="3133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1"/>
          <p:cNvSpPr txBox="1"/>
          <p:nvPr/>
        </p:nvSpPr>
        <p:spPr>
          <a:xfrm>
            <a:off x="434982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1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6" name="Google Shape;656;p91" title="4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83025" y="2939038"/>
            <a:ext cx="1203373" cy="137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1" title="44.jpg"/>
          <p:cNvPicPr preferRelativeResize="0"/>
          <p:nvPr/>
        </p:nvPicPr>
        <p:blipFill rotWithShape="1">
          <a:blip r:embed="rId8">
            <a:alphaModFix/>
          </a:blip>
          <a:srcRect b="0" l="30064" r="26053" t="9437"/>
          <a:stretch/>
        </p:blipFill>
        <p:spPr>
          <a:xfrm>
            <a:off x="7684314" y="408875"/>
            <a:ext cx="822900" cy="19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1" title="44.jpg"/>
          <p:cNvPicPr preferRelativeResize="0"/>
          <p:nvPr/>
        </p:nvPicPr>
        <p:blipFill rotWithShape="1">
          <a:blip r:embed="rId8">
            <a:alphaModFix/>
          </a:blip>
          <a:srcRect b="0" l="30064" r="26053" t="9437"/>
          <a:stretch/>
        </p:blipFill>
        <p:spPr>
          <a:xfrm>
            <a:off x="7437111" y="1490751"/>
            <a:ext cx="348911" cy="822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9" name="Google Shape;659;p91"/>
          <p:cNvCxnSpPr/>
          <p:nvPr/>
        </p:nvCxnSpPr>
        <p:spPr>
          <a:xfrm>
            <a:off x="8201175" y="1428750"/>
            <a:ext cx="300600" cy="4191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60" name="Google Shape;660;p91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1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1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imagina</a:t>
            </a:r>
            <a:endParaRPr sz="9600"/>
          </a:p>
        </p:txBody>
      </p:sp>
      <p:pic>
        <p:nvPicPr>
          <p:cNvPr id="668" name="Google Shape;66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9" name="Google Shape;669;p92"/>
          <p:cNvSpPr/>
          <p:nvPr/>
        </p:nvSpPr>
        <p:spPr>
          <a:xfrm>
            <a:off x="2172575" y="3291850"/>
            <a:ext cx="49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generoso</a:t>
            </a:r>
            <a:endParaRPr sz="9600"/>
          </a:p>
        </p:txBody>
      </p:sp>
      <p:pic>
        <p:nvPicPr>
          <p:cNvPr id="675" name="Google Shape;67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6" name="Google Shape;676;p93"/>
          <p:cNvSpPr/>
          <p:nvPr/>
        </p:nvSpPr>
        <p:spPr>
          <a:xfrm>
            <a:off x="1843375" y="3291850"/>
            <a:ext cx="557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gigantesco</a:t>
            </a:r>
            <a:endParaRPr sz="9600"/>
          </a:p>
        </p:txBody>
      </p:sp>
      <p:pic>
        <p:nvPicPr>
          <p:cNvPr id="682" name="Google Shape;68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3" name="Google Shape;683;p94"/>
          <p:cNvSpPr/>
          <p:nvPr/>
        </p:nvSpPr>
        <p:spPr>
          <a:xfrm>
            <a:off x="1243575" y="3291850"/>
            <a:ext cx="671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congelado</a:t>
            </a:r>
            <a:endParaRPr sz="9600"/>
          </a:p>
        </p:txBody>
      </p:sp>
      <p:pic>
        <p:nvPicPr>
          <p:cNvPr id="689" name="Google Shape;68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0" name="Google Shape;690;p95"/>
          <p:cNvSpPr/>
          <p:nvPr/>
        </p:nvSpPr>
        <p:spPr>
          <a:xfrm>
            <a:off x="1283925" y="3291850"/>
            <a:ext cx="668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19" name="Google Shape;419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434982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34982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60"/>
          <p:cNvSpPr/>
          <p:nvPr/>
        </p:nvSpPr>
        <p:spPr>
          <a:xfrm rot="-667202">
            <a:off x="362442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/>
          <p:nvPr/>
        </p:nvSpPr>
        <p:spPr>
          <a:xfrm rot="1319193">
            <a:off x="362450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4" name="Google Shape;424;p60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0" title="4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7375" y="905100"/>
            <a:ext cx="1635926" cy="186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4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9249" y="2885037"/>
            <a:ext cx="1481075" cy="169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0" title="4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453629" y="1800275"/>
            <a:ext cx="1350102" cy="154297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1024412" y="216357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0"/>
          <p:cNvSpPr/>
          <p:nvPr/>
        </p:nvSpPr>
        <p:spPr>
          <a:xfrm>
            <a:off x="2210993" y="21635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inteligente</a:t>
            </a:r>
            <a:endParaRPr sz="9600"/>
          </a:p>
        </p:txBody>
      </p:sp>
      <p:pic>
        <p:nvPicPr>
          <p:cNvPr id="696" name="Google Shape;69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7" name="Google Shape;697;p96"/>
          <p:cNvSpPr/>
          <p:nvPr/>
        </p:nvSpPr>
        <p:spPr>
          <a:xfrm>
            <a:off x="1516600" y="3291850"/>
            <a:ext cx="618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girasol</a:t>
            </a:r>
            <a:endParaRPr sz="9600"/>
          </a:p>
        </p:txBody>
      </p:sp>
      <p:pic>
        <p:nvPicPr>
          <p:cNvPr id="703" name="Google Shape;703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4" name="Google Shape;704;p97"/>
          <p:cNvSpPr/>
          <p:nvPr/>
        </p:nvSpPr>
        <p:spPr>
          <a:xfrm>
            <a:off x="2829475" y="3291850"/>
            <a:ext cx="365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corregir</a:t>
            </a:r>
            <a:endParaRPr sz="9600"/>
          </a:p>
        </p:txBody>
      </p:sp>
      <p:pic>
        <p:nvPicPr>
          <p:cNvPr id="710" name="Google Shape;710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1" name="Google Shape;711;p98"/>
          <p:cNvSpPr/>
          <p:nvPr/>
        </p:nvSpPr>
        <p:spPr>
          <a:xfrm>
            <a:off x="2409275" y="3291850"/>
            <a:ext cx="447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gemelos</a:t>
            </a:r>
            <a:endParaRPr sz="9600"/>
          </a:p>
        </p:txBody>
      </p:sp>
      <p:pic>
        <p:nvPicPr>
          <p:cNvPr id="717" name="Google Shape;717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8" name="Google Shape;718;p99"/>
          <p:cNvSpPr/>
          <p:nvPr/>
        </p:nvSpPr>
        <p:spPr>
          <a:xfrm>
            <a:off x="2213150" y="3289125"/>
            <a:ext cx="497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0" name="Google Shape;730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neroso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6" name="Google Shape;736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2" name="Google Shape;742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</a:t>
            </a:r>
            <a:r>
              <a:rPr lang="en" sz="96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5"/>
          <p:cNvSpPr/>
          <p:nvPr/>
        </p:nvSpPr>
        <p:spPr>
          <a:xfrm>
            <a:off x="265650" y="498200"/>
            <a:ext cx="8613600" cy="600300"/>
          </a:xfrm>
          <a:prstGeom prst="roundRect">
            <a:avLst>
              <a:gd fmla="val 8676" name="adj"/>
            </a:avLst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 C D E F G H I J K L M N Ñ O P Q R S T U V W X Y Z 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05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emelo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7" name="Google Shape;757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ictionary entry" id="758" name="Google Shape;758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46625" y="2525225"/>
            <a:ext cx="2186400" cy="218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s gratis : leer, número, alfabeto, educación, marca, fuente ..." id="759" name="Google Shape;759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15575" y="-211825"/>
            <a:ext cx="4006702" cy="1747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ctionary entry" id="760" name="Google Shape;760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625" y="3294250"/>
            <a:ext cx="1525500" cy="152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1" name="Google Shape;761;p105" title="Screenshot 2025-12-10 at 2.27.56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7321" y="-1851324"/>
            <a:ext cx="4349348" cy="16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05"/>
          <p:cNvSpPr txBox="1"/>
          <p:nvPr/>
        </p:nvSpPr>
        <p:spPr>
          <a:xfrm>
            <a:off x="0" y="-1211100"/>
            <a:ext cx="88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 C D E F G H I J K L M N Ñ O P Q R S T U V W X Y Z </a:t>
            </a:r>
            <a:endParaRPr b="1" sz="2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gesto</a:t>
            </a:r>
            <a:endParaRPr sz="9600"/>
          </a:p>
        </p:txBody>
      </p:sp>
      <p:pic>
        <p:nvPicPr>
          <p:cNvPr id="436" name="Google Shape;43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7" name="Google Shape;437;p61"/>
          <p:cNvSpPr/>
          <p:nvPr/>
        </p:nvSpPr>
        <p:spPr>
          <a:xfrm>
            <a:off x="3009075" y="3291850"/>
            <a:ext cx="313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6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nteligente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8" name="Google Shape;768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9" name="Google Shape;769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7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olonias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6" name="Google Shape;77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7" name="Google Shape;777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8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xplorar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5" name="Google Shape;785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9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xígeno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2" name="Google Shape;792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3" name="Google Shape;793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0"/>
          <p:cNvSpPr/>
          <p:nvPr/>
        </p:nvSpPr>
        <p:spPr>
          <a:xfrm>
            <a:off x="3057900" y="14706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otosíntesis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0" name="Google Shape;80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1" name="Google Shape;801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08" name="Google Shape;808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2"/>
          <p:cNvSpPr txBox="1"/>
          <p:nvPr>
            <p:ph idx="4294967295" type="body"/>
          </p:nvPr>
        </p:nvSpPr>
        <p:spPr>
          <a:xfrm>
            <a:off x="441600" y="439798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¡Eres un genio, qué buena imaginación!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14" name="Google Shape;814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3"/>
          <p:cNvSpPr txBox="1"/>
          <p:nvPr>
            <p:ph idx="4294967295" type="body"/>
          </p:nvPr>
        </p:nvSpPr>
        <p:spPr>
          <a:xfrm>
            <a:off x="441589" y="439809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Todas las tardes, al llegar de la escuela, Francisco se come una rica gelatina. 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820" name="Google Shape;82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4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Pasan la tarde jugando, haciendo carreras, gestos y giros, imaginando que son jinetes de verdad.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826" name="Google Shape;82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1F1F1F"/>
                </a:solidFill>
              </a:rPr>
              <a:t>¡Al final del día, todos están cansados pero felices!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32" name="Google Shape;83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agita</a:t>
            </a:r>
            <a:endParaRPr sz="9600"/>
          </a:p>
        </p:txBody>
      </p:sp>
      <p:pic>
        <p:nvPicPr>
          <p:cNvPr id="443" name="Google Shape;44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4" name="Google Shape;444;p62"/>
          <p:cNvSpPr/>
          <p:nvPr/>
        </p:nvSpPr>
        <p:spPr>
          <a:xfrm>
            <a:off x="3161525" y="3291850"/>
            <a:ext cx="30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38" name="Google Shape;838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39" name="Google Shape;839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vigila</a:t>
            </a:r>
            <a:endParaRPr sz="9600"/>
          </a:p>
        </p:txBody>
      </p:sp>
      <p:pic>
        <p:nvPicPr>
          <p:cNvPr id="450" name="Google Shape;45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1" name="Google Shape;451;p63"/>
          <p:cNvSpPr/>
          <p:nvPr/>
        </p:nvSpPr>
        <p:spPr>
          <a:xfrm>
            <a:off x="3153500" y="3291850"/>
            <a:ext cx="304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gentil</a:t>
            </a:r>
            <a:endParaRPr sz="9600"/>
          </a:p>
        </p:txBody>
      </p:sp>
      <p:pic>
        <p:nvPicPr>
          <p:cNvPr id="457" name="Google Shape;45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8" name="Google Shape;458;p64"/>
          <p:cNvSpPr/>
          <p:nvPr/>
        </p:nvSpPr>
        <p:spPr>
          <a:xfrm>
            <a:off x="3005524" y="3291850"/>
            <a:ext cx="32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ligero</a:t>
            </a:r>
            <a:endParaRPr sz="9600"/>
          </a:p>
        </p:txBody>
      </p:sp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65"/>
          <p:cNvSpPr/>
          <p:nvPr/>
        </p:nvSpPr>
        <p:spPr>
          <a:xfrm>
            <a:off x="2956477" y="3291850"/>
            <a:ext cx="332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