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72">
          <p15:clr>
            <a:srgbClr val="747775"/>
          </p15:clr>
        </p15:guide>
        <p15:guide id="2" orient="horz" pos="2435">
          <p15:clr>
            <a:srgbClr val="747775"/>
          </p15:clr>
        </p15:guide>
        <p15:guide id="3" orient="horz" pos="141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abrielle Wagner"/>
  <p:cmAuthor clrIdx="1" id="1" initials="" lastIdx="7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72" orient="horz"/>
        <p:guide pos="2435" orient="horz"/>
        <p:guide pos="141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6T16:43:24.436">
    <p:pos x="6000" y="0"/>
    <p:text>formatted ✅
*Need to check back on images</p:text>
  </p:cm>
  <p:cm authorId="0" idx="2" dt="2026-03-06T16:43:24.436">
    <p:pos x="6000" y="0"/>
    <p:text>checked back on images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20T02:58:38.525">
    <p:pos x="6000" y="0"/>
    <p:text>Come back to animate</p:text>
  </p:cm>
  <p:cm authorId="1" idx="2" dt="2025-12-19T23:00:26.545">
    <p:pos x="6000" y="100"/>
    <p:text>The images are examples. Please replace.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3" dt="2025-12-20T02:58:45.057">
    <p:pos x="6000" y="0"/>
    <p:text>Come back to animate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4" dt="2025-12-20T02:58:52.127">
    <p:pos x="6000" y="0"/>
    <p:text>Come back to animate</p:text>
  </p:cm>
  <p:cm authorId="1" idx="5" dt="2025-12-19T23:00:41.868">
    <p:pos x="6000" y="100"/>
    <p:text>The images are examples. Please replace.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6" dt="2025-12-20T02:58:57.819">
    <p:pos x="6000" y="0"/>
    <p:text>Come back to animate</p:text>
  </p:cm>
  <p:cm authorId="1" idx="7" dt="2025-12-19T23:00:51.418">
    <p:pos x="6000" y="100"/>
    <p:text>The images are examples. Please replace.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soleado.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 hiatos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 una al lado de la otra, pero se pronuncian en sílabas separadas,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b00e9df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b00e9df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p___ta.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hiato se forma cuando dos vocales fuertes están una al lado de la otra, pero se pronuncian en sílabas separadas.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ta, poeta.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una al lado de la otra pero se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pronuncian en sílabas separadas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l__l.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hiato se forma cuando dos vocales fuertes están una al lado de la otra, pero se pronuncian en sílabas separadas.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al, leal.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están una al lado de la otra pero se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pronuncian en sílabas separadas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c___r.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hiato se forma cuando dos vocales fuertes están una al lado de la otra, pero se pronuncian en sílabas separadas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er, caer.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están una al lado de la otra pero se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pronuncian en sílabas separadas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amigo Félix es un gran poeta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Poeta, /p/, /o/, /e/,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hiatos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oe, ea, ae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 este un cuento real o de fantasía?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/l/. Real, /rr/, /e/, /a/, /l/.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¿M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puedes traer ese vaso de agua, por favor?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/r/. Traer, /t/, /r/, /a/, /e/,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buen.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razón.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del museo, pasan por una panadería cerca del aeropuerto.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(1), del (2), museo (3), pasan (4), por (5), una (6), panadería (7), cerca (8), del (9), aeropuerto (10).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diez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hiato ocurre cuando dos vocales fuertes están una al lado de la otra, pero se pronuncian en sílabas separadas.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corroer.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dividir en sílabas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corroer: co - rro - er.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abuchear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contraer.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el diptongo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noroeste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cereales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aeroplano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autoestima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hiato ocurre cuando dos vocales fuertes están una al lado de la otra, pero se pronuncian en sílabas separadas.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roedor.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dividir en sílabas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roedor: ro - e - dor.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maestra.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chimenea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aerodinámica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aéreas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traeremos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noroeste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vivo en la parte noroeste de la ciudad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noroeste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- ro - es - 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Noroeste, /n/, /o/, /r/, /o/, /e/, /s/,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cereales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maíz, el trigo y el arroz son algunos tipos de cereales.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cereales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 - re - a - 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/s/.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Cereales, /s/, /e/, /r/, /e/, /a/, /l/, /e/,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aeroplano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viejo aeroplano despegó con un rugido.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aeroplano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e - ro - pla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Aeroplano, /a/, /e/, /r/, /o/, /p/, /l/, /a/,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homógrafos. Los homógrafos son palabras que se escriben igual, pero tienen significados diferentes.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b1d32a7d7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b1d32a7d7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más de un significado. Puede significar el lugar donde vamos a guardar o sacar dinero.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mamá va al banco a cobrar un cheque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puede significar un lugar para sentarse.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ejemplo: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voy a sentar en este banco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teatro.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mango.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mango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más de un significado. Puede significar la parte por donde se sostiene un objeto, como un martillo.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Agarra el martillo por el mango.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puede significar una fruta.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voy a comer un mango de merienda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aprender más palabras homógrafas y a identificar cuál es la correcta según el contexto.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b1d32a7d7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b1d32a7d7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tela grande de un barco que lo mueve con el viento, pero también puede ser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 que se enciende para hacer luz.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elegir el homógrafo correcto.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este caso, la oración usa el segundo significado.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b07f9cc45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b07f9cc45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roca súper caliente y derretida que sale de un volcán, pero también viene del verbo “lavar”, que significa limpiar algo con agua y jabón.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elegir el homógrafo correcto. En este caso, la oración usa el segundo significado.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b1d32a7d7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b1d32a7d7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un tipo de calzado resistente y alto que protege el pie, el tobillo y parte de la pierna, pero también viene del verbo “botar”, que significa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echar algo a la basura.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elegir el homógrafo correcto. En este caso, la oración usa el primer significado.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b1d32a7d7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b1d32a7d7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traje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viene del verbo “traer”, que significa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mover algo o a alguien hacia donde está la persona que habla, pero también puede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significar un conjunto de chaqueta y pantalón hechos de la misma tela.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elegir el homógrafo correcto. En este caso, la oración usa el segundo significado.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Gabriela coloca su telescopio en el patio y observa en cielo con gran emoción.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poesía.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caerse.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oeste.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51.png"/><Relationship Id="rId6" Type="http://schemas.openxmlformats.org/officeDocument/2006/relationships/image" Target="../media/image53.png"/><Relationship Id="rId7" Type="http://schemas.openxmlformats.org/officeDocument/2006/relationships/image" Target="../media/image5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48.png"/><Relationship Id="rId6" Type="http://schemas.openxmlformats.org/officeDocument/2006/relationships/image" Target="../media/image57.png"/><Relationship Id="rId7" Type="http://schemas.openxmlformats.org/officeDocument/2006/relationships/image" Target="../media/image5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Relationship Id="rId4" Type="http://schemas.openxmlformats.org/officeDocument/2006/relationships/image" Target="../media/image43.jpg"/><Relationship Id="rId5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Relationship Id="rId4" Type="http://schemas.openxmlformats.org/officeDocument/2006/relationships/image" Target="../media/image42.jpg"/><Relationship Id="rId5" Type="http://schemas.openxmlformats.org/officeDocument/2006/relationships/image" Target="../media/image4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comments" Target="../comments/comment2.xml"/><Relationship Id="rId4" Type="http://schemas.openxmlformats.org/officeDocument/2006/relationships/image" Target="../media/image24.png"/><Relationship Id="rId5" Type="http://schemas.openxmlformats.org/officeDocument/2006/relationships/image" Target="../media/image41.jpg"/><Relationship Id="rId6" Type="http://schemas.openxmlformats.org/officeDocument/2006/relationships/image" Target="../media/image4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comments" Target="../comments/comment3.xml"/><Relationship Id="rId4" Type="http://schemas.openxmlformats.org/officeDocument/2006/relationships/image" Target="../media/image24.png"/><Relationship Id="rId5" Type="http://schemas.openxmlformats.org/officeDocument/2006/relationships/image" Target="../media/image55.png"/><Relationship Id="rId6" Type="http://schemas.openxmlformats.org/officeDocument/2006/relationships/image" Target="../media/image5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4.xml"/><Relationship Id="rId4" Type="http://schemas.openxmlformats.org/officeDocument/2006/relationships/image" Target="../media/image24.png"/><Relationship Id="rId5" Type="http://schemas.openxmlformats.org/officeDocument/2006/relationships/image" Target="../media/image59.png"/><Relationship Id="rId6" Type="http://schemas.openxmlformats.org/officeDocument/2006/relationships/image" Target="../media/image5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comments" Target="../comments/comment5.xml"/><Relationship Id="rId4" Type="http://schemas.openxmlformats.org/officeDocument/2006/relationships/image" Target="../media/image24.png"/><Relationship Id="rId5" Type="http://schemas.openxmlformats.org/officeDocument/2006/relationships/image" Target="../media/image54.png"/><Relationship Id="rId6" Type="http://schemas.openxmlformats.org/officeDocument/2006/relationships/image" Target="../media/image4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454000" y="2674450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b="1"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4658600" y="2674450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b="1"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76214" y="3431537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091848" y="3608536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b="1"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soleado</a:t>
            </a:r>
            <a:endParaRPr sz="9600"/>
          </a:p>
        </p:txBody>
      </p:sp>
      <p:pic>
        <p:nvPicPr>
          <p:cNvPr id="380" name="Google Shape;38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1" name="Google Shape;381;p47"/>
          <p:cNvSpPr/>
          <p:nvPr/>
        </p:nvSpPr>
        <p:spPr>
          <a:xfrm>
            <a:off x="2198750" y="3289125"/>
            <a:ext cx="478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crear</a:t>
            </a:r>
            <a:endParaRPr sz="9600"/>
          </a:p>
        </p:txBody>
      </p:sp>
      <p:pic>
        <p:nvPicPr>
          <p:cNvPr id="387" name="Google Shape;3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8" name="Google Shape;388;p48"/>
          <p:cNvSpPr/>
          <p:nvPr/>
        </p:nvSpPr>
        <p:spPr>
          <a:xfrm>
            <a:off x="3159525" y="3289125"/>
            <a:ext cx="301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trae</a:t>
            </a:r>
            <a:endParaRPr sz="9600"/>
          </a:p>
        </p:txBody>
      </p:sp>
      <p:pic>
        <p:nvPicPr>
          <p:cNvPr id="394" name="Google Shape;39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5" name="Google Shape;395;p49"/>
          <p:cNvSpPr/>
          <p:nvPr/>
        </p:nvSpPr>
        <p:spPr>
          <a:xfrm>
            <a:off x="3481300" y="3289125"/>
            <a:ext cx="232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1" name="Google Shape;401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7" name="Google Shape;407;p51"/>
          <p:cNvSpPr txBox="1"/>
          <p:nvPr/>
        </p:nvSpPr>
        <p:spPr>
          <a:xfrm>
            <a:off x="441600" y="251625"/>
            <a:ext cx="82608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ea, ae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441595" y="1920240"/>
            <a:ext cx="808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 </a:t>
            </a:r>
            <a:endParaRPr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ta (poeta), le - al (leal), ca - er (caer)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7" name="Google Shape;417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439720" y="461739"/>
            <a:ext cx="167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b="1" sz="2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poeta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28345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3" name="Google Shape;433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440827" y="469278"/>
            <a:ext cx="167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leal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caer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440827" y="469278"/>
            <a:ext cx="167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1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5" name="Google Shape;465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1" name="Google Shape;471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7" name="Google Shape;477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3" name="Google Shape;483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medio</a:t>
            </a:r>
            <a:endParaRPr sz="9600"/>
          </a:p>
        </p:txBody>
      </p:sp>
      <p:pic>
        <p:nvPicPr>
          <p:cNvPr id="489" name="Google Shape;48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buen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1" name="Google Shape;501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razón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64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Después del museo, pasan por una panadería cerca del aeropuerto.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9" name="Google Shape;519;p6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Gabriela sonríe y le dice que, con estudio y paciencia, pueden lograrlo.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5" name="Google Shape;52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1" name="Google Shape;531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2" name="Google Shape;532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3" name="Google Shape;533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9" name="Google Shape;539;p68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Después del museo, pasan por una panadería cerca del aeropuerto.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5" name="Google Shape;545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6" name="Google Shape;546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7" name="Google Shape;557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6" name="Google Shape;566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7" name="Google Shape;567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8" name="Google Shape;568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9" name="Google Shape;569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1157017" y="1965096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2129421" y="196509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0" spcFirstLastPara="1" rIns="0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643223" y="278799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2"/>
          <p:cNvSpPr txBox="1"/>
          <p:nvPr/>
        </p:nvSpPr>
        <p:spPr>
          <a:xfrm>
            <a:off x="4572003" y="796500"/>
            <a:ext cx="360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 txBox="1"/>
          <p:nvPr/>
        </p:nvSpPr>
        <p:spPr>
          <a:xfrm>
            <a:off x="4572002" y="2151500"/>
            <a:ext cx="3603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abuch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2"/>
          <p:cNvSpPr txBox="1"/>
          <p:nvPr/>
        </p:nvSpPr>
        <p:spPr>
          <a:xfrm>
            <a:off x="4572000" y="3352600"/>
            <a:ext cx="360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9" name="Google Shape;579;p72" title="24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0175" y="3414100"/>
            <a:ext cx="969657" cy="11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2" title="39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2850" y="406707"/>
            <a:ext cx="1540350" cy="176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72" title="395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1074" y="1858653"/>
            <a:ext cx="1247900" cy="142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noroeste</a:t>
            </a:r>
            <a:endParaRPr sz="9600"/>
          </a:p>
        </p:txBody>
      </p:sp>
      <p:pic>
        <p:nvPicPr>
          <p:cNvPr id="587" name="Google Shape;58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8" name="Google Shape;588;p73"/>
          <p:cNvSpPr/>
          <p:nvPr/>
        </p:nvSpPr>
        <p:spPr>
          <a:xfrm>
            <a:off x="2067125" y="3291850"/>
            <a:ext cx="513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cereales</a:t>
            </a:r>
            <a:endParaRPr sz="9600"/>
          </a:p>
        </p:txBody>
      </p:sp>
      <p:pic>
        <p:nvPicPr>
          <p:cNvPr id="594" name="Google Shape;5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5" name="Google Shape;595;p74"/>
          <p:cNvSpPr/>
          <p:nvPr/>
        </p:nvSpPr>
        <p:spPr>
          <a:xfrm>
            <a:off x="2087400" y="3291850"/>
            <a:ext cx="508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aeroplano</a:t>
            </a:r>
            <a:endParaRPr sz="9600"/>
          </a:p>
        </p:txBody>
      </p:sp>
      <p:pic>
        <p:nvPicPr>
          <p:cNvPr id="601" name="Google Shape;60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2" name="Google Shape;602;p75"/>
          <p:cNvSpPr/>
          <p:nvPr/>
        </p:nvSpPr>
        <p:spPr>
          <a:xfrm>
            <a:off x="1530075" y="3291850"/>
            <a:ext cx="610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autoestima</a:t>
            </a:r>
            <a:endParaRPr sz="9600"/>
          </a:p>
        </p:txBody>
      </p:sp>
      <p:pic>
        <p:nvPicPr>
          <p:cNvPr id="608" name="Google Shape;60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9" name="Google Shape;609;p76"/>
          <p:cNvSpPr/>
          <p:nvPr/>
        </p:nvSpPr>
        <p:spPr>
          <a:xfrm>
            <a:off x="1286900" y="3291850"/>
            <a:ext cx="662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5" name="Google Shape;325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1157017" y="1965096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2129421" y="196509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0" spcFirstLastPara="1" rIns="0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643223" y="278799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4572003" y="796500"/>
            <a:ext cx="32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4572002" y="2151500"/>
            <a:ext cx="32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4572000" y="3478400"/>
            <a:ext cx="3237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1" title="236.png"/>
          <p:cNvPicPr preferRelativeResize="0"/>
          <p:nvPr/>
        </p:nvPicPr>
        <p:blipFill rotWithShape="1">
          <a:blip r:embed="rId5">
            <a:alphaModFix/>
          </a:blip>
          <a:srcRect b="13517" l="0" r="0" t="0"/>
          <a:stretch/>
        </p:blipFill>
        <p:spPr>
          <a:xfrm>
            <a:off x="7288800" y="796497"/>
            <a:ext cx="1326780" cy="13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 title="23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3800" y="1781888"/>
            <a:ext cx="1382259" cy="15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 title="23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7102" y="2912563"/>
            <a:ext cx="1667019" cy="1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chimenea</a:t>
            </a:r>
            <a:endParaRPr sz="9600"/>
          </a:p>
        </p:txBody>
      </p:sp>
      <p:pic>
        <p:nvPicPr>
          <p:cNvPr id="615" name="Google Shape;61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6" name="Google Shape;616;p77"/>
          <p:cNvSpPr/>
          <p:nvPr/>
        </p:nvSpPr>
        <p:spPr>
          <a:xfrm>
            <a:off x="1742875" y="3291850"/>
            <a:ext cx="582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8"/>
          <p:cNvSpPr txBox="1"/>
          <p:nvPr>
            <p:ph idx="4294967295" type="body"/>
          </p:nvPr>
        </p:nvSpPr>
        <p:spPr>
          <a:xfrm>
            <a:off x="0" y="1626825"/>
            <a:ext cx="9144000" cy="1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200"/>
              <a:t>aerodinámica</a:t>
            </a:r>
            <a:endParaRPr sz="9200"/>
          </a:p>
        </p:txBody>
      </p:sp>
      <p:pic>
        <p:nvPicPr>
          <p:cNvPr id="622" name="Google Shape;62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3" name="Google Shape;623;p78"/>
          <p:cNvSpPr/>
          <p:nvPr/>
        </p:nvSpPr>
        <p:spPr>
          <a:xfrm>
            <a:off x="587725" y="3291850"/>
            <a:ext cx="805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aéreas</a:t>
            </a:r>
            <a:endParaRPr sz="9600"/>
          </a:p>
        </p:txBody>
      </p:sp>
      <p:pic>
        <p:nvPicPr>
          <p:cNvPr id="629" name="Google Shape;62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0" name="Google Shape;630;p79"/>
          <p:cNvSpPr/>
          <p:nvPr/>
        </p:nvSpPr>
        <p:spPr>
          <a:xfrm>
            <a:off x="2578600" y="3291850"/>
            <a:ext cx="408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traeremos</a:t>
            </a:r>
            <a:endParaRPr sz="9600"/>
          </a:p>
        </p:txBody>
      </p:sp>
      <p:pic>
        <p:nvPicPr>
          <p:cNvPr id="636" name="Google Shape;63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7" name="Google Shape;637;p80"/>
          <p:cNvSpPr/>
          <p:nvPr/>
        </p:nvSpPr>
        <p:spPr>
          <a:xfrm>
            <a:off x="1621275" y="3289125"/>
            <a:ext cx="601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9" name="Google Shape;649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5" name="Google Shape;655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les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1" name="Google Shape;661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roplano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3" name="Google Shape;673;p86"/>
          <p:cNvSpPr/>
          <p:nvPr/>
        </p:nvSpPr>
        <p:spPr>
          <a:xfrm>
            <a:off x="4824562" y="2813700"/>
            <a:ext cx="3726600" cy="1050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Me voy a sentar en este </a:t>
            </a:r>
            <a:r>
              <a:rPr lang="en" sz="2000"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banco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6"/>
          <p:cNvSpPr/>
          <p:nvPr/>
        </p:nvSpPr>
        <p:spPr>
          <a:xfrm>
            <a:off x="592850" y="2814249"/>
            <a:ext cx="3726600" cy="1050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Mi mamá va al </a:t>
            </a:r>
            <a:r>
              <a:rPr lang="en" sz="2000"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banco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a cobrar un cheque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/>
          <p:nvPr/>
        </p:nvSpPr>
        <p:spPr>
          <a:xfrm>
            <a:off x="2010099" y="439812"/>
            <a:ext cx="50676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Homógrafos en contexto</a:t>
            </a:r>
            <a:endParaRPr b="1" sz="5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6"/>
          <p:cNvSpPr/>
          <p:nvPr/>
        </p:nvSpPr>
        <p:spPr>
          <a:xfrm>
            <a:off x="3699475" y="1891238"/>
            <a:ext cx="1674000" cy="7251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banc</a:t>
            </a:r>
            <a:r>
              <a:rPr b="1" lang="en" sz="3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24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Wood And Iron Bench (Provided by Getty Images)" id="677" name="Google Shape;677;p86"/>
          <p:cNvPicPr preferRelativeResize="0"/>
          <p:nvPr/>
        </p:nvPicPr>
        <p:blipFill rotWithShape="1">
          <a:blip r:embed="rId4">
            <a:alphaModFix/>
          </a:blip>
          <a:srcRect b="19306" l="0" r="0" t="13190"/>
          <a:stretch/>
        </p:blipFill>
        <p:spPr>
          <a:xfrm>
            <a:off x="6037225" y="1712562"/>
            <a:ext cx="1301249" cy="87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6" title="25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239" y="1461995"/>
            <a:ext cx="1197307" cy="136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teatro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6" name="Google Shape;346;p42"/>
          <p:cNvSpPr/>
          <p:nvPr/>
        </p:nvSpPr>
        <p:spPr>
          <a:xfrm>
            <a:off x="2820150" y="3291850"/>
            <a:ext cx="357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4" name="Google Shape;684;p87"/>
          <p:cNvSpPr/>
          <p:nvPr/>
        </p:nvSpPr>
        <p:spPr>
          <a:xfrm>
            <a:off x="4824562" y="2813704"/>
            <a:ext cx="3726600" cy="1056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Me voy a comer un </a:t>
            </a:r>
            <a:r>
              <a:rPr lang="en" sz="2000"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mango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de merienda.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7"/>
          <p:cNvSpPr/>
          <p:nvPr/>
        </p:nvSpPr>
        <p:spPr>
          <a:xfrm>
            <a:off x="592838" y="2813703"/>
            <a:ext cx="3726600" cy="1056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Agarra el martillo por el </a:t>
            </a:r>
            <a:r>
              <a:rPr lang="en" sz="2000"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mango.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7"/>
          <p:cNvSpPr/>
          <p:nvPr/>
        </p:nvSpPr>
        <p:spPr>
          <a:xfrm>
            <a:off x="2010099" y="439812"/>
            <a:ext cx="50676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Homógrafos en contexto</a:t>
            </a:r>
            <a:endParaRPr b="1" sz="5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Beautiful delicious mango isolated on white table background. (Provided by Getty Images)" id="687" name="Google Shape;68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487" y="1640353"/>
            <a:ext cx="1158723" cy="1078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 up view of a mans hammer holding a hammer (Provided by Getty Images)" id="688" name="Google Shape;688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9887" y="1600475"/>
            <a:ext cx="1158723" cy="1158723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87"/>
          <p:cNvSpPr/>
          <p:nvPr/>
        </p:nvSpPr>
        <p:spPr>
          <a:xfrm>
            <a:off x="3651850" y="1912850"/>
            <a:ext cx="1830300" cy="703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mango</a:t>
            </a:r>
            <a:r>
              <a:rPr lang="en" sz="24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8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descr="Burning votive candle, elevated view (Provided by Getty Images)" id="695" name="Google Shape;695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825" y="351488"/>
            <a:ext cx="1129050" cy="1692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ng man riding sailboat and enjoying trip under sail in sea (Provided by Getty Images)" id="696" name="Google Shape;696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5275" y="596738"/>
            <a:ext cx="1202273" cy="1202273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88"/>
          <p:cNvSpPr/>
          <p:nvPr/>
        </p:nvSpPr>
        <p:spPr>
          <a:xfrm>
            <a:off x="3651850" y="846125"/>
            <a:ext cx="1830300" cy="703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vela</a:t>
            </a:r>
            <a:r>
              <a:rPr lang="en" sz="24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8"/>
          <p:cNvSpPr/>
          <p:nvPr/>
        </p:nvSpPr>
        <p:spPr>
          <a:xfrm rot="8597364">
            <a:off x="7180744" y="572054"/>
            <a:ext cx="971104" cy="70338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8"/>
          <p:cNvSpPr txBox="1"/>
          <p:nvPr/>
        </p:nvSpPr>
        <p:spPr>
          <a:xfrm>
            <a:off x="441600" y="2240275"/>
            <a:ext cx="826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mayor debe apagar la </a:t>
            </a:r>
            <a:r>
              <a:rPr i="1" lang="en" sz="40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vela</a:t>
            </a: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8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5" name="Google Shape;705;p89"/>
          <p:cNvSpPr/>
          <p:nvPr/>
        </p:nvSpPr>
        <p:spPr>
          <a:xfrm>
            <a:off x="3651850" y="846125"/>
            <a:ext cx="1830300" cy="703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lava</a:t>
            </a:r>
            <a:r>
              <a:rPr lang="en" sz="24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 txBox="1"/>
          <p:nvPr/>
        </p:nvSpPr>
        <p:spPr>
          <a:xfrm>
            <a:off x="436600" y="2240275"/>
            <a:ext cx="826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María se </a:t>
            </a:r>
            <a:r>
              <a:rPr i="1" lang="en" sz="40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lava</a:t>
            </a: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manos.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7" name="Google Shape;707;p89" title="25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684" y="567351"/>
            <a:ext cx="1436124" cy="164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89" title="25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3991" y="618373"/>
            <a:ext cx="1436124" cy="164129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89"/>
          <p:cNvSpPr/>
          <p:nvPr/>
        </p:nvSpPr>
        <p:spPr>
          <a:xfrm rot="8597364">
            <a:off x="7482756" y="572054"/>
            <a:ext cx="971104" cy="70338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9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5" name="Google Shape;715;p90"/>
          <p:cNvSpPr/>
          <p:nvPr/>
        </p:nvSpPr>
        <p:spPr>
          <a:xfrm>
            <a:off x="3651850" y="846125"/>
            <a:ext cx="1830300" cy="703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bot</a:t>
            </a:r>
            <a:r>
              <a:rPr b="1" lang="en" sz="3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24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 txBox="1"/>
          <p:nvPr/>
        </p:nvSpPr>
        <p:spPr>
          <a:xfrm>
            <a:off x="441600" y="2455888"/>
            <a:ext cx="826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Luis se le ensució su </a:t>
            </a:r>
            <a:r>
              <a:rPr i="1" lang="en" sz="40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bota</a:t>
            </a: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7" name="Google Shape;717;p90" title="25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319" y="602123"/>
            <a:ext cx="1398876" cy="159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90" title="25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9800" y="602136"/>
            <a:ext cx="1398876" cy="15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90"/>
          <p:cNvSpPr/>
          <p:nvPr/>
        </p:nvSpPr>
        <p:spPr>
          <a:xfrm rot="1869664">
            <a:off x="555463" y="625675"/>
            <a:ext cx="971116" cy="7034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5" name="Google Shape;725;p91"/>
          <p:cNvSpPr/>
          <p:nvPr/>
        </p:nvSpPr>
        <p:spPr>
          <a:xfrm>
            <a:off x="3651850" y="846125"/>
            <a:ext cx="1830300" cy="7035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traje</a:t>
            </a:r>
            <a:endParaRPr sz="24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 txBox="1"/>
          <p:nvPr/>
        </p:nvSpPr>
        <p:spPr>
          <a:xfrm>
            <a:off x="441600" y="2240280"/>
            <a:ext cx="826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papá se compró un </a:t>
            </a:r>
            <a:r>
              <a:rPr i="1" lang="en" sz="40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traje</a:t>
            </a: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nuevo.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7" name="Google Shape;727;p91" title="25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192" y="520453"/>
            <a:ext cx="1601102" cy="182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91" title="25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7750" y="348475"/>
            <a:ext cx="1601102" cy="182983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91"/>
          <p:cNvSpPr/>
          <p:nvPr/>
        </p:nvSpPr>
        <p:spPr>
          <a:xfrm rot="8597364">
            <a:off x="7617456" y="455879"/>
            <a:ext cx="971104" cy="70338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5" name="Google Shape;735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1" name="Google Shape;741;p93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Gabriela coloca su telescopio en el patio y observa el cielo con real emoción.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7" name="Google Shape;747;p94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Su hermano Francisco se acerca y mira hacia el oeste, curioso por saber qué observa.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3" name="Google Shape;753;p95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Al día siguiente, la familia visita un museo de ciencia ubicado al noroeste de la ciudad.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9" name="Google Shape;759;p96"/>
          <p:cNvSpPr txBox="1"/>
          <p:nvPr/>
        </p:nvSpPr>
        <p:spPr>
          <a:xfrm>
            <a:off x="441600" y="439800"/>
            <a:ext cx="82608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Gabriela también aprende y, juntos, hacen preguntas al guía del museo.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poesía</a:t>
            </a:r>
            <a:endParaRPr sz="9600"/>
          </a:p>
        </p:txBody>
      </p:sp>
      <p:pic>
        <p:nvPicPr>
          <p:cNvPr id="352" name="Google Shape;35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3" name="Google Shape;353;p43"/>
          <p:cNvSpPr/>
          <p:nvPr/>
        </p:nvSpPr>
        <p:spPr>
          <a:xfrm>
            <a:off x="2670550" y="3289125"/>
            <a:ext cx="392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5" name="Google Shape;765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6" name="Google Shape;766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planear</a:t>
            </a:r>
            <a:endParaRPr sz="9600"/>
          </a:p>
        </p:txBody>
      </p:sp>
      <p:pic>
        <p:nvPicPr>
          <p:cNvPr id="359" name="Google Shape;359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0" name="Google Shape;360;p44"/>
          <p:cNvSpPr/>
          <p:nvPr/>
        </p:nvSpPr>
        <p:spPr>
          <a:xfrm>
            <a:off x="2305575" y="3291850"/>
            <a:ext cx="472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caerse</a:t>
            </a:r>
            <a:endParaRPr sz="9600"/>
          </a:p>
        </p:txBody>
      </p:sp>
      <p:pic>
        <p:nvPicPr>
          <p:cNvPr id="366" name="Google Shape;366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7" name="Google Shape;367;p45"/>
          <p:cNvSpPr/>
          <p:nvPr/>
        </p:nvSpPr>
        <p:spPr>
          <a:xfrm>
            <a:off x="2676250" y="3291850"/>
            <a:ext cx="390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oeste</a:t>
            </a:r>
            <a:endParaRPr sz="9600"/>
          </a:p>
        </p:txBody>
      </p:sp>
      <p:pic>
        <p:nvPicPr>
          <p:cNvPr id="373" name="Google Shape;3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4" name="Google Shape;374;p46"/>
          <p:cNvSpPr/>
          <p:nvPr/>
        </p:nvSpPr>
        <p:spPr>
          <a:xfrm>
            <a:off x="3042300" y="3291850"/>
            <a:ext cx="323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