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5143500" cx="9144000"/>
  <p:notesSz cx="6858000" cy="9144000"/>
  <p:embeddedFontLst>
    <p:embeddedFont>
      <p:font typeface="Comfortaa"/>
      <p:regular r:id="rId57"/>
      <p:bold r:id="rId58"/>
    </p:embeddedFont>
    <p:embeddedFont>
      <p:font typeface="Century Gothic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4D4E2E-DDAF-44DD-80A2-6418398C2BD7}">
  <a:tblStyle styleId="{B24D4E2E-DDAF-44DD-80A2-6418398C2B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CenturyGothic-boldItalic.fntdata"/><Relationship Id="rId61" Type="http://schemas.openxmlformats.org/officeDocument/2006/relationships/font" Target="fonts/CenturyGothic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CenturyGothic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Comfortaa-regular.fntdata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58" Type="http://schemas.openxmlformats.org/officeDocument/2006/relationships/font" Target="fonts/Comfortaa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5b2857cb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5b2857cb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5b2857c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5b2857c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5b2857cb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5b2857cb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5b2857cb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5b2857cb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5b2857cb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5b2857cb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5b2857cb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5b2857cb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5b2857cb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5b2857cb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uno de estos sonidos en el siguiente orden: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/m/, /o/, /i/, /p/, /e/, /u/.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20.</a:t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juntas en una oración se unen para formar una palabra,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“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al parque”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combinación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vez de decir “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el parque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”, usamos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21.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2be15a44c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22be15a44c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oración. “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Salimos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parque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palabras se unen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el.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significa “del parque”?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el parque.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piensen en una oración 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compartan con un compañero.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contracción en voz alta y luego una oración con esa contracción. Todos repetirán la contracción y la escribirán en su pizarra.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contracción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ir al cine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5b81eed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5b81eed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 contracción en voz alta y luego una oración con esa contracción. Todos repetirán la contracción y la escribirán en su pizarra.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contracción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Salimos tarde del mercado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 - ma, puma.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pa, mapa.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pá, papá.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149ed8118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149ed8118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ma, mima.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30ceb8806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30ceb8806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má, mamá.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ma, ama.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07b75975fb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07b75975fb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149ed81189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149ed81189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mapa, ma - pa, mapa.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Mapa, /m/, /a/, /p/,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5b81eed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5b81eed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puma, pu - ma, puma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Puma, /p/, /u/,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5b81eed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5b81eed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ama, a - ma, ama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Ama, /a/,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37-41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37.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149ed81189_1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149ed81189_1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ma - má, mamá.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m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má,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mamá)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las palabras en sílabas y después cada sílaba en fonemas.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mamá	 	mamá, ma - má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ma			ma, /m/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má 			má, /m/ /á/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5b81eeda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5b81eeda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 a mi puma.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 (1), a (2), mi (3), puma (4). ¡Tiene cuatro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pa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 - pa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pa,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mapa)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		mapa, ma - pa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		ma, /m/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 	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ma,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mima		mima, mi - ma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		mi, /m/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		ma, /m/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 - 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 - ma,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puma) </a:t>
            </a:r>
            <a:endParaRPr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puma 		puma, pu - ma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		pu, /p/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		ma, /m/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pá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pá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pá,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papá)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</a:t>
            </a: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		papá, pa - pá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		pá, /p/ /á/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10-16 una a la vez y diga cada sonido junto con los estudiantes.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5" name="Google Shape;1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Google Shape;180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6" name="Google Shape;186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8" name="Google Shape;198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4" name="Google Shape;204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0" name="Google Shape;210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8" name="Google Shape;21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3" name="Google Shape;22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1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8" name="Google Shape;228;p41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9" name="Google Shape;229;p41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2" name="Google Shape;232;p42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4" name="Google Shape;23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4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50" name="Google Shape;250;p45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45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45"/>
          <p:cNvSpPr/>
          <p:nvPr/>
        </p:nvSpPr>
        <p:spPr>
          <a:xfrm>
            <a:off x="3460250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4652325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3460250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45"/>
          <p:cNvSpPr txBox="1"/>
          <p:nvPr/>
        </p:nvSpPr>
        <p:spPr>
          <a:xfrm>
            <a:off x="4652325" y="26641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309" name="Google Shape;30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315" name="Google Shape;31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321" name="Google Shape;32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327" name="Google Shape;32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333" name="Google Shape;33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39" name="Google Shape;33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45" name="Google Shape;34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6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57" name="Google Shape;35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63" name="Google Shape;363;p6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Contracciones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64"/>
          <p:cNvSpPr txBox="1"/>
          <p:nvPr/>
        </p:nvSpPr>
        <p:spPr>
          <a:xfrm>
            <a:off x="1938550" y="6323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64"/>
          <p:cNvSpPr txBox="1"/>
          <p:nvPr/>
        </p:nvSpPr>
        <p:spPr>
          <a:xfrm>
            <a:off x="3538750" y="6323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64"/>
          <p:cNvSpPr txBox="1"/>
          <p:nvPr/>
        </p:nvSpPr>
        <p:spPr>
          <a:xfrm>
            <a:off x="5138950" y="6323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64"/>
          <p:cNvSpPr txBox="1"/>
          <p:nvPr/>
        </p:nvSpPr>
        <p:spPr>
          <a:xfrm>
            <a:off x="3538750" y="169915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64"/>
          <p:cNvSpPr txBox="1"/>
          <p:nvPr/>
        </p:nvSpPr>
        <p:spPr>
          <a:xfrm>
            <a:off x="474600" y="3070750"/>
            <a:ext cx="8194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</a:t>
            </a:r>
            <a:r>
              <a:rPr lang="en" sz="72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parque.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9" name="Google Shape;379;p65"/>
          <p:cNvSpPr txBox="1"/>
          <p:nvPr/>
        </p:nvSpPr>
        <p:spPr>
          <a:xfrm>
            <a:off x="2073063" y="263125"/>
            <a:ext cx="1797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65"/>
          <p:cNvSpPr txBox="1"/>
          <p:nvPr/>
        </p:nvSpPr>
        <p:spPr>
          <a:xfrm>
            <a:off x="4114738" y="263125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65"/>
          <p:cNvSpPr txBox="1"/>
          <p:nvPr/>
        </p:nvSpPr>
        <p:spPr>
          <a:xfrm>
            <a:off x="5714938" y="263125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65"/>
          <p:cNvSpPr txBox="1"/>
          <p:nvPr/>
        </p:nvSpPr>
        <p:spPr>
          <a:xfrm>
            <a:off x="3809938" y="1329925"/>
            <a:ext cx="185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5"/>
          <p:cNvSpPr txBox="1"/>
          <p:nvPr/>
        </p:nvSpPr>
        <p:spPr>
          <a:xfrm>
            <a:off x="285600" y="2817800"/>
            <a:ext cx="8572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Salimos </a:t>
            </a:r>
            <a:r>
              <a:rPr lang="en" sz="4500">
                <a:solidFill>
                  <a:srgbClr val="363535"/>
                </a:solidFill>
                <a:highlight>
                  <a:srgbClr val="E3F5EA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parque temprano.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5</a:t>
            </a:r>
            <a:r>
              <a:rPr lang="en" sz="3500"/>
              <a:t>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Google Shape;394;p67"/>
          <p:cNvGraphicFramePr/>
          <p:nvPr/>
        </p:nvGraphicFramePr>
        <p:xfrm>
          <a:off x="276225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95" name="Google Shape;39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p68"/>
          <p:cNvGraphicFramePr/>
          <p:nvPr/>
        </p:nvGraphicFramePr>
        <p:xfrm>
          <a:off x="2197113" y="163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1558875"/>
                <a:gridCol w="1558875"/>
                <a:gridCol w="1558875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1" name="Google Shape;40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7" name="Google Shape;40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0"/>
          <p:cNvSpPr txBox="1"/>
          <p:nvPr>
            <p:ph idx="4294967295" type="body"/>
          </p:nvPr>
        </p:nvSpPr>
        <p:spPr>
          <a:xfrm>
            <a:off x="1804000" y="1576863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413" name="Google Shape;413;p70"/>
          <p:cNvSpPr txBox="1"/>
          <p:nvPr/>
        </p:nvSpPr>
        <p:spPr>
          <a:xfrm>
            <a:off x="4418900" y="1576863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70"/>
          <p:cNvSpPr/>
          <p:nvPr/>
        </p:nvSpPr>
        <p:spPr>
          <a:xfrm>
            <a:off x="3043200" y="3073441"/>
            <a:ext cx="345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1"/>
          <p:cNvSpPr txBox="1"/>
          <p:nvPr>
            <p:ph idx="4294967295" type="body"/>
          </p:nvPr>
        </p:nvSpPr>
        <p:spPr>
          <a:xfrm>
            <a:off x="2335350" y="1594925"/>
            <a:ext cx="2462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21" name="Google Shape;421;p71"/>
          <p:cNvSpPr txBox="1"/>
          <p:nvPr/>
        </p:nvSpPr>
        <p:spPr>
          <a:xfrm>
            <a:off x="4540400" y="159492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71"/>
          <p:cNvSpPr/>
          <p:nvPr/>
        </p:nvSpPr>
        <p:spPr>
          <a:xfrm>
            <a:off x="2742550" y="3055366"/>
            <a:ext cx="391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/>
          <p:nvPr>
            <p:ph idx="4294967295" type="body"/>
          </p:nvPr>
        </p:nvSpPr>
        <p:spPr>
          <a:xfrm>
            <a:off x="2425388" y="1595888"/>
            <a:ext cx="2293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29" name="Google Shape;429;p72"/>
          <p:cNvSpPr txBox="1"/>
          <p:nvPr/>
        </p:nvSpPr>
        <p:spPr>
          <a:xfrm>
            <a:off x="4523513" y="1595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72"/>
          <p:cNvSpPr/>
          <p:nvPr/>
        </p:nvSpPr>
        <p:spPr>
          <a:xfrm>
            <a:off x="2983013" y="3054413"/>
            <a:ext cx="338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"/>
          <p:cNvSpPr txBox="1"/>
          <p:nvPr>
            <p:ph idx="4294967295" type="body"/>
          </p:nvPr>
        </p:nvSpPr>
        <p:spPr>
          <a:xfrm>
            <a:off x="2563213" y="1606975"/>
            <a:ext cx="200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37" name="Google Shape;437;p73"/>
          <p:cNvSpPr txBox="1"/>
          <p:nvPr/>
        </p:nvSpPr>
        <p:spPr>
          <a:xfrm>
            <a:off x="4385563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73"/>
          <p:cNvSpPr/>
          <p:nvPr/>
        </p:nvSpPr>
        <p:spPr>
          <a:xfrm>
            <a:off x="2972088" y="3043325"/>
            <a:ext cx="360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267" name="Google Shape;26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4"/>
          <p:cNvSpPr txBox="1"/>
          <p:nvPr>
            <p:ph idx="4294967295" type="body"/>
          </p:nvPr>
        </p:nvSpPr>
        <p:spPr>
          <a:xfrm>
            <a:off x="2139700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r>
              <a:rPr lang="en" sz="9600"/>
              <a:t>a</a:t>
            </a:r>
            <a:endParaRPr sz="9600"/>
          </a:p>
        </p:txBody>
      </p:sp>
      <p:sp>
        <p:nvSpPr>
          <p:cNvPr id="445" name="Google Shape;445;p74"/>
          <p:cNvSpPr txBox="1"/>
          <p:nvPr/>
        </p:nvSpPr>
        <p:spPr>
          <a:xfrm>
            <a:off x="4666700" y="1606975"/>
            <a:ext cx="233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74"/>
          <p:cNvSpPr/>
          <p:nvPr/>
        </p:nvSpPr>
        <p:spPr>
          <a:xfrm>
            <a:off x="2747175" y="3043325"/>
            <a:ext cx="422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5"/>
          <p:cNvSpPr txBox="1"/>
          <p:nvPr/>
        </p:nvSpPr>
        <p:spPr>
          <a:xfrm>
            <a:off x="2993375" y="16069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75"/>
          <p:cNvSpPr txBox="1"/>
          <p:nvPr/>
        </p:nvSpPr>
        <p:spPr>
          <a:xfrm>
            <a:off x="3798450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75"/>
          <p:cNvSpPr/>
          <p:nvPr/>
        </p:nvSpPr>
        <p:spPr>
          <a:xfrm>
            <a:off x="3005413" y="3043325"/>
            <a:ext cx="314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5" name="Google Shape;45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</a:t>
            </a:r>
            <a:r>
              <a:rPr lang="en" sz="3500"/>
              <a:t>Dictado</a:t>
            </a:r>
            <a:endParaRPr sz="3500"/>
          </a:p>
        </p:txBody>
      </p:sp>
      <p:pic>
        <p:nvPicPr>
          <p:cNvPr id="461" name="Google Shape;46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Google Shape;466;p77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67" name="Google Shape;46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78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3" name="Google Shape;47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Google Shape;478;p79"/>
          <p:cNvGraphicFramePr/>
          <p:nvPr/>
        </p:nvGraphicFramePr>
        <p:xfrm>
          <a:off x="18573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{B24D4E2E-DDAF-44DD-80A2-6418398C2BD7}</a:tableStyleId>
              </a:tblPr>
              <a:tblGrid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9" name="Google Shape;47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</a:t>
            </a:r>
            <a:r>
              <a:rPr lang="en" sz="3500"/>
              <a:t>epaso</a:t>
            </a:r>
            <a:endParaRPr sz="3500"/>
          </a:p>
        </p:txBody>
      </p:sp>
      <p:pic>
        <p:nvPicPr>
          <p:cNvPr id="485" name="Google Shape;48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"/>
          <p:cNvSpPr txBox="1"/>
          <p:nvPr>
            <p:ph idx="4294967295" type="body"/>
          </p:nvPr>
        </p:nvSpPr>
        <p:spPr>
          <a:xfrm>
            <a:off x="3436200" y="163217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91" name="Google Shape;491;p81"/>
          <p:cNvSpPr/>
          <p:nvPr/>
        </p:nvSpPr>
        <p:spPr>
          <a:xfrm>
            <a:off x="3632075" y="3018100"/>
            <a:ext cx="20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2" name="Google Shape;49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2"/>
          <p:cNvSpPr txBox="1"/>
          <p:nvPr>
            <p:ph idx="4294967295" type="body"/>
          </p:nvPr>
        </p:nvSpPr>
        <p:spPr>
          <a:xfrm>
            <a:off x="3666750" y="1645075"/>
            <a:ext cx="181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498" name="Google Shape;498;p82"/>
          <p:cNvSpPr/>
          <p:nvPr/>
        </p:nvSpPr>
        <p:spPr>
          <a:xfrm>
            <a:off x="3970750" y="3005225"/>
            <a:ext cx="13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3"/>
          <p:cNvSpPr txBox="1"/>
          <p:nvPr>
            <p:ph idx="4294967295" type="body"/>
          </p:nvPr>
        </p:nvSpPr>
        <p:spPr>
          <a:xfrm>
            <a:off x="311700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505" name="Google Shape;505;p83"/>
          <p:cNvSpPr/>
          <p:nvPr/>
        </p:nvSpPr>
        <p:spPr>
          <a:xfrm>
            <a:off x="3963025" y="3043325"/>
            <a:ext cx="134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73" name="Google Shape;27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313" y="923025"/>
            <a:ext cx="3029375" cy="32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4"/>
          <p:cNvSpPr txBox="1"/>
          <p:nvPr>
            <p:ph idx="4294967295" type="body"/>
          </p:nvPr>
        </p:nvSpPr>
        <p:spPr>
          <a:xfrm>
            <a:off x="311700" y="1582888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512" name="Google Shape;512;p84"/>
          <p:cNvSpPr/>
          <p:nvPr/>
        </p:nvSpPr>
        <p:spPr>
          <a:xfrm>
            <a:off x="3854625" y="3067413"/>
            <a:ext cx="156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5"/>
          <p:cNvSpPr txBox="1"/>
          <p:nvPr>
            <p:ph idx="4294967295" type="body"/>
          </p:nvPr>
        </p:nvSpPr>
        <p:spPr>
          <a:xfrm>
            <a:off x="311700" y="15949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19" name="Google Shape;519;p85"/>
          <p:cNvSpPr/>
          <p:nvPr/>
        </p:nvSpPr>
        <p:spPr>
          <a:xfrm>
            <a:off x="3511200" y="3055366"/>
            <a:ext cx="222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7"/>
          <p:cNvSpPr txBox="1"/>
          <p:nvPr>
            <p:ph idx="4294967295" type="body"/>
          </p:nvPr>
        </p:nvSpPr>
        <p:spPr>
          <a:xfrm>
            <a:off x="921300" y="14358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Mi mamá me ama.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2" name="Google Shape;532;p87"/>
          <p:cNvSpPr/>
          <p:nvPr/>
        </p:nvSpPr>
        <p:spPr>
          <a:xfrm>
            <a:off x="11318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87"/>
          <p:cNvSpPr/>
          <p:nvPr/>
        </p:nvSpPr>
        <p:spPr>
          <a:xfrm>
            <a:off x="51704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87"/>
          <p:cNvSpPr/>
          <p:nvPr/>
        </p:nvSpPr>
        <p:spPr>
          <a:xfrm>
            <a:off x="69230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87"/>
          <p:cNvSpPr/>
          <p:nvPr/>
        </p:nvSpPr>
        <p:spPr>
          <a:xfrm>
            <a:off x="31130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8"/>
          <p:cNvSpPr txBox="1"/>
          <p:nvPr>
            <p:ph idx="4294967295" type="body"/>
          </p:nvPr>
        </p:nvSpPr>
        <p:spPr>
          <a:xfrm>
            <a:off x="1143800" y="14358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Amo</a:t>
            </a:r>
            <a:r>
              <a:rPr lang="en" sz="6000">
                <a:solidFill>
                  <a:srgbClr val="000000"/>
                </a:solidFill>
              </a:rPr>
              <a:t> a mi puma.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2" name="Google Shape;542;p88"/>
          <p:cNvSpPr/>
          <p:nvPr/>
        </p:nvSpPr>
        <p:spPr>
          <a:xfrm>
            <a:off x="1921817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88"/>
          <p:cNvSpPr/>
          <p:nvPr/>
        </p:nvSpPr>
        <p:spPr>
          <a:xfrm>
            <a:off x="4215937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88"/>
          <p:cNvSpPr/>
          <p:nvPr/>
        </p:nvSpPr>
        <p:spPr>
          <a:xfrm>
            <a:off x="61610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88"/>
          <p:cNvSpPr/>
          <p:nvPr/>
        </p:nvSpPr>
        <p:spPr>
          <a:xfrm>
            <a:off x="3265400" y="2397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52" name="Google Shape;55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0"/>
          <p:cNvSpPr txBox="1"/>
          <p:nvPr>
            <p:ph idx="4294967295" type="body"/>
          </p:nvPr>
        </p:nvSpPr>
        <p:spPr>
          <a:xfrm>
            <a:off x="319525" y="1463550"/>
            <a:ext cx="8431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_____ ___ </a:t>
            </a:r>
            <a:r>
              <a:rPr lang="en" sz="6000">
                <a:solidFill>
                  <a:srgbClr val="000000"/>
                </a:solidFill>
              </a:rPr>
              <a:t>____</a:t>
            </a:r>
            <a:r>
              <a:rPr lang="en" sz="6000">
                <a:solidFill>
                  <a:srgbClr val="000000"/>
                </a:solidFill>
              </a:rPr>
              <a:t>.</a:t>
            </a:r>
            <a:endParaRPr sz="9600"/>
          </a:p>
        </p:txBody>
      </p:sp>
      <p:pic>
        <p:nvPicPr>
          <p:cNvPr id="558" name="Google Shape;55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1"/>
          <p:cNvSpPr txBox="1"/>
          <p:nvPr>
            <p:ph idx="4294967295" type="body"/>
          </p:nvPr>
        </p:nvSpPr>
        <p:spPr>
          <a:xfrm>
            <a:off x="311700" y="1740600"/>
            <a:ext cx="85206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Amo a mi puma.</a:t>
            </a:r>
            <a:endParaRPr sz="9100"/>
          </a:p>
        </p:txBody>
      </p:sp>
      <p:pic>
        <p:nvPicPr>
          <p:cNvPr id="564" name="Google Shape;564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2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70" name="Google Shape;570;p92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71" name="Google Shape;571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79" name="Google Shape;27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300" y="939538"/>
            <a:ext cx="3227400" cy="326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85" name="Google Shape;2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575" y="923113"/>
            <a:ext cx="3446850" cy="329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91" name="Google Shape;2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700" y="705463"/>
            <a:ext cx="3739451" cy="373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97" name="Google Shape;29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700" y="566488"/>
            <a:ext cx="3739450" cy="401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