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Century Gothic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0B006F-3C49-4587-A321-AA4D449F77EF}">
  <a:tblStyle styleId="{140B006F-3C49-4587-A321-AA4D449F77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bold.fntdata"/><Relationship Id="rId12" Type="http://schemas.openxmlformats.org/officeDocument/2006/relationships/slide" Target="slides/slide7.xml"/><Relationship Id="rId56" Type="http://schemas.openxmlformats.org/officeDocument/2006/relationships/font" Target="fonts/CenturyGothic-regular.fntdata"/><Relationship Id="rId15" Type="http://schemas.openxmlformats.org/officeDocument/2006/relationships/slide" Target="slides/slide10.xml"/><Relationship Id="rId59" Type="http://schemas.openxmlformats.org/officeDocument/2006/relationships/font" Target="fonts/CenturyGothic-boldItalic.fntdata"/><Relationship Id="rId14" Type="http://schemas.openxmlformats.org/officeDocument/2006/relationships/slide" Target="slides/slide9.xml"/><Relationship Id="rId58" Type="http://schemas.openxmlformats.org/officeDocument/2006/relationships/font" Target="fonts/CenturyGothic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mente.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e3e187b30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e3e187b30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e3e187b30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e3e187b30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e3e187b30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e3e187b30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fa05390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3fa05390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sufijo en voz alta. Todos repetirán el sufijo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sufijos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-mente, /m/, /e/, /n/, /t/, /e/,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-ito, /i/, /t/, /o/,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-ita, /i/, /t/, /a/,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-oso, /o/, /s/, /o/,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-osa, /o/, /s/, /a/,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sufijo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18-23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tio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patio.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e3e187b30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e3e187b30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 - 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 - to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gusto.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 - tan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sueltan.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 - do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miedo.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cer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25-30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 - to - sa, chistosa.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pa - cio, espacio.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 - tru - ye, construye.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 - fru - tar, disfrutar.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gun - ta, pregunta.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e3e187b30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e3e187b30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si - ta, casita.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32-37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- le - ci - to, solecito.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3f97e26914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3f97e26914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se - o - sa, deseosa.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3f9f12f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3f9f12f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 - plia - men - te, ampliamente.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e3e187b30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e3e187b30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lle - ti - tas, galletitas.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f97e26914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f97e26914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mo - ro - sa - men - te, amorosamente.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e3e187b30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e3e187b30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bi - ji - ta, cobijita.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39-41 una a la vez.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casita, ca - si - ta, casita.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 - si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Casita, /k/, /a/, /s/, /i/,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so - le - ci - to, solecito.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so - le - ci - to?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(so - le - ci - to, solecito)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solecito, so - le - ci - to.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solecito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(solecito, so - le - ci -to)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caluroso, ca - lu - ro - so, caluroso.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 - lu - ro - 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/l/,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Caluroso, /k/, /a/, /l/, /u/, /r/, /o/, /s/,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04c21f760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04c21f760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patita, pa - ti - ta, patita.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 - ti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Patita, /p/, /a/, /t/, /i/,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Valentina.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—¿Sabes construir una casita de perros? —indaga Valentina.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3fdf10e5d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3fdf10e5d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f9cca87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f9cca87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lle - ti - tas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lle - ti - 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(ga - lle - ti - tas, galletitas)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galletitas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(galletitas, ga - lle - ti - 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f9cca876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f9cca876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mo - ro - sa - men - 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mo - ro - sa - men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mo - ro - sa - men - te, amorosamente)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amorosamente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(amorosamente, a - mo -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sa - men - 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f9cca87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f9cca87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bi - ji - 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bi - ji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 - bi - ji - ta, cobijita)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cobijita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(cobijita, co - bi - ji - ta)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f9cca876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f9cca876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si - 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si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 - si - ta, casita)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(casita, ca - si - ta)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decodificar palabras con sufijos. Un sufijo es una parte de una palabra que va al final para darle un nuevo significado. Hoy vamos a aprender a decodificar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-mente, -ito, -ita, -oso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“de manera”.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lentamente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que hago algo de manera lenta.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diminutivo, o que algo es pequeño.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una cualidad o característica.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leer varios sufijos y luego palabras con algunos de estos sufijos y determinar su significado. ¿Listos?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10-14 una a la vez y diga cada sufijo en voz alta junto con ellos.</a:t>
            </a:r>
            <a:endParaRPr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3 at 11.16.33 A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9" r="39" t="0"/>
          <a:stretch/>
        </p:blipFill>
        <p:spPr>
          <a:xfrm>
            <a:off x="3486900" y="1258050"/>
            <a:ext cx="2170203" cy="3331203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2793075" y="3085300"/>
            <a:ext cx="370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3592575" y="3085300"/>
            <a:ext cx="206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5" name="Google Shape;415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7"/>
          <p:cNvSpPr/>
          <p:nvPr/>
        </p:nvSpPr>
        <p:spPr>
          <a:xfrm>
            <a:off x="3592575" y="3085300"/>
            <a:ext cx="206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8" name="Google Shape;428;p59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{140B006F-3C49-4587-A321-AA4D449F77EF}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Google Shape;4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0" name="Google Shape;440;p61"/>
          <p:cNvSpPr txBox="1"/>
          <p:nvPr/>
        </p:nvSpPr>
        <p:spPr>
          <a:xfrm>
            <a:off x="2092463" y="1600563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1"/>
          <p:cNvSpPr txBox="1"/>
          <p:nvPr/>
        </p:nvSpPr>
        <p:spPr>
          <a:xfrm>
            <a:off x="3761738" y="1600563"/>
            <a:ext cx="298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2794138" y="3049738"/>
            <a:ext cx="331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8" name="Google Shape;448;p62"/>
          <p:cNvSpPr txBox="1"/>
          <p:nvPr/>
        </p:nvSpPr>
        <p:spPr>
          <a:xfrm>
            <a:off x="2841488" y="1652813"/>
            <a:ext cx="28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62"/>
          <p:cNvSpPr txBox="1"/>
          <p:nvPr/>
        </p:nvSpPr>
        <p:spPr>
          <a:xfrm>
            <a:off x="3761513" y="1652813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2"/>
          <p:cNvSpPr/>
          <p:nvPr/>
        </p:nvSpPr>
        <p:spPr>
          <a:xfrm>
            <a:off x="3854413" y="2997488"/>
            <a:ext cx="172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6" name="Google Shape;456;p63"/>
          <p:cNvSpPr txBox="1"/>
          <p:nvPr/>
        </p:nvSpPr>
        <p:spPr>
          <a:xfrm>
            <a:off x="2401600" y="15882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63"/>
          <p:cNvSpPr txBox="1"/>
          <p:nvPr/>
        </p:nvSpPr>
        <p:spPr>
          <a:xfrm>
            <a:off x="4004300" y="15882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3"/>
          <p:cNvSpPr/>
          <p:nvPr/>
        </p:nvSpPr>
        <p:spPr>
          <a:xfrm>
            <a:off x="2801075" y="3062075"/>
            <a:ext cx="327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4" name="Google Shape;464;p64"/>
          <p:cNvSpPr txBox="1"/>
          <p:nvPr/>
        </p:nvSpPr>
        <p:spPr>
          <a:xfrm>
            <a:off x="2173000" y="1641200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64"/>
          <p:cNvSpPr txBox="1"/>
          <p:nvPr/>
        </p:nvSpPr>
        <p:spPr>
          <a:xfrm>
            <a:off x="4232900" y="1641200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4"/>
          <p:cNvSpPr/>
          <p:nvPr/>
        </p:nvSpPr>
        <p:spPr>
          <a:xfrm>
            <a:off x="2318075" y="3009092"/>
            <a:ext cx="448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2" name="Google Shape;472;p65"/>
          <p:cNvSpPr txBox="1"/>
          <p:nvPr/>
        </p:nvSpPr>
        <p:spPr>
          <a:xfrm>
            <a:off x="2106138" y="1640475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65"/>
          <p:cNvSpPr txBox="1"/>
          <p:nvPr/>
        </p:nvSpPr>
        <p:spPr>
          <a:xfrm>
            <a:off x="4496863" y="16404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5"/>
          <p:cNvSpPr/>
          <p:nvPr/>
        </p:nvSpPr>
        <p:spPr>
          <a:xfrm>
            <a:off x="2869713" y="3009825"/>
            <a:ext cx="380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030000" y="1588225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4125700" y="1588225"/>
            <a:ext cx="298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/>
          <p:nvPr/>
        </p:nvSpPr>
        <p:spPr>
          <a:xfrm>
            <a:off x="2978900" y="3062075"/>
            <a:ext cx="368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8" name="Google Shape;48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4" name="Google Shape;494;p68"/>
          <p:cNvSpPr txBox="1"/>
          <p:nvPr/>
        </p:nvSpPr>
        <p:spPr>
          <a:xfrm>
            <a:off x="1638763" y="1633050"/>
            <a:ext cx="328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68"/>
          <p:cNvSpPr txBox="1"/>
          <p:nvPr/>
        </p:nvSpPr>
        <p:spPr>
          <a:xfrm>
            <a:off x="3281072" y="1633050"/>
            <a:ext cx="336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8"/>
          <p:cNvSpPr txBox="1"/>
          <p:nvPr/>
        </p:nvSpPr>
        <p:spPr>
          <a:xfrm>
            <a:off x="4820537" y="1633050"/>
            <a:ext cx="26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8"/>
          <p:cNvSpPr/>
          <p:nvPr/>
        </p:nvSpPr>
        <p:spPr>
          <a:xfrm>
            <a:off x="2154338" y="3017250"/>
            <a:ext cx="479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3" name="Google Shape;503;p69"/>
          <p:cNvSpPr txBox="1"/>
          <p:nvPr/>
        </p:nvSpPr>
        <p:spPr>
          <a:xfrm>
            <a:off x="2040250" y="1592413"/>
            <a:ext cx="23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69"/>
          <p:cNvSpPr txBox="1"/>
          <p:nvPr/>
        </p:nvSpPr>
        <p:spPr>
          <a:xfrm>
            <a:off x="3301545" y="1592413"/>
            <a:ext cx="286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69"/>
          <p:cNvSpPr txBox="1"/>
          <p:nvPr/>
        </p:nvSpPr>
        <p:spPr>
          <a:xfrm>
            <a:off x="4908952" y="1592413"/>
            <a:ext cx="219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69"/>
          <p:cNvSpPr/>
          <p:nvPr/>
        </p:nvSpPr>
        <p:spPr>
          <a:xfrm>
            <a:off x="2209175" y="3057888"/>
            <a:ext cx="469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2" name="Google Shape;512;p70"/>
          <p:cNvSpPr txBox="1"/>
          <p:nvPr/>
        </p:nvSpPr>
        <p:spPr>
          <a:xfrm>
            <a:off x="1345375" y="1633050"/>
            <a:ext cx="327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70"/>
          <p:cNvSpPr txBox="1"/>
          <p:nvPr/>
        </p:nvSpPr>
        <p:spPr>
          <a:xfrm>
            <a:off x="3771875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0"/>
          <p:cNvSpPr txBox="1"/>
          <p:nvPr/>
        </p:nvSpPr>
        <p:spPr>
          <a:xfrm>
            <a:off x="5422016" y="1633050"/>
            <a:ext cx="237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0"/>
          <p:cNvSpPr/>
          <p:nvPr/>
        </p:nvSpPr>
        <p:spPr>
          <a:xfrm>
            <a:off x="1724575" y="3169650"/>
            <a:ext cx="568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1" name="Google Shape;521;p71"/>
          <p:cNvSpPr txBox="1"/>
          <p:nvPr/>
        </p:nvSpPr>
        <p:spPr>
          <a:xfrm>
            <a:off x="1824687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71"/>
          <p:cNvSpPr txBox="1"/>
          <p:nvPr/>
        </p:nvSpPr>
        <p:spPr>
          <a:xfrm>
            <a:off x="2605473" y="1633050"/>
            <a:ext cx="355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1"/>
          <p:cNvSpPr txBox="1"/>
          <p:nvPr/>
        </p:nvSpPr>
        <p:spPr>
          <a:xfrm>
            <a:off x="4673616" y="1633050"/>
            <a:ext cx="264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1"/>
          <p:cNvSpPr/>
          <p:nvPr/>
        </p:nvSpPr>
        <p:spPr>
          <a:xfrm>
            <a:off x="1959238" y="3017250"/>
            <a:ext cx="500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0" name="Google Shape;530;p72"/>
          <p:cNvSpPr txBox="1"/>
          <p:nvPr/>
        </p:nvSpPr>
        <p:spPr>
          <a:xfrm>
            <a:off x="1419313" y="1557575"/>
            <a:ext cx="256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72"/>
          <p:cNvSpPr txBox="1"/>
          <p:nvPr/>
        </p:nvSpPr>
        <p:spPr>
          <a:xfrm>
            <a:off x="3038298" y="1557575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2"/>
          <p:cNvSpPr txBox="1"/>
          <p:nvPr/>
        </p:nvSpPr>
        <p:spPr>
          <a:xfrm>
            <a:off x="5418567" y="1557575"/>
            <a:ext cx="230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2"/>
          <p:cNvSpPr/>
          <p:nvPr/>
        </p:nvSpPr>
        <p:spPr>
          <a:xfrm>
            <a:off x="1686163" y="3092725"/>
            <a:ext cx="580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9" name="Google Shape;539;p73"/>
          <p:cNvSpPr txBox="1"/>
          <p:nvPr/>
        </p:nvSpPr>
        <p:spPr>
          <a:xfrm>
            <a:off x="2523962" y="1584775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73"/>
          <p:cNvSpPr txBox="1"/>
          <p:nvPr/>
        </p:nvSpPr>
        <p:spPr>
          <a:xfrm>
            <a:off x="3409062" y="1584775"/>
            <a:ext cx="24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4904947" y="1584775"/>
            <a:ext cx="171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/>
          <p:nvPr/>
        </p:nvSpPr>
        <p:spPr>
          <a:xfrm>
            <a:off x="2703888" y="2961025"/>
            <a:ext cx="382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8" name="Google Shape;54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4" name="Google Shape;554;p75"/>
          <p:cNvSpPr txBox="1"/>
          <p:nvPr/>
        </p:nvSpPr>
        <p:spPr>
          <a:xfrm>
            <a:off x="1968188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5"/>
          <p:cNvSpPr txBox="1"/>
          <p:nvPr/>
        </p:nvSpPr>
        <p:spPr>
          <a:xfrm>
            <a:off x="2616713" y="1637788"/>
            <a:ext cx="257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5"/>
          <p:cNvSpPr txBox="1"/>
          <p:nvPr/>
        </p:nvSpPr>
        <p:spPr>
          <a:xfrm>
            <a:off x="3537113" y="1637788"/>
            <a:ext cx="279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5"/>
          <p:cNvSpPr txBox="1"/>
          <p:nvPr/>
        </p:nvSpPr>
        <p:spPr>
          <a:xfrm>
            <a:off x="492701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5"/>
          <p:cNvSpPr/>
          <p:nvPr/>
        </p:nvSpPr>
        <p:spPr>
          <a:xfrm>
            <a:off x="1899488" y="3012513"/>
            <a:ext cx="502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4" name="Google Shape;564;p76"/>
          <p:cNvSpPr txBox="1"/>
          <p:nvPr/>
        </p:nvSpPr>
        <p:spPr>
          <a:xfrm>
            <a:off x="1788800" y="1637775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6"/>
          <p:cNvSpPr txBox="1"/>
          <p:nvPr/>
        </p:nvSpPr>
        <p:spPr>
          <a:xfrm>
            <a:off x="2589725" y="1637775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6"/>
          <p:cNvSpPr txBox="1"/>
          <p:nvPr/>
        </p:nvSpPr>
        <p:spPr>
          <a:xfrm>
            <a:off x="3662525" y="1637775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6"/>
          <p:cNvSpPr txBox="1"/>
          <p:nvPr/>
        </p:nvSpPr>
        <p:spPr>
          <a:xfrm>
            <a:off x="5367384" y="1637788"/>
            <a:ext cx="191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6"/>
          <p:cNvSpPr/>
          <p:nvPr/>
        </p:nvSpPr>
        <p:spPr>
          <a:xfrm>
            <a:off x="1886488" y="3012513"/>
            <a:ext cx="511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4" name="Google Shape;574;p77"/>
          <p:cNvSpPr txBox="1"/>
          <p:nvPr/>
        </p:nvSpPr>
        <p:spPr>
          <a:xfrm>
            <a:off x="545575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7"/>
          <p:cNvSpPr txBox="1"/>
          <p:nvPr/>
        </p:nvSpPr>
        <p:spPr>
          <a:xfrm>
            <a:off x="2032300" y="163778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plia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7"/>
          <p:cNvSpPr txBox="1"/>
          <p:nvPr/>
        </p:nvSpPr>
        <p:spPr>
          <a:xfrm>
            <a:off x="4535625" y="1637788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7"/>
          <p:cNvSpPr/>
          <p:nvPr/>
        </p:nvSpPr>
        <p:spPr>
          <a:xfrm>
            <a:off x="690875" y="3012513"/>
            <a:ext cx="799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7"/>
          <p:cNvSpPr txBox="1"/>
          <p:nvPr/>
        </p:nvSpPr>
        <p:spPr>
          <a:xfrm>
            <a:off x="7278825" y="1637788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4" name="Google Shape;584;p78"/>
          <p:cNvSpPr txBox="1"/>
          <p:nvPr/>
        </p:nvSpPr>
        <p:spPr>
          <a:xfrm>
            <a:off x="1370375" y="1637788"/>
            <a:ext cx="2798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8"/>
          <p:cNvSpPr txBox="1"/>
          <p:nvPr/>
        </p:nvSpPr>
        <p:spPr>
          <a:xfrm>
            <a:off x="3119200" y="1637788"/>
            <a:ext cx="2251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8"/>
          <p:cNvSpPr txBox="1"/>
          <p:nvPr/>
        </p:nvSpPr>
        <p:spPr>
          <a:xfrm>
            <a:off x="4801600" y="1637788"/>
            <a:ext cx="1043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8"/>
          <p:cNvSpPr txBox="1"/>
          <p:nvPr/>
        </p:nvSpPr>
        <p:spPr>
          <a:xfrm>
            <a:off x="5426421" y="1637788"/>
            <a:ext cx="2347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8"/>
          <p:cNvSpPr/>
          <p:nvPr/>
        </p:nvSpPr>
        <p:spPr>
          <a:xfrm>
            <a:off x="2006375" y="3012513"/>
            <a:ext cx="524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79"/>
          <p:cNvSpPr txBox="1"/>
          <p:nvPr/>
        </p:nvSpPr>
        <p:spPr>
          <a:xfrm>
            <a:off x="248707" y="1588200"/>
            <a:ext cx="2317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79"/>
          <p:cNvSpPr txBox="1"/>
          <p:nvPr/>
        </p:nvSpPr>
        <p:spPr>
          <a:xfrm>
            <a:off x="996727" y="1588200"/>
            <a:ext cx="2129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9"/>
          <p:cNvSpPr txBox="1"/>
          <p:nvPr/>
        </p:nvSpPr>
        <p:spPr>
          <a:xfrm>
            <a:off x="2374332" y="1588200"/>
            <a:ext cx="2129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79"/>
          <p:cNvSpPr txBox="1"/>
          <p:nvPr/>
        </p:nvSpPr>
        <p:spPr>
          <a:xfrm>
            <a:off x="3883807" y="1588200"/>
            <a:ext cx="2637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79"/>
          <p:cNvSpPr/>
          <p:nvPr/>
        </p:nvSpPr>
        <p:spPr>
          <a:xfrm>
            <a:off x="347550" y="2975050"/>
            <a:ext cx="851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79"/>
          <p:cNvSpPr txBox="1"/>
          <p:nvPr/>
        </p:nvSpPr>
        <p:spPr>
          <a:xfrm>
            <a:off x="5038932" y="1588200"/>
            <a:ext cx="299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79"/>
          <p:cNvSpPr txBox="1"/>
          <p:nvPr/>
        </p:nvSpPr>
        <p:spPr>
          <a:xfrm>
            <a:off x="7541407" y="1588200"/>
            <a:ext cx="299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6" name="Google Shape;606;p80"/>
          <p:cNvSpPr txBox="1"/>
          <p:nvPr/>
        </p:nvSpPr>
        <p:spPr>
          <a:xfrm>
            <a:off x="1806088" y="15615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80"/>
          <p:cNvSpPr txBox="1"/>
          <p:nvPr/>
        </p:nvSpPr>
        <p:spPr>
          <a:xfrm>
            <a:off x="3631113" y="15615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80"/>
          <p:cNvSpPr txBox="1"/>
          <p:nvPr/>
        </p:nvSpPr>
        <p:spPr>
          <a:xfrm>
            <a:off x="3789513" y="1561588"/>
            <a:ext cx="269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80"/>
          <p:cNvSpPr txBox="1"/>
          <p:nvPr/>
        </p:nvSpPr>
        <p:spPr>
          <a:xfrm>
            <a:off x="4646013" y="1561588"/>
            <a:ext cx="269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80"/>
          <p:cNvSpPr/>
          <p:nvPr/>
        </p:nvSpPr>
        <p:spPr>
          <a:xfrm>
            <a:off x="2167579" y="3088713"/>
            <a:ext cx="474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8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2" name="Google Shape;622;p82"/>
          <p:cNvGraphicFramePr/>
          <p:nvPr/>
        </p:nvGraphicFramePr>
        <p:xfrm>
          <a:off x="952500" y="1940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{140B006F-3C49-4587-A321-AA4D449F77EF}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261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Untitled (1080 x 1350 px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4888" y="0"/>
            <a:ext cx="5154224" cy="644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8" name="Google Shape;628;p83"/>
          <p:cNvGraphicFramePr/>
          <p:nvPr/>
        </p:nvGraphicFramePr>
        <p:xfrm>
          <a:off x="952500" y="195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{140B006F-3C49-4587-A321-AA4D449F77EF}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2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34" name="Google Shape;634;p84"/>
          <p:cNvGraphicFramePr/>
          <p:nvPr/>
        </p:nvGraphicFramePr>
        <p:xfrm>
          <a:off x="952500" y="194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{140B006F-3C49-4587-A321-AA4D449F77EF}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8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6" name="Google Shape;646;p86"/>
          <p:cNvSpPr txBox="1"/>
          <p:nvPr/>
        </p:nvSpPr>
        <p:spPr>
          <a:xfrm>
            <a:off x="311700" y="11013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—¿Sabes construir una casita de perros? —indaga Valentina.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87"/>
          <p:cNvSpPr txBox="1"/>
          <p:nvPr/>
        </p:nvSpPr>
        <p:spPr>
          <a:xfrm>
            <a:off x="311700" y="567925"/>
            <a:ext cx="8520600" cy="49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Valentina sonríe ampliamente y Guille alza su patita para mostrar su contento.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8"/>
          <p:cNvSpPr txBox="1"/>
          <p:nvPr/>
        </p:nvSpPr>
        <p:spPr>
          <a:xfrm>
            <a:off x="311700" y="796525"/>
            <a:ext cx="8520600" cy="2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—Cada vez que estés en tu casita, vas a tener tu cobijita, tu osito de peluche y unas galletitas —le dice Valentina a Guille amorosamente.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0" name="Google Shape;670;p90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6" name="Google Shape;676;p91"/>
          <p:cNvSpPr txBox="1"/>
          <p:nvPr/>
        </p:nvSpPr>
        <p:spPr>
          <a:xfrm>
            <a:off x="311700" y="11013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—¿Sabes construir una casita de perros? —indaga Valentina.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2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82" name="Google Shape;682;p92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83" name="Google Shape;683;p9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9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9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9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9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9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9" name="Google Shape;68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3 at 11.41.0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5796" y="1573325"/>
            <a:ext cx="2492400" cy="19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3 at 11.49.25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6825" y="769663"/>
            <a:ext cx="3290349" cy="360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3 at 11.52.31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0650" y="1085850"/>
            <a:ext cx="63627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3 at 11.54.0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3975" y="646125"/>
            <a:ext cx="4396051" cy="372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Sufijos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