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9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9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16:53:00.621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bab6155a5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bab6155a5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ab6155a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bab6155a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bab6155a5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bab6155a5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-able/-ible.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sufijo es una parte pequeña que va al final de una palabra para darle un nuevo significado. Según la regla, los sufijos se escriben unidos a la palabra, sin espacio y sin guion.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comible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bb56bb01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bb56bb01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comible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-ible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atrapado.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 - able, amable.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amable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bb56bb01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bb56bb01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comible.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 - ible, comible.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comible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-able/-ible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-able/-ible.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equiparable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tamaño de mi cuaderno es equiparable al tamaño de mi tortuga, Tita.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equiparable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- qui - pa - ra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/e/.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Equiparable, /e/, /k/, /i/, /p/, /a/, /r/, /a/,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-able/-ible.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estante de los libros es accesible para todos los niños.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 - ce - si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/k/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/e/. Accesible, /a/, /k/, /s/, /e/, /s/, /i/,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imperdible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estreno de la obra de la escuela es un evento imperdible.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imperdible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per - di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/e/. Imperdible, /i/, /m/, /p/, /e/, /r/, /d/, /i/,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bab6155a5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bab6155a5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figura.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bab6155a5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bab6155a5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jefe.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bab6155a5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bab6155a5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fuerza.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Trabajando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niños ayudaron de inmediato.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ayudaron (3),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(4), inmediato (5).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cinco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-able/-ible.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-able/-ible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sufijo es una parte pequeña que va al final de una palabra para darle un nuevo significado.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masticable.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divisible.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-able/-ible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recargable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comprensible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compatible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ab6155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bab6155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-able/-ible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sufijo es una parte pequeña que va al final de una palabra para darle un nuevo significado.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lavable.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sensible.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-able/-ible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manejable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consumible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inimaginable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imperdible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-able/-ible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-able/-ible.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disponible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libro de cuentos ya está disponible en la biblioteca.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disponible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 - po - ni - ble.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/i/,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/e/. Disponible, /d/, /i/, /s/, /p/, /o/, /n/, /i/, /b/, /l/,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admirable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bomberos hacen un trabajo admirable ayudando a las personas en peligro.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admirable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- mi - ra - ble.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/d/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/e/. Admirable, /a/, /d/, /m/, /i/, /r/, /a/,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recuperable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tiempo que perdimos hablando todavía es recuperable si trabajamos rápido.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recuperable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cu - pe - ra - ble.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/e/. Recuperable, /r/, /e/, /k/, /u/, /p/, /e/, /r/, /a/,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más sobre los sufijos. Un sufijo es una parte de una palabra que va al final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bc3c138cd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bc3c138cd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lavable.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-able/-ible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agrega al final de los verbos para formar palabras que significan posibilidad o que se puede hacer. Por ejemplo, </a:t>
            </a:r>
            <a:r>
              <a:rPr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lavable</a:t>
            </a:r>
            <a:r>
              <a:rPr i="1"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quiere decir que se puede lavar.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ab6155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bab6155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bc3c138cd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bc3c138cd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-able/-ible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indica cómo es algo o alguien.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refiere a una persona que trata bien a otros.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aprender más palabras con sufijos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-ible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bebible.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-able/-ible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 </a:t>
            </a:r>
            <a:r>
              <a:rPr i="1"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posibilidad o que se puede hacer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se puede beber”.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bebible.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bb56bb017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bb56bb017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saludable.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-able/-ible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 cómo es algo o alguien.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posee buena salud”.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saludable.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bb56bb017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bb56bb017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-ible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comible.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-able/-ible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 cómo es algo o alguien.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se puede comer”.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comible.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bb56bb017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3bb56bb017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manejable.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-able/-ible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 </a:t>
            </a:r>
            <a:r>
              <a:rPr i="1" lang="en">
                <a:solidFill>
                  <a:srgbClr val="0A0A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posibilidad o que se puede hacer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manejable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se puede manejar”.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maneja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manejable.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y Blanca llegan de la escuela un poco preocupados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ab6155a5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bab6155a5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ab6155a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bab6155a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bab6155a5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bab6155a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bab6155a5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bab6155a5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Relationship Id="rId4" Type="http://schemas.openxmlformats.org/officeDocument/2006/relationships/image" Target="../media/image21.png"/><Relationship Id="rId5" Type="http://schemas.openxmlformats.org/officeDocument/2006/relationships/image" Target="../media/image45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Relationship Id="rId4" Type="http://schemas.openxmlformats.org/officeDocument/2006/relationships/image" Target="../media/image21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88475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171128" y="2818950"/>
            <a:ext cx="127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entury Gothic"/>
                <a:ea typeface="Century Gothic"/>
                <a:cs typeface="Century Gothic"/>
                <a:sym typeface="Century Gothic"/>
              </a:rPr>
              <a:t>-able</a:t>
            </a:r>
            <a:endParaRPr b="1"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79022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79022" y="2772744"/>
            <a:ext cx="127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Century Gothic"/>
                <a:ea typeface="Century Gothic"/>
                <a:cs typeface="Century Gothic"/>
                <a:sym typeface="Century Gothic"/>
              </a:rPr>
              <a:t>-ible</a:t>
            </a:r>
            <a:endParaRPr b="1"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posible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6" name="Google Shape;376;p47"/>
          <p:cNvSpPr/>
          <p:nvPr/>
        </p:nvSpPr>
        <p:spPr>
          <a:xfrm>
            <a:off x="2578600" y="3291850"/>
            <a:ext cx="421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amigable</a:t>
            </a:r>
            <a:endParaRPr sz="9600"/>
          </a:p>
        </p:txBody>
      </p:sp>
      <p:pic>
        <p:nvPicPr>
          <p:cNvPr id="382" name="Google Shape;38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3" name="Google Shape;383;p48"/>
          <p:cNvSpPr/>
          <p:nvPr/>
        </p:nvSpPr>
        <p:spPr>
          <a:xfrm>
            <a:off x="1945475" y="3291850"/>
            <a:ext cx="543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movible</a:t>
            </a:r>
            <a:endParaRPr sz="9600"/>
          </a:p>
        </p:txBody>
      </p:sp>
      <p:pic>
        <p:nvPicPr>
          <p:cNvPr id="389" name="Google Shape;38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0" name="Google Shape;390;p49"/>
          <p:cNvSpPr/>
          <p:nvPr/>
        </p:nvSpPr>
        <p:spPr>
          <a:xfrm>
            <a:off x="2288225" y="3291850"/>
            <a:ext cx="478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6" name="Google Shape;396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2" name="Google Shape;402;p51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9" name="Google Shape;409;p52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-ible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comible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6" name="Google Shape;416;p53"/>
          <p:cNvSpPr/>
          <p:nvPr/>
        </p:nvSpPr>
        <p:spPr>
          <a:xfrm>
            <a:off x="5224075" y="2113500"/>
            <a:ext cx="1728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able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3"/>
          <p:cNvSpPr/>
          <p:nvPr/>
        </p:nvSpPr>
        <p:spPr>
          <a:xfrm>
            <a:off x="2191025" y="2113500"/>
            <a:ext cx="18330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3"/>
          <p:cNvSpPr/>
          <p:nvPr/>
        </p:nvSpPr>
        <p:spPr>
          <a:xfrm>
            <a:off x="2992050" y="3770775"/>
            <a:ext cx="31599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3"/>
          <p:cNvSpPr txBox="1"/>
          <p:nvPr/>
        </p:nvSpPr>
        <p:spPr>
          <a:xfrm>
            <a:off x="417852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-able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2" name="Google Shape;432;p54"/>
          <p:cNvSpPr/>
          <p:nvPr/>
        </p:nvSpPr>
        <p:spPr>
          <a:xfrm>
            <a:off x="5396200" y="2113500"/>
            <a:ext cx="1728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ible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4"/>
          <p:cNvSpPr/>
          <p:nvPr/>
        </p:nvSpPr>
        <p:spPr>
          <a:xfrm>
            <a:off x="2018900" y="2113500"/>
            <a:ext cx="21771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4"/>
          <p:cNvSpPr/>
          <p:nvPr/>
        </p:nvSpPr>
        <p:spPr>
          <a:xfrm>
            <a:off x="2992050" y="3770775"/>
            <a:ext cx="31599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comible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4"/>
          <p:cNvSpPr txBox="1"/>
          <p:nvPr/>
        </p:nvSpPr>
        <p:spPr>
          <a:xfrm>
            <a:off x="4350653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4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-ible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4" name="Google Shape;454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equipar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able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0" name="Google Shape;460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acces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ible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6" name="Google Shape;466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imperd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ible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2" name="Google Shape;472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figura</a:t>
            </a:r>
            <a:r>
              <a:rPr lang="en" sz="9600"/>
              <a:t> </a:t>
            </a:r>
            <a:endParaRPr sz="9600"/>
          </a:p>
        </p:txBody>
      </p:sp>
      <p:pic>
        <p:nvPicPr>
          <p:cNvPr id="478" name="Google Shape;47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4" name="Google Shape;484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jefe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0" name="Google Shape;490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fuerza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Los niños ayudaron de inmediato.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6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Trabajando juntos, la tormenta parecía menos temible.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4" name="Google Shape;51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0" name="Google Shape;520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2" name="Google Shape;522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8" name="Google Shape;528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Los niños ayudaron de inmediato.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4" name="Google Shape;534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5" name="Google Shape;535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6" name="Google Shape;546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5" name="Google Shape;55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6" name="Google Shape;556;p72" title="32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374955" y="3489000"/>
            <a:ext cx="1177726" cy="134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2" title="32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959205" y="3639475"/>
            <a:ext cx="1177726" cy="1345977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72"/>
          <p:cNvSpPr txBox="1"/>
          <p:nvPr/>
        </p:nvSpPr>
        <p:spPr>
          <a:xfrm>
            <a:off x="3881451" y="1691575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mastic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able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divis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ible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entury Gothic"/>
                <a:ea typeface="Century Gothic"/>
                <a:cs typeface="Century Gothic"/>
                <a:sym typeface="Century Gothic"/>
              </a:rPr>
              <a:t>-able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-ible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5" name="Google Shape;565;p72" title="328.png"/>
          <p:cNvPicPr preferRelativeResize="0"/>
          <p:nvPr/>
        </p:nvPicPr>
        <p:blipFill rotWithShape="1">
          <a:blip r:embed="rId7">
            <a:alphaModFix/>
          </a:blip>
          <a:srcRect b="29948" l="38106" r="8761" t="32013"/>
          <a:stretch/>
        </p:blipFill>
        <p:spPr>
          <a:xfrm>
            <a:off x="7806725" y="1885742"/>
            <a:ext cx="1023301" cy="837238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72"/>
          <p:cNvSpPr/>
          <p:nvPr/>
        </p:nvSpPr>
        <p:spPr>
          <a:xfrm>
            <a:off x="7089600" y="2946275"/>
            <a:ext cx="1023300" cy="1023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82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9425" lIns="79425" spcFirstLastPara="1" rIns="79425" wrap="square" tIns="79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6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67" name="Google Shape;567;p72"/>
          <p:cNvGrpSpPr/>
          <p:nvPr/>
        </p:nvGrpSpPr>
        <p:grpSpPr>
          <a:xfrm>
            <a:off x="7198892" y="3100456"/>
            <a:ext cx="830327" cy="714758"/>
            <a:chOff x="980050" y="1202375"/>
            <a:chExt cx="4466525" cy="3844850"/>
          </a:xfrm>
        </p:grpSpPr>
        <p:sp>
          <p:nvSpPr>
            <p:cNvPr id="568" name="Google Shape;568;p72"/>
            <p:cNvSpPr/>
            <p:nvPr/>
          </p:nvSpPr>
          <p:spPr>
            <a:xfrm rot="5400000">
              <a:off x="3814125" y="2022900"/>
              <a:ext cx="1002000" cy="2262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000" lIns="17000" spcFirstLastPara="1" rIns="17000" wrap="square" tIns="17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9" name="Google Shape;569;p72"/>
            <p:cNvSpPr/>
            <p:nvPr/>
          </p:nvSpPr>
          <p:spPr>
            <a:xfrm rot="-5400000">
              <a:off x="1610500" y="2022900"/>
              <a:ext cx="1002000" cy="2262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000" lIns="17000" spcFirstLastPara="1" rIns="17000" wrap="square" tIns="17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0" name="Google Shape;570;p72"/>
            <p:cNvSpPr/>
            <p:nvPr/>
          </p:nvSpPr>
          <p:spPr>
            <a:xfrm>
              <a:off x="2578600" y="1202375"/>
              <a:ext cx="1103700" cy="1104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000" lIns="17000" spcFirstLastPara="1" rIns="17000" wrap="square" tIns="17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1" name="Google Shape;571;p72"/>
            <p:cNvSpPr/>
            <p:nvPr/>
          </p:nvSpPr>
          <p:spPr>
            <a:xfrm>
              <a:off x="2578600" y="3943225"/>
              <a:ext cx="1103700" cy="1104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000" lIns="17000" spcFirstLastPara="1" rIns="17000" wrap="square" tIns="17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572" name="Google Shape;572;p72" title="328.png"/>
          <p:cNvPicPr preferRelativeResize="0"/>
          <p:nvPr/>
        </p:nvPicPr>
        <p:blipFill rotWithShape="1">
          <a:blip r:embed="rId7">
            <a:alphaModFix/>
          </a:blip>
          <a:srcRect b="29948" l="8490" r="67474" t="32013"/>
          <a:stretch/>
        </p:blipFill>
        <p:spPr>
          <a:xfrm rot="715699">
            <a:off x="7972475" y="1296676"/>
            <a:ext cx="462927" cy="83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recargable</a:t>
            </a:r>
            <a:endParaRPr sz="9600"/>
          </a:p>
        </p:txBody>
      </p:sp>
      <p:pic>
        <p:nvPicPr>
          <p:cNvPr id="578" name="Google Shape;57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9" name="Google Shape;579;p73"/>
          <p:cNvSpPr/>
          <p:nvPr/>
        </p:nvSpPr>
        <p:spPr>
          <a:xfrm>
            <a:off x="1243575" y="3291850"/>
            <a:ext cx="671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comprensible</a:t>
            </a:r>
            <a:endParaRPr sz="9600"/>
          </a:p>
        </p:txBody>
      </p:sp>
      <p:pic>
        <p:nvPicPr>
          <p:cNvPr id="585" name="Google Shape;58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6" name="Google Shape;586;p74"/>
          <p:cNvSpPr/>
          <p:nvPr/>
        </p:nvSpPr>
        <p:spPr>
          <a:xfrm>
            <a:off x="648500" y="3291850"/>
            <a:ext cx="788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responsable</a:t>
            </a:r>
            <a:endParaRPr sz="9600"/>
          </a:p>
        </p:txBody>
      </p:sp>
      <p:pic>
        <p:nvPicPr>
          <p:cNvPr id="592" name="Google Shape;59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3" name="Google Shape;593;p75"/>
          <p:cNvSpPr/>
          <p:nvPr/>
        </p:nvSpPr>
        <p:spPr>
          <a:xfrm>
            <a:off x="1013300" y="3291850"/>
            <a:ext cx="708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compatible</a:t>
            </a:r>
            <a:endParaRPr sz="9600"/>
          </a:p>
        </p:txBody>
      </p:sp>
      <p:pic>
        <p:nvPicPr>
          <p:cNvPr id="599" name="Google Shape;59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0" name="Google Shape;600;p76"/>
          <p:cNvSpPr/>
          <p:nvPr/>
        </p:nvSpPr>
        <p:spPr>
          <a:xfrm>
            <a:off x="1177450" y="3291850"/>
            <a:ext cx="687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4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6" name="Google Shape;326;p41"/>
          <p:cNvSpPr txBox="1"/>
          <p:nvPr/>
        </p:nvSpPr>
        <p:spPr>
          <a:xfrm>
            <a:off x="3881451" y="1691575"/>
            <a:ext cx="4101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able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3881444" y="2903822"/>
            <a:ext cx="4101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ible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entury Gothic"/>
                <a:ea typeface="Century Gothic"/>
                <a:cs typeface="Century Gothic"/>
                <a:sym typeface="Century Gothic"/>
              </a:rPr>
              <a:t>-able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-ible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41" title="32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8175" y="1474625"/>
            <a:ext cx="1183522" cy="135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1" title="32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2402" y="2634648"/>
            <a:ext cx="1386925" cy="1585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manejable</a:t>
            </a:r>
            <a:endParaRPr sz="9600"/>
          </a:p>
        </p:txBody>
      </p:sp>
      <p:pic>
        <p:nvPicPr>
          <p:cNvPr id="606" name="Google Shape;60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7" name="Google Shape;607;p77"/>
          <p:cNvSpPr/>
          <p:nvPr/>
        </p:nvSpPr>
        <p:spPr>
          <a:xfrm>
            <a:off x="1398350" y="3291850"/>
            <a:ext cx="634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consumible</a:t>
            </a:r>
            <a:endParaRPr sz="9600"/>
          </a:p>
        </p:txBody>
      </p:sp>
      <p:pic>
        <p:nvPicPr>
          <p:cNvPr id="613" name="Google Shape;61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4" name="Google Shape;614;p78"/>
          <p:cNvSpPr/>
          <p:nvPr/>
        </p:nvSpPr>
        <p:spPr>
          <a:xfrm>
            <a:off x="1307150" y="3291850"/>
            <a:ext cx="660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inimaginable</a:t>
            </a:r>
            <a:endParaRPr sz="9600"/>
          </a:p>
        </p:txBody>
      </p:sp>
      <p:pic>
        <p:nvPicPr>
          <p:cNvPr id="620" name="Google Shape;62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1" name="Google Shape;621;p79"/>
          <p:cNvSpPr/>
          <p:nvPr/>
        </p:nvSpPr>
        <p:spPr>
          <a:xfrm>
            <a:off x="759975" y="3291850"/>
            <a:ext cx="771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imperdible</a:t>
            </a:r>
            <a:endParaRPr sz="9600"/>
          </a:p>
        </p:txBody>
      </p:sp>
      <p:pic>
        <p:nvPicPr>
          <p:cNvPr id="627" name="Google Shape;62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8" name="Google Shape;628;p80"/>
          <p:cNvSpPr/>
          <p:nvPr/>
        </p:nvSpPr>
        <p:spPr>
          <a:xfrm>
            <a:off x="1473025" y="3291850"/>
            <a:ext cx="629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0" name="Google Shape;640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dispon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ible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6" name="Google Shape;646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admir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able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2" name="Google Shape;652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recuper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able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86"/>
          <p:cNvSpPr/>
          <p:nvPr/>
        </p:nvSpPr>
        <p:spPr>
          <a:xfrm>
            <a:off x="5352338" y="746450"/>
            <a:ext cx="2491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86"/>
          <p:cNvSpPr/>
          <p:nvPr/>
        </p:nvSpPr>
        <p:spPr>
          <a:xfrm>
            <a:off x="1300166" y="746450"/>
            <a:ext cx="2696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</a:t>
            </a:r>
            <a:endParaRPr sz="6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86"/>
          <p:cNvSpPr/>
          <p:nvPr/>
        </p:nvSpPr>
        <p:spPr>
          <a:xfrm>
            <a:off x="2556300" y="3213900"/>
            <a:ext cx="4031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86"/>
          <p:cNvSpPr txBox="1"/>
          <p:nvPr/>
        </p:nvSpPr>
        <p:spPr>
          <a:xfrm>
            <a:off x="39962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8" name="Google Shape;668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notable</a:t>
            </a:r>
            <a:endParaRPr sz="9600"/>
          </a:p>
        </p:txBody>
      </p:sp>
      <p:pic>
        <p:nvPicPr>
          <p:cNvPr id="340" name="Google Shape;34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1" name="Google Shape;341;p42"/>
          <p:cNvSpPr/>
          <p:nvPr/>
        </p:nvSpPr>
        <p:spPr>
          <a:xfrm>
            <a:off x="2320625" y="3291850"/>
            <a:ext cx="458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7"/>
          <p:cNvSpPr/>
          <p:nvPr/>
        </p:nvSpPr>
        <p:spPr>
          <a:xfrm>
            <a:off x="5352338" y="746450"/>
            <a:ext cx="2491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7"/>
          <p:cNvSpPr/>
          <p:nvPr/>
        </p:nvSpPr>
        <p:spPr>
          <a:xfrm>
            <a:off x="1300166" y="746450"/>
            <a:ext cx="2696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</a:t>
            </a:r>
            <a:endParaRPr sz="6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7"/>
          <p:cNvSpPr/>
          <p:nvPr/>
        </p:nvSpPr>
        <p:spPr>
          <a:xfrm>
            <a:off x="2556300" y="3213900"/>
            <a:ext cx="4031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7"/>
          <p:cNvSpPr txBox="1"/>
          <p:nvPr/>
        </p:nvSpPr>
        <p:spPr>
          <a:xfrm>
            <a:off x="39962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8" name="Google Shape;67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4" name="Google Shape;684;p88"/>
          <p:cNvSpPr/>
          <p:nvPr/>
        </p:nvSpPr>
        <p:spPr>
          <a:xfrm>
            <a:off x="5638099" y="746450"/>
            <a:ext cx="2200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8"/>
          <p:cNvSpPr/>
          <p:nvPr/>
        </p:nvSpPr>
        <p:spPr>
          <a:xfrm>
            <a:off x="1305101" y="746450"/>
            <a:ext cx="2977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bebe</a:t>
            </a:r>
            <a:endParaRPr sz="6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8"/>
          <p:cNvSpPr/>
          <p:nvPr/>
        </p:nvSpPr>
        <p:spPr>
          <a:xfrm>
            <a:off x="2556300" y="3213900"/>
            <a:ext cx="4031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bebible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8"/>
          <p:cNvSpPr txBox="1"/>
          <p:nvPr/>
        </p:nvSpPr>
        <p:spPr>
          <a:xfrm>
            <a:off x="42820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4" name="Google Shape;694;p89"/>
          <p:cNvSpPr/>
          <p:nvPr/>
        </p:nvSpPr>
        <p:spPr>
          <a:xfrm>
            <a:off x="5492738" y="746450"/>
            <a:ext cx="2491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89"/>
          <p:cNvSpPr/>
          <p:nvPr/>
        </p:nvSpPr>
        <p:spPr>
          <a:xfrm>
            <a:off x="1159751" y="746450"/>
            <a:ext cx="2977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</a:t>
            </a:r>
            <a:endParaRPr sz="6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89"/>
          <p:cNvSpPr/>
          <p:nvPr/>
        </p:nvSpPr>
        <p:spPr>
          <a:xfrm>
            <a:off x="2071950" y="3213900"/>
            <a:ext cx="50001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9"/>
          <p:cNvSpPr txBox="1"/>
          <p:nvPr/>
        </p:nvSpPr>
        <p:spPr>
          <a:xfrm>
            <a:off x="41366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4" name="Google Shape;704;p90"/>
          <p:cNvSpPr/>
          <p:nvPr/>
        </p:nvSpPr>
        <p:spPr>
          <a:xfrm>
            <a:off x="5739649" y="746450"/>
            <a:ext cx="2200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90"/>
          <p:cNvSpPr/>
          <p:nvPr/>
        </p:nvSpPr>
        <p:spPr>
          <a:xfrm>
            <a:off x="1203550" y="746450"/>
            <a:ext cx="3180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</a:t>
            </a:r>
            <a:endParaRPr sz="6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90"/>
          <p:cNvSpPr/>
          <p:nvPr/>
        </p:nvSpPr>
        <p:spPr>
          <a:xfrm>
            <a:off x="2482950" y="3213900"/>
            <a:ext cx="41781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90"/>
          <p:cNvSpPr txBox="1"/>
          <p:nvPr/>
        </p:nvSpPr>
        <p:spPr>
          <a:xfrm>
            <a:off x="43835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4" name="Google Shape;714;p91"/>
          <p:cNvSpPr/>
          <p:nvPr/>
        </p:nvSpPr>
        <p:spPr>
          <a:xfrm>
            <a:off x="6019763" y="746450"/>
            <a:ext cx="2491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91"/>
          <p:cNvSpPr/>
          <p:nvPr/>
        </p:nvSpPr>
        <p:spPr>
          <a:xfrm>
            <a:off x="632725" y="746450"/>
            <a:ext cx="4031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maneja</a:t>
            </a:r>
            <a:endParaRPr sz="6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1"/>
          <p:cNvSpPr/>
          <p:nvPr/>
        </p:nvSpPr>
        <p:spPr>
          <a:xfrm>
            <a:off x="1781100" y="3213900"/>
            <a:ext cx="55818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manejable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1"/>
          <p:cNvSpPr txBox="1"/>
          <p:nvPr/>
        </p:nvSpPr>
        <p:spPr>
          <a:xfrm>
            <a:off x="46637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4" name="Google Shape;724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0" name="Google Shape;730;p93"/>
          <p:cNvSpPr txBox="1"/>
          <p:nvPr/>
        </p:nvSpPr>
        <p:spPr>
          <a:xfrm>
            <a:off x="441600" y="439789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Pablo y Blanca llegan de la escuela un poco preocupados.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6" name="Google Shape;736;p94"/>
          <p:cNvSpPr txBox="1"/>
          <p:nvPr/>
        </p:nvSpPr>
        <p:spPr>
          <a:xfrm>
            <a:off x="441600" y="439800"/>
            <a:ext cx="8260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 —Si nos organizamos, todo será más manejable —dijo con voz tranquila. 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2" name="Google Shape;742;p95"/>
          <p:cNvSpPr txBox="1"/>
          <p:nvPr/>
        </p:nvSpPr>
        <p:spPr>
          <a:xfrm>
            <a:off x="441600" y="439800"/>
            <a:ext cx="8260800" cy="26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Esa noche, la lluvia fue fuerte, pero la casa estaba estable y protegida.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8" name="Google Shape;748;p96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Aprendieron un montón sobre este continente. 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comible</a:t>
            </a:r>
            <a:endParaRPr sz="9600"/>
          </a:p>
        </p:txBody>
      </p:sp>
      <p:pic>
        <p:nvPicPr>
          <p:cNvPr id="347" name="Google Shape;34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8" name="Google Shape;348;p43"/>
          <p:cNvSpPr/>
          <p:nvPr/>
        </p:nvSpPr>
        <p:spPr>
          <a:xfrm>
            <a:off x="2251375" y="3291850"/>
            <a:ext cx="473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4" name="Google Shape;754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55" name="Google Shape;755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amable</a:t>
            </a:r>
            <a:endParaRPr sz="9600"/>
          </a:p>
        </p:txBody>
      </p:sp>
      <p:pic>
        <p:nvPicPr>
          <p:cNvPr id="354" name="Google Shape;35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5" name="Google Shape;355;p44"/>
          <p:cNvSpPr/>
          <p:nvPr/>
        </p:nvSpPr>
        <p:spPr>
          <a:xfrm>
            <a:off x="2337950" y="3291850"/>
            <a:ext cx="457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bebible</a:t>
            </a:r>
            <a:endParaRPr sz="9600"/>
          </a:p>
        </p:txBody>
      </p:sp>
      <p:pic>
        <p:nvPicPr>
          <p:cNvPr id="361" name="Google Shape;36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2" name="Google Shape;362;p45"/>
          <p:cNvSpPr/>
          <p:nvPr/>
        </p:nvSpPr>
        <p:spPr>
          <a:xfrm>
            <a:off x="2368375" y="3291850"/>
            <a:ext cx="451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saludable</a:t>
            </a:r>
            <a:endParaRPr sz="9600"/>
          </a:p>
        </p:txBody>
      </p:sp>
      <p:pic>
        <p:nvPicPr>
          <p:cNvPr id="368" name="Google Shape;36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46"/>
          <p:cNvSpPr/>
          <p:nvPr/>
        </p:nvSpPr>
        <p:spPr>
          <a:xfrm>
            <a:off x="1662550" y="3291850"/>
            <a:ext cx="594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