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Montserrat"/>
      <p:regular r:id="rId68"/>
      <p:bold r:id="rId69"/>
      <p:italic r:id="rId70"/>
      <p:boldItalic r:id="rId71"/>
    </p:embeddedFont>
    <p:embeddedFont>
      <p:font typeface="Century Gothic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39">
          <p15:clr>
            <a:srgbClr val="747775"/>
          </p15:clr>
        </p15:guide>
        <p15:guide id="2" orient="horz" pos="2323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39" orient="horz"/>
        <p:guide pos="2323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CenturyGothic-bold.fntdata"/><Relationship Id="rId72" Type="http://schemas.openxmlformats.org/officeDocument/2006/relationships/font" Target="fonts/CenturyGothic-regular.fntdata"/><Relationship Id="rId31" Type="http://schemas.openxmlformats.org/officeDocument/2006/relationships/slide" Target="slides/slide25.xml"/><Relationship Id="rId75" Type="http://schemas.openxmlformats.org/officeDocument/2006/relationships/font" Target="fonts/CenturyGothic-boldItalic.fntdata"/><Relationship Id="rId30" Type="http://schemas.openxmlformats.org/officeDocument/2006/relationships/slide" Target="slides/slide24.xml"/><Relationship Id="rId74" Type="http://schemas.openxmlformats.org/officeDocument/2006/relationships/font" Target="fonts/CenturyGothic-italic.fntdata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Montserrat-boldItalic.fntdata"/><Relationship Id="rId70" Type="http://schemas.openxmlformats.org/officeDocument/2006/relationships/font" Target="fonts/Montserrat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Montserrat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Montserrat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6T16:39:10.146">
    <p:pos x="6000" y="0"/>
    <p:text>formatted ✅
*Need to check back on images</p:text>
  </p:cm>
  <p:cm authorId="0" idx="2" dt="2026-03-06T16:39:10.146">
    <p:pos x="6000" y="0"/>
    <p:text>checked back on images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pierna.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viento.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ciudad.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vocales juntas a veces forman un diptongo.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cada uno de los ejemplos.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b00e9df6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b00e9df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lluv___.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llu - via, lluvia.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segunda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ini__.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- ni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cio, inicio.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tercera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v___nto.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vien - to, viento.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con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ciudad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galaxia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galaxia tiene muchas estrellas.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galaxia.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- xia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xia,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/ks/, /i/, /a/. Galaxia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/g/, /a/, /l/, /a/, /ks/, /i/,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io, ie, iu.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pierna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picó un mosquito en la pierna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pierna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pier - 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pier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/i/, /e/, /r/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/a/. Pierna, /p/, /i/, /e/, /r/, /n/,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ciudad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mi ciudad, hay edificios muy altos.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ciudad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 - dad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/d/. Ciudad, /s/, /i/, /u/, /d/, /a/, /d/.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luego.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cuento.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tenía.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Gabriela se convierte en una experta en asteroides.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Gabriela (1), se (2), convierte (3), en (4), una (5), experta (6), en (7), asteroides (8).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ocho palabras!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ia, io, ie, iu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diptongos son aquellas que tienen dos vocales en una misma sílaba.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diamante.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dia.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despacio, tiernamente, veintiuno.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el diptongo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obligatorio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limpiaron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diccionario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diptongos son aquellas que tienen dos vocales en una misma sílaba. 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lluvia.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via.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canción, cielo, diurno.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espacio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incierto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ciudadano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triunfante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diccionario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maestra nos enseñó a usar un diccionario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diccionario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 - cio - na - rio.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/i/, /k/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/i/, /o/. Diccionario, /d/, /i/, /k/, /s/, /i/, /o/, /n/, /a/, /r/, /i/,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limpiaron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Limpiaron el parque de la esquina y quedó precioso.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limpiaron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lim - pia - ron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/i/, /m/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/i/,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/o/, /n/. Limpiaron, /l/, /i/, /m/, /p/, /i/, /a/, /r/, /o/, /n/.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ciudadano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buen ciudadano cuida su comunidad.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ciudadano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ciu - da - da - 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/i/,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/o/. Ciudadano, /s/, /i/, /u/, /d/, /a/, /d/, /a/, /n/,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a diferenciar y usar correctamente palabras que se confunden fácilmente, como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porque, porqué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qué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leer y escribir oraciones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porque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porque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usa para explicar una razón o causa. Responde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qué?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casa porque estoy cansado.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desviar.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3b125896c7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3b125896c7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porqué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porqué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el motivo o la razón de algo. Puede ir acompañado de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el, un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entiendo el porqué de tu decisión.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b125896c7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b125896c7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qué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qué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usa para hacer una pregunta.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¿Por qué no viniste a la escuela ayer?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elegir la forma correcta (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porque, porqué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por qué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algunas oraciones.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b07f9cc45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b07f9cc45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 incompleta en voz alta.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 expresamos el motivo o la razón de algo, entonces usamos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porqué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b125896c7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3b125896c7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 incompleta en voz alta.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 estamos haciendo una pregunta, entonces usamos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por qué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b125896c7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b125896c7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oración incompleta en voz alta.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 explicamos una razón o causa, entonces usamos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porque</a:t>
            </a:r>
            <a:r>
              <a:rPr i="1" lang="en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001D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Gabriela se anima con la idea y corre a casa para contárselo a mamá.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expresión. Primero lea la oración con un tono monótono y luego con la expresión apropiada. 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expresión haciendo énfasis en los signos de puntuación.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galaxia.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triunfo.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avión.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49.png"/><Relationship Id="rId6" Type="http://schemas.openxmlformats.org/officeDocument/2006/relationships/image" Target="../media/image45.png"/><Relationship Id="rId7" Type="http://schemas.openxmlformats.org/officeDocument/2006/relationships/image" Target="../media/image48.png"/><Relationship Id="rId8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46.png"/><Relationship Id="rId6" Type="http://schemas.openxmlformats.org/officeDocument/2006/relationships/image" Target="../media/image43.png"/><Relationship Id="rId7" Type="http://schemas.openxmlformats.org/officeDocument/2006/relationships/image" Target="../media/image42.png"/><Relationship Id="rId8" Type="http://schemas.openxmlformats.org/officeDocument/2006/relationships/image" Target="../media/image44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5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4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4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5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5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5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5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60934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538588" y="228399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537075" y="2488000"/>
            <a:ext cx="9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11" y="2283993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60100" y="2488000"/>
            <a:ext cx="9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/>
          <p:nvPr/>
        </p:nvSpPr>
        <p:spPr>
          <a:xfrm>
            <a:off x="3538599" y="3374355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/>
          <p:nvPr/>
        </p:nvSpPr>
        <p:spPr>
          <a:xfrm>
            <a:off x="4658599" y="3374355"/>
            <a:ext cx="946800" cy="9468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3537075" y="3578350"/>
            <a:ext cx="9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4660100" y="3578350"/>
            <a:ext cx="94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pierna</a:t>
            </a:r>
            <a:endParaRPr sz="9600"/>
          </a:p>
        </p:txBody>
      </p:sp>
      <p:pic>
        <p:nvPicPr>
          <p:cNvPr id="386" name="Google Shape;386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7" name="Google Shape;387;p47"/>
          <p:cNvSpPr/>
          <p:nvPr/>
        </p:nvSpPr>
        <p:spPr>
          <a:xfrm>
            <a:off x="2705100" y="3291850"/>
            <a:ext cx="383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viento</a:t>
            </a:r>
            <a:endParaRPr sz="9600"/>
          </a:p>
        </p:txBody>
      </p:sp>
      <p:pic>
        <p:nvPicPr>
          <p:cNvPr id="393" name="Google Shape;393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4" name="Google Shape;394;p48"/>
          <p:cNvSpPr/>
          <p:nvPr/>
        </p:nvSpPr>
        <p:spPr>
          <a:xfrm>
            <a:off x="2880825" y="3289125"/>
            <a:ext cx="357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ciudad</a:t>
            </a:r>
            <a:endParaRPr sz="9600"/>
          </a:p>
        </p:txBody>
      </p:sp>
      <p:pic>
        <p:nvPicPr>
          <p:cNvPr id="400" name="Google Shape;400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01" name="Google Shape;401;p49"/>
          <p:cNvSpPr/>
          <p:nvPr/>
        </p:nvSpPr>
        <p:spPr>
          <a:xfrm>
            <a:off x="2533650" y="3289125"/>
            <a:ext cx="423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7" name="Google Shape;407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3" name="Google Shape;413;p51"/>
          <p:cNvSpPr txBox="1"/>
          <p:nvPr/>
        </p:nvSpPr>
        <p:spPr>
          <a:xfrm>
            <a:off x="441600" y="251625"/>
            <a:ext cx="78831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ia, io, ie, iu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1"/>
          <p:cNvSpPr txBox="1"/>
          <p:nvPr/>
        </p:nvSpPr>
        <p:spPr>
          <a:xfrm>
            <a:off x="441600" y="1920250"/>
            <a:ext cx="826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lluvia, inicio, viento, ciudad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3" name="Google Shape;423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4" name="Google Shape;424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6" name="Google Shape;426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2"/>
          <p:cNvSpPr txBox="1"/>
          <p:nvPr/>
        </p:nvSpPr>
        <p:spPr>
          <a:xfrm>
            <a:off x="441599" y="461750"/>
            <a:ext cx="1392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2"/>
          <p:cNvSpPr txBox="1"/>
          <p:nvPr/>
        </p:nvSpPr>
        <p:spPr>
          <a:xfrm>
            <a:off x="2578600" y="64377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lluvia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2"/>
          <p:cNvSpPr txBox="1"/>
          <p:nvPr/>
        </p:nvSpPr>
        <p:spPr>
          <a:xfrm>
            <a:off x="1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lluv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9" name="Google Shape;439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3"/>
          <p:cNvSpPr txBox="1"/>
          <p:nvPr/>
        </p:nvSpPr>
        <p:spPr>
          <a:xfrm>
            <a:off x="2578600" y="64377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inic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3"/>
          <p:cNvSpPr txBox="1"/>
          <p:nvPr/>
        </p:nvSpPr>
        <p:spPr>
          <a:xfrm>
            <a:off x="441599" y="461750"/>
            <a:ext cx="1392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54"/>
          <p:cNvSpPr txBox="1"/>
          <p:nvPr/>
        </p:nvSpPr>
        <p:spPr>
          <a:xfrm>
            <a:off x="2578600" y="470950"/>
            <a:ext cx="59529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viento, ciudad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 txBox="1"/>
          <p:nvPr/>
        </p:nvSpPr>
        <p:spPr>
          <a:xfrm>
            <a:off x="4130242" y="2338400"/>
            <a:ext cx="35988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54"/>
          <p:cNvSpPr txBox="1"/>
          <p:nvPr/>
        </p:nvSpPr>
        <p:spPr>
          <a:xfrm>
            <a:off x="4556125" y="3467300"/>
            <a:ext cx="37386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dad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54"/>
          <p:cNvSpPr txBox="1"/>
          <p:nvPr/>
        </p:nvSpPr>
        <p:spPr>
          <a:xfrm>
            <a:off x="441649" y="393275"/>
            <a:ext cx="139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54"/>
          <p:cNvSpPr txBox="1"/>
          <p:nvPr/>
        </p:nvSpPr>
        <p:spPr>
          <a:xfrm>
            <a:off x="922434" y="2349689"/>
            <a:ext cx="35988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1" name="Google Shape;461;p54"/>
          <p:cNvSpPr txBox="1"/>
          <p:nvPr/>
        </p:nvSpPr>
        <p:spPr>
          <a:xfrm>
            <a:off x="1216913" y="3478600"/>
            <a:ext cx="37386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nto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3" name="Google Shape;473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galax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9" name="Google Shape;479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rna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5" name="Google Shape;485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dad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91" name="Google Shape;491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luego</a:t>
            </a:r>
            <a:endParaRPr sz="9600"/>
          </a:p>
        </p:txBody>
      </p:sp>
      <p:pic>
        <p:nvPicPr>
          <p:cNvPr id="497" name="Google Shape;497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3" name="Google Shape;503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cuento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9" name="Google Shape;509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tenía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1" name="Google Shape;521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Gabriela se convierte en una experta en asteroides.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7" name="Google Shape;527;p65"/>
          <p:cNvSpPr txBox="1"/>
          <p:nvPr/>
        </p:nvSpPr>
        <p:spPr>
          <a:xfrm>
            <a:off x="441600" y="439800"/>
            <a:ext cx="82608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Un día, la bibliotecaria le dice: —Con un telescopio, podrías ver no solo el espacio, sino también los asteroides.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33" name="Google Shape;533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20" name="Google Shape;320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9" name="Google Shape;539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0" name="Google Shape;540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1" name="Google Shape;541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7" name="Google Shape;547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Gabriela se convierte en una experta en asteroides.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53" name="Google Shape;553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4" name="Google Shape;554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65" name="Google Shape;565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2" name="Google Shape;572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4" name="Google Shape;57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5" name="Google Shape;575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6" name="Google Shape;576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7" name="Google Shape;577;p72"/>
          <p:cNvSpPr/>
          <p:nvPr/>
        </p:nvSpPr>
        <p:spPr>
          <a:xfrm>
            <a:off x="7786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 txBox="1"/>
          <p:nvPr/>
        </p:nvSpPr>
        <p:spPr>
          <a:xfrm>
            <a:off x="4566575" y="749375"/>
            <a:ext cx="396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mante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 txBox="1"/>
          <p:nvPr/>
        </p:nvSpPr>
        <p:spPr>
          <a:xfrm>
            <a:off x="4566582" y="3582369"/>
            <a:ext cx="396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veint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</a:t>
            </a:r>
            <a:endParaRPr b="1"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 rot="-667202">
            <a:off x="3841171" y="138941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2"/>
          <p:cNvSpPr/>
          <p:nvPr/>
        </p:nvSpPr>
        <p:spPr>
          <a:xfrm rot="1319193">
            <a:off x="3841230" y="3731742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2"/>
          <p:cNvSpPr/>
          <p:nvPr/>
        </p:nvSpPr>
        <p:spPr>
          <a:xfrm>
            <a:off x="1120926" y="18097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2"/>
          <p:cNvSpPr/>
          <p:nvPr/>
        </p:nvSpPr>
        <p:spPr>
          <a:xfrm>
            <a:off x="1120925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2"/>
          <p:cNvSpPr/>
          <p:nvPr/>
        </p:nvSpPr>
        <p:spPr>
          <a:xfrm>
            <a:off x="2061300" y="18097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2"/>
          <p:cNvSpPr/>
          <p:nvPr/>
        </p:nvSpPr>
        <p:spPr>
          <a:xfrm>
            <a:off x="2104251" y="275947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p72"/>
          <p:cNvSpPr/>
          <p:nvPr/>
        </p:nvSpPr>
        <p:spPr>
          <a:xfrm>
            <a:off x="3875653" y="217240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72"/>
          <p:cNvSpPr txBox="1"/>
          <p:nvPr/>
        </p:nvSpPr>
        <p:spPr>
          <a:xfrm>
            <a:off x="4566580" y="1703980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despac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72"/>
          <p:cNvSpPr txBox="1"/>
          <p:nvPr/>
        </p:nvSpPr>
        <p:spPr>
          <a:xfrm>
            <a:off x="4566574" y="2732325"/>
            <a:ext cx="4845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b="1"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rnamente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2"/>
          <p:cNvSpPr/>
          <p:nvPr/>
        </p:nvSpPr>
        <p:spPr>
          <a:xfrm>
            <a:off x="3875659" y="298544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0" name="Google Shape;590;p72" title="22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3848" y="655902"/>
            <a:ext cx="998550" cy="114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72" title="226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5475" y="1367212"/>
            <a:ext cx="1424351" cy="1627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72" title="227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38781" y="2612525"/>
            <a:ext cx="900770" cy="1029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72" title="228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44275" y="3589309"/>
            <a:ext cx="822898" cy="94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obligatorio</a:t>
            </a:r>
            <a:endParaRPr sz="9600"/>
          </a:p>
        </p:txBody>
      </p:sp>
      <p:pic>
        <p:nvPicPr>
          <p:cNvPr id="599" name="Google Shape;59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0" name="Google Shape;600;p73"/>
          <p:cNvSpPr/>
          <p:nvPr/>
        </p:nvSpPr>
        <p:spPr>
          <a:xfrm>
            <a:off x="1417125" y="3291850"/>
            <a:ext cx="632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limpiaron</a:t>
            </a:r>
            <a:endParaRPr sz="9600"/>
          </a:p>
        </p:txBody>
      </p:sp>
      <p:pic>
        <p:nvPicPr>
          <p:cNvPr id="606" name="Google Shape;606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7" name="Google Shape;607;p74"/>
          <p:cNvSpPr/>
          <p:nvPr/>
        </p:nvSpPr>
        <p:spPr>
          <a:xfrm>
            <a:off x="1893375" y="3291850"/>
            <a:ext cx="550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familia</a:t>
            </a:r>
            <a:endParaRPr sz="9600"/>
          </a:p>
        </p:txBody>
      </p:sp>
      <p:pic>
        <p:nvPicPr>
          <p:cNvPr id="613" name="Google Shape;613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4" name="Google Shape;614;p75"/>
          <p:cNvSpPr/>
          <p:nvPr/>
        </p:nvSpPr>
        <p:spPr>
          <a:xfrm>
            <a:off x="2685147" y="3291850"/>
            <a:ext cx="382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diccionario</a:t>
            </a:r>
            <a:endParaRPr sz="9600"/>
          </a:p>
        </p:txBody>
      </p:sp>
      <p:pic>
        <p:nvPicPr>
          <p:cNvPr id="620" name="Google Shape;62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1" name="Google Shape;621;p76"/>
          <p:cNvSpPr/>
          <p:nvPr/>
        </p:nvSpPr>
        <p:spPr>
          <a:xfrm>
            <a:off x="1243575" y="3291850"/>
            <a:ext cx="6670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7" name="Google Shape;327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/>
          <p:nvPr/>
        </p:nvSpPr>
        <p:spPr>
          <a:xfrm>
            <a:off x="778689" y="143727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 txBox="1"/>
          <p:nvPr/>
        </p:nvSpPr>
        <p:spPr>
          <a:xfrm>
            <a:off x="4566575" y="749383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lluv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 txBox="1"/>
          <p:nvPr/>
        </p:nvSpPr>
        <p:spPr>
          <a:xfrm>
            <a:off x="4566582" y="3582369"/>
            <a:ext cx="396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rno</a:t>
            </a:r>
            <a:endParaRPr b="1"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-667202">
            <a:off x="3841171" y="138941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1319193">
            <a:off x="3841230" y="3731742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1120926" y="180975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93"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b="1" sz="30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120925" y="2759474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2061300" y="1809749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2104251" y="2759475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93"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endParaRPr b="1" sz="29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3875653" y="217240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 txBox="1"/>
          <p:nvPr/>
        </p:nvSpPr>
        <p:spPr>
          <a:xfrm>
            <a:off x="4566580" y="1703980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canc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ió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 txBox="1"/>
          <p:nvPr/>
        </p:nvSpPr>
        <p:spPr>
          <a:xfrm>
            <a:off x="4566579" y="2634983"/>
            <a:ext cx="347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r>
              <a:rPr lang="en" sz="5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5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1" name="Google Shape;341;p41"/>
          <p:cNvSpPr/>
          <p:nvPr/>
        </p:nvSpPr>
        <p:spPr>
          <a:xfrm>
            <a:off x="3875659" y="2985442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2" name="Google Shape;342;p41" title="219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450" y="643162"/>
            <a:ext cx="1101724" cy="1259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 title="22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1649" y="1476476"/>
            <a:ext cx="1279774" cy="146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 title="222.png"/>
          <p:cNvPicPr preferRelativeResize="0"/>
          <p:nvPr/>
        </p:nvPicPr>
        <p:blipFill rotWithShape="1">
          <a:blip r:embed="rId7">
            <a:alphaModFix/>
          </a:blip>
          <a:srcRect b="7602" l="7280" r="9234" t="9500"/>
          <a:stretch/>
        </p:blipFill>
        <p:spPr>
          <a:xfrm>
            <a:off x="6517479" y="2806876"/>
            <a:ext cx="725169" cy="82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41" title="223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5399" y="3599825"/>
            <a:ext cx="885323" cy="101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espacio</a:t>
            </a:r>
            <a:endParaRPr sz="9600"/>
          </a:p>
        </p:txBody>
      </p:sp>
      <p:pic>
        <p:nvPicPr>
          <p:cNvPr id="627" name="Google Shape;627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8" name="Google Shape;628;p77"/>
          <p:cNvSpPr/>
          <p:nvPr/>
        </p:nvSpPr>
        <p:spPr>
          <a:xfrm>
            <a:off x="2381250" y="3291850"/>
            <a:ext cx="446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incierto</a:t>
            </a:r>
            <a:endParaRPr sz="9600"/>
          </a:p>
        </p:txBody>
      </p:sp>
      <p:pic>
        <p:nvPicPr>
          <p:cNvPr id="634" name="Google Shape;634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5" name="Google Shape;635;p78"/>
          <p:cNvSpPr/>
          <p:nvPr/>
        </p:nvSpPr>
        <p:spPr>
          <a:xfrm>
            <a:off x="2407050" y="3291850"/>
            <a:ext cx="432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ciudadano</a:t>
            </a:r>
            <a:endParaRPr sz="9600"/>
          </a:p>
        </p:txBody>
      </p:sp>
      <p:pic>
        <p:nvPicPr>
          <p:cNvPr id="641" name="Google Shape;641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2" name="Google Shape;642;p79"/>
          <p:cNvSpPr/>
          <p:nvPr/>
        </p:nvSpPr>
        <p:spPr>
          <a:xfrm>
            <a:off x="1347450" y="3291850"/>
            <a:ext cx="660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triunfante</a:t>
            </a:r>
            <a:endParaRPr sz="9600"/>
          </a:p>
        </p:txBody>
      </p:sp>
      <p:pic>
        <p:nvPicPr>
          <p:cNvPr id="648" name="Google Shape;648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9" name="Google Shape;649;p80"/>
          <p:cNvSpPr/>
          <p:nvPr/>
        </p:nvSpPr>
        <p:spPr>
          <a:xfrm>
            <a:off x="1886697" y="3289125"/>
            <a:ext cx="5503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1" name="Google Shape;661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diccionar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7" name="Google Shape;667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limp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ron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73" name="Google Shape;673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dadano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5" name="Google Shape;685;p86"/>
          <p:cNvSpPr/>
          <p:nvPr/>
        </p:nvSpPr>
        <p:spPr>
          <a:xfrm>
            <a:off x="4773887" y="2203175"/>
            <a:ext cx="3726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Voy a casa </a:t>
            </a:r>
            <a:r>
              <a:rPr i="1" lang="en" sz="2200">
                <a:solidFill>
                  <a:srgbClr val="001D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porque</a:t>
            </a:r>
            <a:r>
              <a:rPr i="1" lang="en" sz="22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estoy cansado.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6" name="Google Shape;686;p86"/>
          <p:cNvSpPr/>
          <p:nvPr/>
        </p:nvSpPr>
        <p:spPr>
          <a:xfrm>
            <a:off x="643513" y="2203175"/>
            <a:ext cx="3726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 usa para explicar una razón o causa.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7" name="Google Shape;687;p86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Porque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desviar</a:t>
            </a:r>
            <a:endParaRPr sz="9600"/>
          </a:p>
        </p:txBody>
      </p:sp>
      <p:pic>
        <p:nvPicPr>
          <p:cNvPr id="351" name="Google Shape;35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2" name="Google Shape;352;p42"/>
          <p:cNvSpPr/>
          <p:nvPr/>
        </p:nvSpPr>
        <p:spPr>
          <a:xfrm>
            <a:off x="2578600" y="3291850"/>
            <a:ext cx="417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3" name="Google Shape;693;p87"/>
          <p:cNvSpPr/>
          <p:nvPr/>
        </p:nvSpPr>
        <p:spPr>
          <a:xfrm>
            <a:off x="4773887" y="2203175"/>
            <a:ext cx="3726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No entiendo el </a:t>
            </a:r>
            <a:r>
              <a:rPr i="1" lang="en" sz="2200">
                <a:solidFill>
                  <a:srgbClr val="001D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porqué</a:t>
            </a:r>
            <a:r>
              <a:rPr i="1" lang="en" sz="22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de tu decisión.</a:t>
            </a:r>
            <a:endParaRPr i="1"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87"/>
          <p:cNvSpPr/>
          <p:nvPr/>
        </p:nvSpPr>
        <p:spPr>
          <a:xfrm>
            <a:off x="643513" y="2203175"/>
            <a:ext cx="3726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motivo o la razón de algo. Puede ir acompañado de </a:t>
            </a:r>
            <a:r>
              <a:rPr lang="en" sz="19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el, un</a:t>
            </a:r>
            <a:r>
              <a:rPr i="1" lang="en" sz="19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lang="en" sz="1900">
                <a:solidFill>
                  <a:srgbClr val="001D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su.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87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Porqué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1" name="Google Shape;701;p88"/>
          <p:cNvSpPr/>
          <p:nvPr/>
        </p:nvSpPr>
        <p:spPr>
          <a:xfrm>
            <a:off x="4773887" y="2203175"/>
            <a:ext cx="3726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001D3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i="1" lang="en" sz="2200">
                <a:solidFill>
                  <a:srgbClr val="001D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Por qué</a:t>
            </a:r>
            <a:r>
              <a:rPr i="1" lang="en" sz="22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no viniste a la escuela ayer</a:t>
            </a:r>
            <a:r>
              <a:rPr i="1" lang="en" sz="2200">
                <a:solidFill>
                  <a:srgbClr val="001D3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?</a:t>
            </a:r>
            <a:r>
              <a:rPr i="1" lang="en" sz="22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 sz="2200">
              <a:solidFill>
                <a:srgbClr val="001D35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8"/>
          <p:cNvSpPr/>
          <p:nvPr/>
        </p:nvSpPr>
        <p:spPr>
          <a:xfrm>
            <a:off x="643513" y="2203175"/>
            <a:ext cx="3726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rgbClr val="001D35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Se usa para hacer una pregunta.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8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Por qué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9" name="Google Shape;709;p89"/>
          <p:cNvSpPr/>
          <p:nvPr/>
        </p:nvSpPr>
        <p:spPr>
          <a:xfrm>
            <a:off x="2975653" y="439800"/>
            <a:ext cx="26736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orqué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89"/>
          <p:cNvSpPr txBox="1"/>
          <p:nvPr/>
        </p:nvSpPr>
        <p:spPr>
          <a:xfrm>
            <a:off x="441600" y="2125775"/>
            <a:ext cx="826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Nadie explicó </a:t>
            </a:r>
            <a:r>
              <a:rPr i="1" lang="en" sz="4000" u="sng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_______ del cambio.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6" name="Google Shape;716;p90"/>
          <p:cNvSpPr/>
          <p:nvPr/>
        </p:nvSpPr>
        <p:spPr>
          <a:xfrm>
            <a:off x="2859414" y="439800"/>
            <a:ext cx="26154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Por qué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 txBox="1"/>
          <p:nvPr/>
        </p:nvSpPr>
        <p:spPr>
          <a:xfrm>
            <a:off x="441600" y="2125775"/>
            <a:ext cx="8260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Montserrat"/>
                <a:ea typeface="Montserrat"/>
                <a:cs typeface="Montserrat"/>
                <a:sym typeface="Montserrat"/>
              </a:rPr>
              <a:t>¿</a:t>
            </a: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 estás sonriendo hoy</a:t>
            </a:r>
            <a:r>
              <a:rPr i="1" lang="en" sz="4000">
                <a:solidFill>
                  <a:srgbClr val="363535"/>
                </a:solidFill>
                <a:latin typeface="Montserrat"/>
                <a:ea typeface="Montserrat"/>
                <a:cs typeface="Montserrat"/>
                <a:sym typeface="Montserrat"/>
              </a:rPr>
              <a:t>?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3" name="Google Shape;723;p91"/>
          <p:cNvSpPr/>
          <p:nvPr/>
        </p:nvSpPr>
        <p:spPr>
          <a:xfrm>
            <a:off x="3004735" y="439800"/>
            <a:ext cx="25281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orque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91"/>
          <p:cNvSpPr txBox="1"/>
          <p:nvPr/>
        </p:nvSpPr>
        <p:spPr>
          <a:xfrm>
            <a:off x="441600" y="2125775"/>
            <a:ext cx="8260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 contento _______ terminé mi tarea.</a:t>
            </a:r>
            <a:r>
              <a:rPr i="1" lang="en" sz="4000">
                <a:solidFill>
                  <a:srgbClr val="363535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0" name="Google Shape;730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93"/>
          <p:cNvSpPr txBox="1"/>
          <p:nvPr/>
        </p:nvSpPr>
        <p:spPr>
          <a:xfrm>
            <a:off x="441600" y="439800"/>
            <a:ext cx="82608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Gabriela se anima con la idea y corre a casa para contárselo a mamá.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94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Gabriela comienza a buscar el telescopio perfecto, pero aprende que son un poco costosos.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8" name="Google Shape;748;p95"/>
          <p:cNvSpPr txBox="1"/>
          <p:nvPr/>
        </p:nvSpPr>
        <p:spPr>
          <a:xfrm>
            <a:off x="441600" y="439800"/>
            <a:ext cx="8260800" cy="31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entury Gothic"/>
                <a:ea typeface="Century Gothic"/>
                <a:cs typeface="Century Gothic"/>
                <a:sym typeface="Century Gothic"/>
              </a:rPr>
              <a:t>Después de muchas semanas de sacrificio y trabajo arduo, Gabriela logra reunir el monto necesario.</a:t>
            </a:r>
            <a:endParaRPr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96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Al ver a Gabriela usando su telescopio, sus padres se sienten muy orgullosos de ella. 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galaxia</a:t>
            </a:r>
            <a:endParaRPr sz="9600"/>
          </a:p>
        </p:txBody>
      </p:sp>
      <p:pic>
        <p:nvPicPr>
          <p:cNvPr id="358" name="Google Shape;358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9" name="Google Shape;359;p43"/>
          <p:cNvSpPr/>
          <p:nvPr/>
        </p:nvSpPr>
        <p:spPr>
          <a:xfrm>
            <a:off x="2457450" y="3289125"/>
            <a:ext cx="43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0" name="Google Shape;760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1" name="Google Shape;761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triunfo</a:t>
            </a:r>
            <a:endParaRPr sz="9600"/>
          </a:p>
        </p:txBody>
      </p:sp>
      <p:pic>
        <p:nvPicPr>
          <p:cNvPr id="365" name="Google Shape;365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6" name="Google Shape;366;p44"/>
          <p:cNvSpPr/>
          <p:nvPr/>
        </p:nvSpPr>
        <p:spPr>
          <a:xfrm>
            <a:off x="2762250" y="3291850"/>
            <a:ext cx="367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avión</a:t>
            </a:r>
            <a:endParaRPr sz="9600"/>
          </a:p>
        </p:txBody>
      </p:sp>
      <p:pic>
        <p:nvPicPr>
          <p:cNvPr id="372" name="Google Shape;372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3" name="Google Shape;373;p45"/>
          <p:cNvSpPr/>
          <p:nvPr/>
        </p:nvSpPr>
        <p:spPr>
          <a:xfrm>
            <a:off x="3028950" y="3291850"/>
            <a:ext cx="3238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inicio</a:t>
            </a:r>
            <a:endParaRPr sz="9600"/>
          </a:p>
        </p:txBody>
      </p:sp>
      <p:pic>
        <p:nvPicPr>
          <p:cNvPr id="379" name="Google Shape;379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0" name="Google Shape;380;p46"/>
          <p:cNvSpPr/>
          <p:nvPr/>
        </p:nvSpPr>
        <p:spPr>
          <a:xfrm>
            <a:off x="3019425" y="3291850"/>
            <a:ext cx="312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