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CEF182-9434-41EF-9F16-629946624FCE}">
  <a:tblStyle styleId="{2ACEF182-9434-41EF-9F16-629946624F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5b0ddd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5b0ddd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5b0dddc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5b0dddc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5b0dddc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5b0dddc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5b0dddc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5b0dddc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05b0dddc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05b0dddc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05b0dddc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05b0dddc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05b0dddc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05b0dddc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/m/, /e/, /n/, /t/, /e/, -mente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-ito, /i/, /t/, /o/, -ito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-ita, /i/, /t/, /a/, -ita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/o/, /s/, /o/, -oso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-osa, /o/, /s/, /a/, -osa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18-23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 - tes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dientes.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hace.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nes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planes.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 - 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quiere.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hacer.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miedo.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25-30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pier - ta, despierta.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 - pra - no, temprano.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bra - zo, abrazo.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 - trar - le, mostrarle.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 - der - no, cuaderno.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que - tes, paquetes.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32-36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bue - li - ta, abuelita.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sa, amorosa.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 da - men - te, rápidamente.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fe44501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3fe44501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ten - ta - men - te, atentamente.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 - su - ra - da - men - te, apresuradamente.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38-40 una a la vez.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curiosa, cu - rio - sa, curiosa.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 - rio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Curiosa, /k/, /u/, /r/, /i/, /o/,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abuelita, a - bue - li - ta, abuelita.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bue - li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Abuelita, /a/, /b/, /u/, /e/, /l/, /i/,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fro - tán - do - se, frotándose.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fro - tán - do - se?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(fro - tán - do - se, frotándose)</a:t>
            </a:r>
            <a:endParaRPr b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frotándose, fro - tán - do - se.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frotándose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(frotándose, fro - tán - do - se)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 da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 da - men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ápidamente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/rr/, /a/, /p/, /i/, /d/, /a/, /m/,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 escucha atentamente, encantada con todas las historias de la abuelita.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b285ca7f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b285ca7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mo - ro - sa, amorosa)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(amorosa, a - mo - ro - 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b285ca7f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b285ca7f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huesos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huesos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huesos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b285ca7f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b285ca7f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ten - ta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ten - ta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ten - ta - men - te, atentamente)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atentamente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(atentamente, a - ten - ta - men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b285ca7f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b285ca7f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pier - 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pier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 - pier - ta, despierta)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despierta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(despierta, des - pier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sufijos. Un sufijo es una parte de una palabra que va al final para darle un nuevo significado. Hoy vamos a aprender a decodificar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-ito, -ita, -oso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manera”.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hago algo de manera amable.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diminutivo, o que algo es pequeño.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-osa indican una cualidad o característica.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10-14 una a la vez y diga cada sufijo en voz alta junto con ellos.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1.45.41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29" l="0" r="0" t="729"/>
          <a:stretch/>
        </p:blipFill>
        <p:spPr>
          <a:xfrm>
            <a:off x="3486900" y="1261487"/>
            <a:ext cx="2170203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2793075" y="3085300"/>
            <a:ext cx="370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8" name="Google Shape;428;p59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{2ACEF182-9434-41EF-9F16-629946624FCE}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0" name="Google Shape;440;p61"/>
          <p:cNvSpPr txBox="1"/>
          <p:nvPr/>
        </p:nvSpPr>
        <p:spPr>
          <a:xfrm>
            <a:off x="2016263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1"/>
          <p:cNvSpPr txBox="1"/>
          <p:nvPr/>
        </p:nvSpPr>
        <p:spPr>
          <a:xfrm>
            <a:off x="4142738" y="16644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2341188" y="2985875"/>
            <a:ext cx="42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62"/>
          <p:cNvSpPr txBox="1"/>
          <p:nvPr/>
        </p:nvSpPr>
        <p:spPr>
          <a:xfrm>
            <a:off x="2498588" y="1664425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2"/>
          <p:cNvSpPr txBox="1"/>
          <p:nvPr/>
        </p:nvSpPr>
        <p:spPr>
          <a:xfrm>
            <a:off x="4104413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/>
          <p:nvPr/>
        </p:nvSpPr>
        <p:spPr>
          <a:xfrm>
            <a:off x="3074613" y="2985875"/>
            <a:ext cx="316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6" name="Google Shape;456;p63"/>
          <p:cNvSpPr txBox="1"/>
          <p:nvPr/>
        </p:nvSpPr>
        <p:spPr>
          <a:xfrm>
            <a:off x="1698050" y="1664425"/>
            <a:ext cx="34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3"/>
          <p:cNvSpPr txBox="1"/>
          <p:nvPr/>
        </p:nvSpPr>
        <p:spPr>
          <a:xfrm>
            <a:off x="3949500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/>
          <p:nvPr/>
        </p:nvSpPr>
        <p:spPr>
          <a:xfrm>
            <a:off x="2335600" y="3290675"/>
            <a:ext cx="411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4" name="Google Shape;464;p64"/>
          <p:cNvSpPr txBox="1"/>
          <p:nvPr/>
        </p:nvSpPr>
        <p:spPr>
          <a:xfrm>
            <a:off x="2145963" y="1664425"/>
            <a:ext cx="317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64"/>
          <p:cNvSpPr txBox="1"/>
          <p:nvPr/>
        </p:nvSpPr>
        <p:spPr>
          <a:xfrm>
            <a:off x="4259938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/>
          <p:nvPr/>
        </p:nvSpPr>
        <p:spPr>
          <a:xfrm>
            <a:off x="2402950" y="3119000"/>
            <a:ext cx="395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2" name="Google Shape;472;p65"/>
          <p:cNvSpPr txBox="1"/>
          <p:nvPr/>
        </p:nvSpPr>
        <p:spPr>
          <a:xfrm>
            <a:off x="2182325" y="1539827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65"/>
          <p:cNvSpPr txBox="1"/>
          <p:nvPr/>
        </p:nvSpPr>
        <p:spPr>
          <a:xfrm>
            <a:off x="4420650" y="1539827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/>
          <p:nvPr/>
        </p:nvSpPr>
        <p:spPr>
          <a:xfrm>
            <a:off x="3070509" y="3013677"/>
            <a:ext cx="38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437588" y="163057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4245520" y="1630575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/>
          <p:nvPr/>
        </p:nvSpPr>
        <p:spPr>
          <a:xfrm>
            <a:off x="2540286" y="3019725"/>
            <a:ext cx="399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4" name="Google Shape;494;p68"/>
          <p:cNvSpPr txBox="1"/>
          <p:nvPr/>
        </p:nvSpPr>
        <p:spPr>
          <a:xfrm>
            <a:off x="1105363" y="1633050"/>
            <a:ext cx="328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8"/>
          <p:cNvSpPr txBox="1"/>
          <p:nvPr/>
        </p:nvSpPr>
        <p:spPr>
          <a:xfrm>
            <a:off x="3204872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8"/>
          <p:cNvSpPr txBox="1"/>
          <p:nvPr/>
        </p:nvSpPr>
        <p:spPr>
          <a:xfrm>
            <a:off x="5353937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1605390" y="3093450"/>
            <a:ext cx="581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9"/>
          <p:cNvSpPr txBox="1"/>
          <p:nvPr/>
        </p:nvSpPr>
        <p:spPr>
          <a:xfrm>
            <a:off x="1006600" y="1578588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9"/>
          <p:cNvSpPr txBox="1"/>
          <p:nvPr/>
        </p:nvSpPr>
        <p:spPr>
          <a:xfrm>
            <a:off x="3347295" y="1578588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9"/>
          <p:cNvSpPr txBox="1"/>
          <p:nvPr/>
        </p:nvSpPr>
        <p:spPr>
          <a:xfrm>
            <a:off x="4878507" y="1578588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/>
          <p:nvPr/>
        </p:nvSpPr>
        <p:spPr>
          <a:xfrm>
            <a:off x="1530326" y="3071709"/>
            <a:ext cx="583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2" name="Google Shape;512;p70"/>
          <p:cNvSpPr txBox="1"/>
          <p:nvPr/>
        </p:nvSpPr>
        <p:spPr>
          <a:xfrm>
            <a:off x="15091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0"/>
          <p:cNvSpPr txBox="1"/>
          <p:nvPr/>
        </p:nvSpPr>
        <p:spPr>
          <a:xfrm>
            <a:off x="29450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0"/>
          <p:cNvSpPr txBox="1"/>
          <p:nvPr/>
        </p:nvSpPr>
        <p:spPr>
          <a:xfrm>
            <a:off x="43760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/>
          <p:nvPr/>
        </p:nvSpPr>
        <p:spPr>
          <a:xfrm>
            <a:off x="2480125" y="3017250"/>
            <a:ext cx="433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1" name="Google Shape;521;p71"/>
          <p:cNvSpPr txBox="1"/>
          <p:nvPr/>
        </p:nvSpPr>
        <p:spPr>
          <a:xfrm>
            <a:off x="1564113" y="1633050"/>
            <a:ext cx="266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1"/>
          <p:cNvSpPr txBox="1"/>
          <p:nvPr/>
        </p:nvSpPr>
        <p:spPr>
          <a:xfrm>
            <a:off x="3378354" y="1633050"/>
            <a:ext cx="330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1"/>
          <p:cNvSpPr txBox="1"/>
          <p:nvPr/>
        </p:nvSpPr>
        <p:spPr>
          <a:xfrm>
            <a:off x="5519491" y="1633050"/>
            <a:ext cx="206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/>
          <p:nvPr/>
        </p:nvSpPr>
        <p:spPr>
          <a:xfrm>
            <a:off x="1701838" y="3017250"/>
            <a:ext cx="573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72"/>
          <p:cNvSpPr txBox="1"/>
          <p:nvPr/>
        </p:nvSpPr>
        <p:spPr>
          <a:xfrm>
            <a:off x="1253163" y="1639100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2"/>
          <p:cNvSpPr txBox="1"/>
          <p:nvPr/>
        </p:nvSpPr>
        <p:spPr>
          <a:xfrm>
            <a:off x="2872148" y="163910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2"/>
          <p:cNvSpPr txBox="1"/>
          <p:nvPr/>
        </p:nvSpPr>
        <p:spPr>
          <a:xfrm>
            <a:off x="5066638" y="16391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/>
          <p:nvPr/>
        </p:nvSpPr>
        <p:spPr>
          <a:xfrm>
            <a:off x="1374188" y="3011200"/>
            <a:ext cx="596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9" name="Google Shape;539;p73"/>
          <p:cNvSpPr txBox="1"/>
          <p:nvPr/>
        </p:nvSpPr>
        <p:spPr>
          <a:xfrm>
            <a:off x="1253163" y="1519575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 txBox="1"/>
          <p:nvPr/>
        </p:nvSpPr>
        <p:spPr>
          <a:xfrm>
            <a:off x="2719748" y="1519575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5066638" y="1519575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/>
          <p:nvPr/>
        </p:nvSpPr>
        <p:spPr>
          <a:xfrm>
            <a:off x="1634163" y="3024799"/>
            <a:ext cx="582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4" name="Google Shape;554;p75"/>
          <p:cNvSpPr txBox="1"/>
          <p:nvPr/>
        </p:nvSpPr>
        <p:spPr>
          <a:xfrm>
            <a:off x="17052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5"/>
          <p:cNvSpPr txBox="1"/>
          <p:nvPr/>
        </p:nvSpPr>
        <p:spPr>
          <a:xfrm>
            <a:off x="2582363" y="1637788"/>
            <a:ext cx="257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5"/>
          <p:cNvSpPr txBox="1"/>
          <p:nvPr/>
        </p:nvSpPr>
        <p:spPr>
          <a:xfrm>
            <a:off x="3959963" y="1637788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5"/>
          <p:cNvSpPr txBox="1"/>
          <p:nvPr/>
        </p:nvSpPr>
        <p:spPr>
          <a:xfrm>
            <a:off x="51212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/>
          <p:nvPr/>
        </p:nvSpPr>
        <p:spPr>
          <a:xfrm>
            <a:off x="1865138" y="3012513"/>
            <a:ext cx="519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4" name="Google Shape;564;p76"/>
          <p:cNvSpPr txBox="1"/>
          <p:nvPr/>
        </p:nvSpPr>
        <p:spPr>
          <a:xfrm>
            <a:off x="17052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6"/>
          <p:cNvSpPr txBox="1"/>
          <p:nvPr/>
        </p:nvSpPr>
        <p:spPr>
          <a:xfrm>
            <a:off x="1972763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6"/>
          <p:cNvSpPr txBox="1"/>
          <p:nvPr/>
        </p:nvSpPr>
        <p:spPr>
          <a:xfrm>
            <a:off x="3502763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6"/>
          <p:cNvSpPr txBox="1"/>
          <p:nvPr/>
        </p:nvSpPr>
        <p:spPr>
          <a:xfrm>
            <a:off x="51212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/>
          <p:nvPr/>
        </p:nvSpPr>
        <p:spPr>
          <a:xfrm>
            <a:off x="1785088" y="3012513"/>
            <a:ext cx="536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4" name="Google Shape;574;p77"/>
          <p:cNvSpPr txBox="1"/>
          <p:nvPr/>
        </p:nvSpPr>
        <p:spPr>
          <a:xfrm>
            <a:off x="653013" y="1643850"/>
            <a:ext cx="167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7"/>
          <p:cNvSpPr txBox="1"/>
          <p:nvPr/>
        </p:nvSpPr>
        <p:spPr>
          <a:xfrm>
            <a:off x="1822828" y="1654762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7"/>
          <p:cNvSpPr txBox="1"/>
          <p:nvPr/>
        </p:nvSpPr>
        <p:spPr>
          <a:xfrm>
            <a:off x="2221932" y="1631735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7"/>
          <p:cNvSpPr txBox="1"/>
          <p:nvPr/>
        </p:nvSpPr>
        <p:spPr>
          <a:xfrm>
            <a:off x="4459281" y="164383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/>
          <p:nvPr/>
        </p:nvSpPr>
        <p:spPr>
          <a:xfrm>
            <a:off x="541916" y="3170963"/>
            <a:ext cx="7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7"/>
          <p:cNvSpPr txBox="1"/>
          <p:nvPr/>
        </p:nvSpPr>
        <p:spPr>
          <a:xfrm>
            <a:off x="6743039" y="1643850"/>
            <a:ext cx="224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5" name="Google Shape;585;p78"/>
          <p:cNvSpPr txBox="1"/>
          <p:nvPr/>
        </p:nvSpPr>
        <p:spPr>
          <a:xfrm>
            <a:off x="524809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8"/>
          <p:cNvSpPr txBox="1"/>
          <p:nvPr/>
        </p:nvSpPr>
        <p:spPr>
          <a:xfrm>
            <a:off x="792334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8"/>
          <p:cNvSpPr txBox="1"/>
          <p:nvPr/>
        </p:nvSpPr>
        <p:spPr>
          <a:xfrm>
            <a:off x="2322334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8"/>
          <p:cNvSpPr txBox="1"/>
          <p:nvPr/>
        </p:nvSpPr>
        <p:spPr>
          <a:xfrm>
            <a:off x="4362459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8"/>
          <p:cNvSpPr/>
          <p:nvPr/>
        </p:nvSpPr>
        <p:spPr>
          <a:xfrm>
            <a:off x="593909" y="3012513"/>
            <a:ext cx="7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8"/>
          <p:cNvSpPr txBox="1"/>
          <p:nvPr/>
        </p:nvSpPr>
        <p:spPr>
          <a:xfrm>
            <a:off x="6343659" y="1637788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6" name="Google Shape;596;p79"/>
          <p:cNvSpPr txBox="1"/>
          <p:nvPr/>
        </p:nvSpPr>
        <p:spPr>
          <a:xfrm>
            <a:off x="220325" y="1720600"/>
            <a:ext cx="1191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7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9"/>
          <p:cNvSpPr txBox="1"/>
          <p:nvPr/>
        </p:nvSpPr>
        <p:spPr>
          <a:xfrm>
            <a:off x="269029" y="1720588"/>
            <a:ext cx="2928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7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9"/>
          <p:cNvSpPr txBox="1"/>
          <p:nvPr/>
        </p:nvSpPr>
        <p:spPr>
          <a:xfrm>
            <a:off x="1957609" y="1720588"/>
            <a:ext cx="2129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3440375" y="1720588"/>
            <a:ext cx="2637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/>
          <p:nvPr/>
        </p:nvSpPr>
        <p:spPr>
          <a:xfrm>
            <a:off x="345775" y="3024050"/>
            <a:ext cx="848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5691000" y="1720588"/>
            <a:ext cx="2995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9"/>
          <p:cNvSpPr txBox="1"/>
          <p:nvPr/>
        </p:nvSpPr>
        <p:spPr>
          <a:xfrm>
            <a:off x="7785675" y="1720600"/>
            <a:ext cx="1310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79"/>
          <p:cNvSpPr txBox="1"/>
          <p:nvPr/>
        </p:nvSpPr>
        <p:spPr>
          <a:xfrm>
            <a:off x="4373063" y="1720588"/>
            <a:ext cx="2637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5" name="Google Shape;615;p81"/>
          <p:cNvGraphicFramePr/>
          <p:nvPr/>
        </p:nvGraphicFramePr>
        <p:xfrm>
          <a:off x="952475" y="190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{2ACEF182-9434-41EF-9F16-629946624FCE}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3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1" name="Google Shape;621;p82"/>
          <p:cNvGraphicFramePr/>
          <p:nvPr/>
        </p:nvGraphicFramePr>
        <p:xfrm>
          <a:off x="952500" y="192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{2ACEF182-9434-41EF-9F16-629946624FCE}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29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4 at 9.25.0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775" y="664463"/>
            <a:ext cx="3356426" cy="38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7" name="Google Shape;627;p83"/>
          <p:cNvGraphicFramePr/>
          <p:nvPr/>
        </p:nvGraphicFramePr>
        <p:xfrm>
          <a:off x="952450" y="194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{2ACEF182-9434-41EF-9F16-629946624FCE}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124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9" name="Google Shape;639;p85"/>
          <p:cNvSpPr txBox="1"/>
          <p:nvPr/>
        </p:nvSpPr>
        <p:spPr>
          <a:xfrm>
            <a:off x="311700" y="415525"/>
            <a:ext cx="852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Valentina se para de su cama, rápidamente, se cepilla los dientes, se cambia su ropa y se sienta a esperar a su abuelita pacientemente.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5" name="Google Shape;645;p86"/>
          <p:cNvSpPr txBox="1"/>
          <p:nvPr/>
        </p:nvSpPr>
        <p:spPr>
          <a:xfrm>
            <a:off x="311700" y="567925"/>
            <a:ext cx="8520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Al rato llega la abuelita cargada de muchos regalos para Valentina y Guille.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1" name="Google Shape;651;p87"/>
          <p:cNvSpPr txBox="1"/>
          <p:nvPr/>
        </p:nvSpPr>
        <p:spPr>
          <a:xfrm>
            <a:off x="311700" y="796525"/>
            <a:ext cx="85206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Valentina escucha atentamente, encantada con todas las historias de la abuelita.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3" name="Google Shape;663;p89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9" name="Google Shape;669;p90"/>
          <p:cNvSpPr txBox="1"/>
          <p:nvPr/>
        </p:nvSpPr>
        <p:spPr>
          <a:xfrm>
            <a:off x="311700" y="1101325"/>
            <a:ext cx="8520600" cy="28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Valentina escucha atentamente, encantada con todas las historias de la abuelita.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5" name="Google Shape;675;p9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6" name="Google Shape;676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2" name="Google Shape;68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4 at 9.27.0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350" y="666375"/>
            <a:ext cx="3215300" cy="381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4 at 9.28.0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913" y="907575"/>
            <a:ext cx="3698174" cy="33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4 at 9.29.1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525" y="759050"/>
            <a:ext cx="2744949" cy="36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4 at 9.32.0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550" y="743300"/>
            <a:ext cx="4308900" cy="35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