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27dc24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327dc24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semana aprendimos qué es una palabra y que las palabras tienen letras. En el título de este libro vemos las palabras: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sonido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espacios entre cada palabra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Dejamos espacios entre las palabras. Sé que estas son palabras porque hay espacios entre cada una.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siguiente oración en la pizarra: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me ama.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en voz alta y cuente cuántas palabras tiene la oración (4).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algunos voluntarios que señalen las palabras y los espacios entre las palabras.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c1dbb48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3c1dbb48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vocal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12.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31ca22744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31ca22744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/i/. Mírame decirlo: /iiii/. Ahora, ¡es tu turno!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el sonido /i/ conmigo: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imán.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idea. (Haga clic)   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insecto.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c1dbb48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3c1dbb48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las letras mayúsculas y minúsculas</a:t>
            </a:r>
            <a:endParaRPr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33200c1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333200c1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33200c1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33200c1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33200c1c1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33200c1c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1ca22744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1ca22744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1ca22744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1ca22744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una línea recta hacia abajo. Coloca un punto pequeño arriba.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 Repita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Traza una línea recta arriba hacia la derecha. Traza otra línea recta abajo hacia la derecha.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1ca22744f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1ca22744f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Ii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hago. Vamos a empezar con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Traza una línea recta hacia abajo. Coloca un punto pequeño arriba.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animándolos a consultar el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Traza una línea recta arriba hacia la derecha. Traza otra línea recta abajo hacia la derecha.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aprender el sonido de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Escuchen con atención y usen sus oídos para descubrir el sonido /i/ y palabras con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1ca22744f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1ca22744f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21.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identificar el sonido inicial de la vocal /i/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del sonido /i/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1ca22744f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1ca22744f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del sonido /i/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Este texto nos ayudará a practicar el sonido de la vocal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Este texto tiene palabras que comienzan con el sonido /i/ que estamos aprendiendo. ¿Listos?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22.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1ca22744f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1ca22744f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/i/: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23.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1ca22744f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1ca22744f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vamos a practicar juntos.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1ca22744f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31ca22744f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imán,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31ca22744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31ca22744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1ca22744f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1ca22744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1ca22744f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31ca22744f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insecto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insecto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insecto,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321632fdd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3321632fdd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instrumento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/i/.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instrumento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instrumento, /i/.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a0d20000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3a0d20000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las palabras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sopa, espejo, ropa. Sopa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ropa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 porque los sonidos finales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-opa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suenan iguales.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1ca2274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31ca2274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atención. Voy a decir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tenedor, (haga clic), mano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tenedor, (haga clic), comedor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tenedor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comedor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1ca22744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1ca2274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mariposa, (haga clic), hermosa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mariposa, (haga clic), pelota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hermosa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1ca2274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1ca2274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estuche, (haga clic), chocolate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estuche, (haga clic), peluche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estuche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peluche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1ca2274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1ca2274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gorra, (haga clic), cachorra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gorra, (haga clic), libro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cachorra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1ca22744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1ca22744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cereza, (haga clic), limpieza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cereza, (haga clic), espada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limpieza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1ca22744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1ca22744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Espacios entre las palabras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10.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301400"/>
            <a:ext cx="2493526" cy="33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0" y="768000"/>
            <a:ext cx="2622525" cy="34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450" y="392400"/>
            <a:ext cx="3635100" cy="34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4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Letras y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4"/>
          <p:cNvSpPr/>
          <p:nvPr/>
        </p:nvSpPr>
        <p:spPr>
          <a:xfrm>
            <a:off x="3329825" y="1038200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/>
          <p:nvPr>
            <p:ph idx="4294967295" type="body"/>
          </p:nvPr>
        </p:nvSpPr>
        <p:spPr>
          <a:xfrm>
            <a:off x="441275" y="2039700"/>
            <a:ext cx="85206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419" name="Google Shape;41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20" name="Google Shape;42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75" y="1421750"/>
            <a:ext cx="1432866" cy="147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525" y="441775"/>
            <a:ext cx="1340709" cy="1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3050" y="441775"/>
            <a:ext cx="1524001" cy="171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6575" y="3003638"/>
            <a:ext cx="1258951" cy="1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8675" y="2571744"/>
            <a:ext cx="1523999" cy="170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5175" y="2421238"/>
            <a:ext cx="1594424" cy="177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/>
          <p:nvPr/>
        </p:nvSpPr>
        <p:spPr>
          <a:xfrm>
            <a:off x="3403650" y="744150"/>
            <a:ext cx="2385900" cy="2289900"/>
          </a:xfrm>
          <a:prstGeom prst="ellipse">
            <a:avLst/>
          </a:prstGeom>
          <a:noFill/>
          <a:ln cap="flat" cmpd="sng" w="38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310900" y="3034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Conocimiento alfabético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551" y="1101325"/>
            <a:ext cx="1577100" cy="1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488" y="428525"/>
            <a:ext cx="5311024" cy="40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44" name="Google Shape;44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775" y="350325"/>
            <a:ext cx="5132450" cy="41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50" name="Google Shape;45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375" y="533400"/>
            <a:ext cx="47244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0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Caligrafía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0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63" name="Google Shape;46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775" y="457200"/>
            <a:ext cx="474345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776" y="377775"/>
            <a:ext cx="4233075" cy="41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70" name="Google Shape;470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375" y="304800"/>
            <a:ext cx="4157625" cy="35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0" y="768000"/>
            <a:ext cx="2622525" cy="3477401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/>
          <p:nvPr/>
        </p:nvSpPr>
        <p:spPr>
          <a:xfrm>
            <a:off x="19233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381000"/>
            <a:ext cx="3096376" cy="31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/>
          <p:nvPr/>
        </p:nvSpPr>
        <p:spPr>
          <a:xfrm>
            <a:off x="19233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nvierno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81000"/>
            <a:ext cx="2897225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7"/>
          <p:cNvSpPr txBox="1"/>
          <p:nvPr/>
        </p:nvSpPr>
        <p:spPr>
          <a:xfrm>
            <a:off x="19233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mán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2" name="Google Shape;5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81000"/>
            <a:ext cx="2832766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8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9" name="Google Shape;50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81000"/>
            <a:ext cx="2720549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9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mprimir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6" name="Google Shape;51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00" y="381000"/>
            <a:ext cx="2853954" cy="319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0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nsecto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381000"/>
            <a:ext cx="2862414" cy="319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nstrumento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00" y="381000"/>
            <a:ext cx="2754136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7" name="Google Shape;537;p7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538" name="Google Shape;538;p7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400" y="558125"/>
            <a:ext cx="2260600" cy="40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344" name="Google Shape;34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725" y="561125"/>
            <a:ext cx="1808075" cy="378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0400" y="304800"/>
            <a:ext cx="1808075" cy="23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5325" y="2731574"/>
            <a:ext cx="2093150" cy="1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/>
          <p:nvPr/>
        </p:nvSpPr>
        <p:spPr>
          <a:xfrm rot="911263">
            <a:off x="3222860" y="2591780"/>
            <a:ext cx="2639490" cy="7358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8"/>
          <p:cNvSpPr/>
          <p:nvPr/>
        </p:nvSpPr>
        <p:spPr>
          <a:xfrm rot="-776478">
            <a:off x="3243154" y="1962865"/>
            <a:ext cx="2657706" cy="7359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2" name="Google Shape;3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4750" y="702300"/>
            <a:ext cx="2857750" cy="278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402" y="529150"/>
            <a:ext cx="1759725" cy="22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4205" y="2769675"/>
            <a:ext cx="1952131" cy="206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49"/>
          <p:cNvSpPr/>
          <p:nvPr/>
        </p:nvSpPr>
        <p:spPr>
          <a:xfrm rot="1372881">
            <a:off x="3444542" y="2591923"/>
            <a:ext cx="2639497" cy="7356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2" name="Google Shape;3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00" y="885550"/>
            <a:ext cx="2810750" cy="2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257" y="426850"/>
            <a:ext cx="1824993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8350" y="2622849"/>
            <a:ext cx="1667045" cy="21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0"/>
          <p:cNvSpPr/>
          <p:nvPr/>
        </p:nvSpPr>
        <p:spPr>
          <a:xfrm rot="-567996">
            <a:off x="2996309" y="1478887"/>
            <a:ext cx="2639344" cy="735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82" name="Google Shape;3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" y="1157925"/>
            <a:ext cx="2276575" cy="22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8175" y="457199"/>
            <a:ext cx="2888939" cy="22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0450" y="2719273"/>
            <a:ext cx="1677500" cy="19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51"/>
          <p:cNvSpPr/>
          <p:nvPr/>
        </p:nvSpPr>
        <p:spPr>
          <a:xfrm rot="-545833">
            <a:off x="3518731" y="2342109"/>
            <a:ext cx="2639298" cy="73586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92" name="Google Shape;39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75" y="1130522"/>
            <a:ext cx="2636200" cy="23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802" y="346100"/>
            <a:ext cx="1831000" cy="24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575" y="3042175"/>
            <a:ext cx="1661450" cy="16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Conciencia del texto impreso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934" y="1286275"/>
            <a:ext cx="2024125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