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BBFD62-0B14-40CA-89A4-961B5C126080}">
  <a:tblStyle styleId="{52BBFD62-0B14-40CA-89A4-961B5C1260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7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5bdfc92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5bdfc92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09c74a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d09c74a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09c74a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d09c74a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d09c74a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4d09c74a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índice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d09c74a7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d09c74a7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09c74a7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d09c74a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d09c74a7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d09c74a7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d09c74a7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d09c74a7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d09c74a7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d09c74a7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d09c74a7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d09c74a7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d09c74a7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d09c74a7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5bdfc92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5bdfc92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09c74a7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09c74a7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d09c74a7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d09c74a7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d09c74a7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d09c74a7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d09c74a7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d09c74a7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09c74a7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09c74a7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d09c74a7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d09c74a7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d09c74a7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4d09c74a7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a96143e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a96143e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8a96143e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8a96143e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7b75975fb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7b75975fb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5bdfc928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5bdfc92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7b75975fb_2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7b75975fb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 - los, Carlos.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gar, jugar.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 - pas, chispas.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49ed8118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149ed8118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 - ge, Jorge.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8965503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8965503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 - ran, lloran.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 - vo, salvo.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07b75975f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07b75975f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me - los, gemelos.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ños, pequeños.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- ma - no, hermano.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pe - que - ño, pequeño.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que - ño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que - ño, pequeño)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pequeño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pequeño	 	pequeño, pe - que - ño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pe			pe, /p/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que 			que, /k/ /e/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ño			ño, /ñ/ /o/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 - güi - no, pingüino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- qui - tos, chiquitos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lu - che, peluche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07b75975fb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07b75975fb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dén - ti - cos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idénticos.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vol - to - sos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revoltosos.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fun - fu - ña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refunfu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ce - si - tan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8a96143e5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28a96143e5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13f907e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13f907e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jugar, ju - gar, jugar.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/r/. Jugar, /j/, /u/, /g/,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dén - ti - co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dén - ti - co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dén - ti - co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idéntico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idéntico	idéntico, i - dén - ti - co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		i,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dén		dén, /d/ /e/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		ti, /t/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		co, /k/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37dc9b78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37dc9b78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carrito, ca - rri - to, carrito.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rri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Carrito, /k/, /a/, /rr/, /i/,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13f907ec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13f907e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hermano, her - ma - no, hermano.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- ma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Hermano, /e/, /r/, /m/, /a/, /n/,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8a96143e5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8a96143e5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gemelos les gusta jugar con Guille.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(1), los (2), gemelos (3), les (4), gusta (5), jugar (6), con (7), Guille (8).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28a96143e5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28a96143e5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5bdfc928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5bdfc928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vol - to - sos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vol - to - sos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vol - to - sos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revoltosos)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revoltosos	revoltosos, re - vol - to - sos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		re, /rr/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		vol, /b/ /o/ 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		to, /t/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		sos, /s/ /o/ /s/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5bdfc928f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5bdfc928f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fun - fu - ña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fun - fu - ña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fun - fu - ña, refunfuña)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refunfuña 	refunfuña, re - fun - fu - ña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		re, /rr/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		fun, /f/ /u/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		fu, /f/ 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		ña, /ñ/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 - güi - no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 - güi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(pin - güi - no, pingüino)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pingüino	pingüino, pin - güi - no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		pin, /p/ /i/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güi		güi, /g/ /u/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 	no, /n/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96143e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96143e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{52BBFD62-0B14-40CA-89A4-961B5C126080}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885" y="1424215"/>
            <a:ext cx="1918225" cy="296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04" name="Google Shape;204;p34"/>
          <p:cNvSpPr txBox="1"/>
          <p:nvPr/>
        </p:nvSpPr>
        <p:spPr>
          <a:xfrm>
            <a:off x="5305050" y="258100"/>
            <a:ext cx="3202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cuna)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1" name="Google Shape;21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217" name="Google Shape;21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223" name="Google Shape;22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29" name="Google Shape;229;p38"/>
          <p:cNvSpPr txBox="1"/>
          <p:nvPr/>
        </p:nvSpPr>
        <p:spPr>
          <a:xfrm>
            <a:off x="5492650" y="258100"/>
            <a:ext cx="301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6" name="Google Shape;236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242" name="Google Shape;242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248" name="Google Shape;24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54" name="Google Shape;2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</a:t>
            </a:r>
            <a:endParaRPr sz="9600"/>
          </a:p>
        </p:txBody>
      </p:sp>
      <p:pic>
        <p:nvPicPr>
          <p:cNvPr id="260" name="Google Shape;2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266" name="Google Shape;2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272" name="Google Shape;2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78" name="Google Shape;2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284" name="Google Shape;284;p47"/>
          <p:cNvSpPr txBox="1"/>
          <p:nvPr/>
        </p:nvSpPr>
        <p:spPr>
          <a:xfrm>
            <a:off x="5555200" y="258100"/>
            <a:ext cx="2952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5" name="Google Shape;28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291" name="Google Shape;291;p48"/>
          <p:cNvSpPr txBox="1"/>
          <p:nvPr/>
        </p:nvSpPr>
        <p:spPr>
          <a:xfrm>
            <a:off x="5602100" y="258100"/>
            <a:ext cx="2905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298" name="Google Shape;29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304" name="Google Shape;304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b="1" lang="en" sz="3500"/>
              <a:t>3. Dictado</a:t>
            </a:r>
            <a:endParaRPr b="1"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2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{52BBFD62-0B14-40CA-89A4-961B5C126080}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4. P</a:t>
            </a:r>
            <a:r>
              <a:rPr b="1" lang="en" sz="3500"/>
              <a:t>alabras con 2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1644075" y="1606975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328" name="Google Shape;328;p54"/>
          <p:cNvSpPr txBox="1"/>
          <p:nvPr/>
        </p:nvSpPr>
        <p:spPr>
          <a:xfrm>
            <a:off x="4395275" y="1606975"/>
            <a:ext cx="333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2786850" y="3043325"/>
            <a:ext cx="372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1407088" y="1574900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336" name="Google Shape;336;p55"/>
          <p:cNvSpPr txBox="1"/>
          <p:nvPr/>
        </p:nvSpPr>
        <p:spPr>
          <a:xfrm>
            <a:off x="3979163" y="1574900"/>
            <a:ext cx="263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2898000" y="3075400"/>
            <a:ext cx="334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/>
          <p:nvPr>
            <p:ph idx="4294967295" type="body"/>
          </p:nvPr>
        </p:nvSpPr>
        <p:spPr>
          <a:xfrm>
            <a:off x="1831975" y="1606975"/>
            <a:ext cx="305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chis</a:t>
            </a:r>
            <a:endParaRPr sz="9600"/>
          </a:p>
        </p:txBody>
      </p:sp>
      <p:sp>
        <p:nvSpPr>
          <p:cNvPr id="344" name="Google Shape;344;p56"/>
          <p:cNvSpPr txBox="1"/>
          <p:nvPr/>
        </p:nvSpPr>
        <p:spPr>
          <a:xfrm>
            <a:off x="4704727" y="1606975"/>
            <a:ext cx="260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2596050" y="3043325"/>
            <a:ext cx="443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4294967295" type="body"/>
          </p:nvPr>
        </p:nvSpPr>
        <p:spPr>
          <a:xfrm>
            <a:off x="2473550" y="1606975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Jor</a:t>
            </a:r>
            <a:endParaRPr sz="9600"/>
          </a:p>
        </p:txBody>
      </p:sp>
      <p:sp>
        <p:nvSpPr>
          <p:cNvPr id="352" name="Google Shape;352;p57"/>
          <p:cNvSpPr txBox="1"/>
          <p:nvPr/>
        </p:nvSpPr>
        <p:spPr>
          <a:xfrm>
            <a:off x="4487600" y="1606975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2879200" y="3043325"/>
            <a:ext cx="34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2402805" y="1645075"/>
            <a:ext cx="2324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llo</a:t>
            </a:r>
            <a:endParaRPr sz="9600"/>
          </a:p>
        </p:txBody>
      </p:sp>
      <p:sp>
        <p:nvSpPr>
          <p:cNvPr id="360" name="Google Shape;360;p58"/>
          <p:cNvSpPr txBox="1"/>
          <p:nvPr/>
        </p:nvSpPr>
        <p:spPr>
          <a:xfrm>
            <a:off x="4546088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3367425" y="3005225"/>
            <a:ext cx="328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idx="4294967295" type="body"/>
          </p:nvPr>
        </p:nvSpPr>
        <p:spPr>
          <a:xfrm>
            <a:off x="2245425" y="16069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368" name="Google Shape;368;p59"/>
          <p:cNvSpPr txBox="1"/>
          <p:nvPr/>
        </p:nvSpPr>
        <p:spPr>
          <a:xfrm>
            <a:off x="4703450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3133713" y="3043325"/>
            <a:ext cx="316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5. P</a:t>
            </a:r>
            <a:r>
              <a:rPr b="1" lang="en" sz="3500"/>
              <a:t>alabras con 3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1"/>
          <p:cNvSpPr txBox="1"/>
          <p:nvPr>
            <p:ph idx="4294967295" type="body"/>
          </p:nvPr>
        </p:nvSpPr>
        <p:spPr>
          <a:xfrm>
            <a:off x="1993494" y="1568875"/>
            <a:ext cx="188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</a:t>
            </a:r>
            <a:endParaRPr sz="9600"/>
          </a:p>
        </p:txBody>
      </p:sp>
      <p:sp>
        <p:nvSpPr>
          <p:cNvPr id="382" name="Google Shape;382;p61"/>
          <p:cNvSpPr txBox="1"/>
          <p:nvPr/>
        </p:nvSpPr>
        <p:spPr>
          <a:xfrm>
            <a:off x="3555269" y="1568875"/>
            <a:ext cx="217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5439144" y="1568875"/>
            <a:ext cx="2782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2133819" y="3081425"/>
            <a:ext cx="505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149412" y="1582888"/>
            <a:ext cx="311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3087462" y="1582888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5508012" y="1582888"/>
            <a:ext cx="23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1448487" y="3067413"/>
            <a:ext cx="631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idx="4294967295" type="body"/>
          </p:nvPr>
        </p:nvSpPr>
        <p:spPr>
          <a:xfrm>
            <a:off x="1255250" y="16450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</a:t>
            </a:r>
            <a:endParaRPr sz="9600"/>
          </a:p>
        </p:txBody>
      </p:sp>
      <p:sp>
        <p:nvSpPr>
          <p:cNvPr id="400" name="Google Shape;400;p63"/>
          <p:cNvSpPr txBox="1"/>
          <p:nvPr/>
        </p:nvSpPr>
        <p:spPr>
          <a:xfrm>
            <a:off x="3790625" y="1645075"/>
            <a:ext cx="279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5723500" y="1645075"/>
            <a:ext cx="189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63"/>
          <p:cNvSpPr/>
          <p:nvPr/>
        </p:nvSpPr>
        <p:spPr>
          <a:xfrm>
            <a:off x="1891175" y="3005225"/>
            <a:ext cx="551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227" y="1279625"/>
            <a:ext cx="2015551" cy="25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/>
          <p:nvPr>
            <p:ph idx="4294967295" type="body"/>
          </p:nvPr>
        </p:nvSpPr>
        <p:spPr>
          <a:xfrm>
            <a:off x="865200" y="1568888"/>
            <a:ext cx="3121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pin</a:t>
            </a:r>
            <a:endParaRPr sz="9600"/>
          </a:p>
        </p:txBody>
      </p:sp>
      <p:sp>
        <p:nvSpPr>
          <p:cNvPr id="409" name="Google Shape;409;p64"/>
          <p:cNvSpPr txBox="1"/>
          <p:nvPr/>
        </p:nvSpPr>
        <p:spPr>
          <a:xfrm>
            <a:off x="3803600" y="1568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 txBox="1"/>
          <p:nvPr/>
        </p:nvSpPr>
        <p:spPr>
          <a:xfrm>
            <a:off x="5571650" y="156888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4"/>
          <p:cNvSpPr/>
          <p:nvPr/>
        </p:nvSpPr>
        <p:spPr>
          <a:xfrm>
            <a:off x="2135650" y="3081413"/>
            <a:ext cx="520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body"/>
          </p:nvPr>
        </p:nvSpPr>
        <p:spPr>
          <a:xfrm>
            <a:off x="1147688" y="15478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418" name="Google Shape;418;p65"/>
          <p:cNvSpPr txBox="1"/>
          <p:nvPr/>
        </p:nvSpPr>
        <p:spPr>
          <a:xfrm>
            <a:off x="3674688" y="1547875"/>
            <a:ext cx="233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 txBox="1"/>
          <p:nvPr/>
        </p:nvSpPr>
        <p:spPr>
          <a:xfrm>
            <a:off x="5468488" y="1547875"/>
            <a:ext cx="252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5"/>
          <p:cNvSpPr/>
          <p:nvPr/>
        </p:nvSpPr>
        <p:spPr>
          <a:xfrm>
            <a:off x="2090350" y="2984225"/>
            <a:ext cx="53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6"/>
          <p:cNvSpPr txBox="1"/>
          <p:nvPr>
            <p:ph idx="4294967295" type="body"/>
          </p:nvPr>
        </p:nvSpPr>
        <p:spPr>
          <a:xfrm>
            <a:off x="1243875" y="15688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27" name="Google Shape;427;p66"/>
          <p:cNvSpPr txBox="1"/>
          <p:nvPr/>
        </p:nvSpPr>
        <p:spPr>
          <a:xfrm>
            <a:off x="3949414" y="1568875"/>
            <a:ext cx="27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891112" y="1568875"/>
            <a:ext cx="300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2467563" y="3081425"/>
            <a:ext cx="491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6. P</a:t>
            </a:r>
            <a:r>
              <a:rPr b="1" lang="en" sz="3500"/>
              <a:t>alabras con 4 o más </a:t>
            </a:r>
            <a:r>
              <a:rPr b="1" lang="en" sz="3500"/>
              <a:t>sílabas</a:t>
            </a:r>
            <a:r>
              <a:rPr b="1" lang="en" sz="3500"/>
              <a:t> </a:t>
            </a:r>
            <a:endParaRPr b="1" sz="3500"/>
          </a:p>
        </p:txBody>
      </p:sp>
      <p:pic>
        <p:nvPicPr>
          <p:cNvPr id="436" name="Google Shape;43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1567038" y="1606975"/>
            <a:ext cx="98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2324513" y="1606975"/>
            <a:ext cx="263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595988" y="1606975"/>
            <a:ext cx="14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225513" y="1606975"/>
            <a:ext cx="286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2094888" y="3043325"/>
            <a:ext cx="546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1620370" y="1645075"/>
            <a:ext cx="1384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2803050" y="1645075"/>
            <a:ext cx="207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4524875" y="1645075"/>
            <a:ext cx="193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699000" y="1645075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1758088" y="3005225"/>
            <a:ext cx="596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1364334" y="1617000"/>
            <a:ext cx="1698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2885268" y="1636988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4099813" y="1636988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fu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/>
        </p:nvSpPr>
        <p:spPr>
          <a:xfrm>
            <a:off x="5873767" y="1636988"/>
            <a:ext cx="190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1842663" y="3033275"/>
            <a:ext cx="572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idx="4294967295" type="body"/>
          </p:nvPr>
        </p:nvSpPr>
        <p:spPr>
          <a:xfrm>
            <a:off x="1038175" y="16450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72" name="Google Shape;472;p71"/>
          <p:cNvSpPr txBox="1"/>
          <p:nvPr/>
        </p:nvSpPr>
        <p:spPr>
          <a:xfrm>
            <a:off x="3295635" y="1645075"/>
            <a:ext cx="181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3872063" y="1645075"/>
            <a:ext cx="244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5665314" y="1645075"/>
            <a:ext cx="244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/>
          <p:nvPr/>
        </p:nvSpPr>
        <p:spPr>
          <a:xfrm>
            <a:off x="1835963" y="3005225"/>
            <a:ext cx="593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7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482" name="Google Shape;4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3"/>
          <p:cNvGraphicFramePr/>
          <p:nvPr/>
        </p:nvGraphicFramePr>
        <p:xfrm>
          <a:off x="155575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{52BBFD62-0B14-40CA-89A4-961B5C126080}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8" name="Google Shape;4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588" y="1523112"/>
            <a:ext cx="2044825" cy="209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4"/>
          <p:cNvGraphicFramePr/>
          <p:nvPr/>
        </p:nvGraphicFramePr>
        <p:xfrm>
          <a:off x="1555725" y="1856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{52BBFD62-0B14-40CA-89A4-961B5C126080}</a:tableStyleId>
              </a:tblPr>
              <a:tblGrid>
                <a:gridCol w="1005425"/>
                <a:gridCol w="1005425"/>
                <a:gridCol w="1005425"/>
                <a:gridCol w="1005425"/>
                <a:gridCol w="1005425"/>
                <a:gridCol w="1005425"/>
              </a:tblGrid>
              <a:tr h="143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94" name="Google Shape;4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5"/>
          <p:cNvGraphicFramePr/>
          <p:nvPr/>
        </p:nvGraphicFramePr>
        <p:xfrm>
          <a:off x="952475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{52BBFD62-0B14-40CA-89A4-961B5C126080}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8</a:t>
            </a:r>
            <a:r>
              <a:rPr b="1" lang="en" sz="3500"/>
              <a:t>. Oraciones</a:t>
            </a:r>
            <a:endParaRPr b="1" sz="35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>
            <p:ph idx="4294967295" type="body"/>
          </p:nvPr>
        </p:nvSpPr>
        <p:spPr>
          <a:xfrm>
            <a:off x="615700" y="929775"/>
            <a:ext cx="8167800" cy="27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000000"/>
                </a:solidFill>
              </a:rPr>
              <a:t>A  los  gemelos  les gusta  jugar  con  Guille.</a:t>
            </a:r>
            <a:endParaRPr sz="5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12" name="Google Shape;51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8"/>
          <p:cNvSpPr txBox="1"/>
          <p:nvPr>
            <p:ph idx="4294967295" type="body"/>
          </p:nvPr>
        </p:nvSpPr>
        <p:spPr>
          <a:xfrm>
            <a:off x="724325" y="902275"/>
            <a:ext cx="7865700" cy="34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Carlos, el  gemelo,  llora  y  se  le  une  su hermano,  Beto.</a:t>
            </a:r>
            <a:endParaRPr sz="50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5800">
              <a:solidFill>
                <a:srgbClr val="000000"/>
              </a:solidFill>
            </a:endParaRPr>
          </a:p>
        </p:txBody>
      </p:sp>
      <p:pic>
        <p:nvPicPr>
          <p:cNvPr id="518" name="Google Shape;51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9"/>
          <p:cNvSpPr txBox="1"/>
          <p:nvPr>
            <p:ph idx="4294967295" type="body"/>
          </p:nvPr>
        </p:nvSpPr>
        <p:spPr>
          <a:xfrm>
            <a:off x="470550" y="476100"/>
            <a:ext cx="8304300" cy="32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Tener gemelos revoltosos  es un enorme delito, pero son chiquitos y tan bonitos.</a:t>
            </a:r>
            <a:endParaRPr sz="5000">
              <a:solidFill>
                <a:srgbClr val="000000"/>
              </a:solidFill>
            </a:endParaRPr>
          </a:p>
        </p:txBody>
      </p:sp>
      <p:pic>
        <p:nvPicPr>
          <p:cNvPr id="524" name="Google Shape;5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9</a:t>
            </a:r>
            <a:r>
              <a:rPr b="1" lang="en" sz="3500"/>
              <a:t>. Dictado</a:t>
            </a:r>
            <a:endParaRPr b="1" sz="3500"/>
          </a:p>
        </p:txBody>
      </p:sp>
      <p:pic>
        <p:nvPicPr>
          <p:cNvPr id="530" name="Google Shape;5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1"/>
          <p:cNvSpPr txBox="1"/>
          <p:nvPr>
            <p:ph idx="4294967295" type="body"/>
          </p:nvPr>
        </p:nvSpPr>
        <p:spPr>
          <a:xfrm>
            <a:off x="407675" y="502925"/>
            <a:ext cx="8865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   ___   _______   ___   </a:t>
            </a:r>
            <a:r>
              <a:rPr lang="en" sz="6000">
                <a:solidFill>
                  <a:srgbClr val="000000"/>
                </a:solidFill>
              </a:rPr>
              <a:t>_____</a:t>
            </a:r>
            <a:r>
              <a:rPr lang="en" sz="6000">
                <a:solidFill>
                  <a:srgbClr val="000000"/>
                </a:solidFill>
              </a:rPr>
              <a:t>   _____   </a:t>
            </a:r>
            <a:r>
              <a:rPr lang="en" sz="6000">
                <a:solidFill>
                  <a:srgbClr val="000000"/>
                </a:solidFill>
              </a:rPr>
              <a:t>___  ______</a:t>
            </a:r>
            <a:r>
              <a:rPr lang="en" sz="6000">
                <a:solidFill>
                  <a:srgbClr val="000000"/>
                </a:solidFill>
              </a:rPr>
              <a:t>.</a:t>
            </a:r>
            <a:endParaRPr sz="9600"/>
          </a:p>
        </p:txBody>
      </p:sp>
      <p:pic>
        <p:nvPicPr>
          <p:cNvPr id="536" name="Google Shape;53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"/>
          <p:cNvSpPr txBox="1"/>
          <p:nvPr>
            <p:ph idx="4294967295" type="body"/>
          </p:nvPr>
        </p:nvSpPr>
        <p:spPr>
          <a:xfrm>
            <a:off x="539500" y="1158375"/>
            <a:ext cx="8071800" cy="27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A  los  gemelos  les gusta  jugar  con  Guille.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542" name="Google Shape;54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8" name="Google Shape;548;p83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549" name="Google Shape;549;p8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8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8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8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8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5" name="Google Shape;55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725" y="1264988"/>
            <a:ext cx="3510550" cy="26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275" y="1362075"/>
            <a:ext cx="1389838" cy="24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76600" y="1666875"/>
            <a:ext cx="25908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2. Sonidos</a:t>
            </a:r>
            <a:endParaRPr b="1"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