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</p:sldIdLst>
  <p:sldSz cy="5143500" cx="9144000"/>
  <p:notesSz cx="6858000" cy="9144000"/>
  <p:embeddedFontLst>
    <p:embeddedFont>
      <p:font typeface="Century Gothic"/>
      <p:regular r:id="rId104"/>
      <p:bold r:id="rId105"/>
      <p:italic r:id="rId106"/>
      <p:boldItalic r:id="rId10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70415F-A546-4B57-82C6-C136572D094A}">
  <a:tblStyle styleId="{B370415F-A546-4B57-82C6-C136572D09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CenturyGothic-boldItalic.fntdata"/><Relationship Id="rId106" Type="http://schemas.openxmlformats.org/officeDocument/2006/relationships/font" Target="fonts/CenturyGothic-italic.fntdata"/><Relationship Id="rId105" Type="http://schemas.openxmlformats.org/officeDocument/2006/relationships/font" Target="fonts/CenturyGothic-bold.fntdata"/><Relationship Id="rId104" Type="http://schemas.openxmlformats.org/officeDocument/2006/relationships/font" Target="fonts/CenturyGothic-regular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92c97f424eeab3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92c97f424eeab3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2b7b9b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2b7b9b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Escucha el sonido que hace: /n/. Mírame decirlo: /n/. Ahora, ¡es tu turno! Di el sonido /n/ conmigo: /n/.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nachos.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nueve.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naranja.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niña.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nido.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11 y repita el proceso con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2b7b9b47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02b7b9b47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Su sonido es /t/.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tele.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tapa.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Su sonido es /d/.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dedo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dado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dinosaurio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92c97f424eeab3e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92c97f424eeab3e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13.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87fe6fc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87fe6fc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Nn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 y minúscula.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traza una línea hacia abajo, luego sigue hacia arriba, haz una curva hacia adelante y traza una línea recta hacia abajo, 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 hacia abajo.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inclinada hacia la derecha.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 hacia arriba.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14.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87fe6fc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87fe6fc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Tt, Dd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Tt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Aprendimos que 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traza una línea recta hacia abajo y luego traza una línea arriba hacia la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traza una línea recta hacia abajo. Luego, traza una línea arriba hacia la derecha.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Dd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aprendimos que esta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Vamos a practicar escribir las dos letras en el aire.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traza un círculo hacia atrás. Traza una línea recta hacia abajo a la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traza una línea recta hacia abajo. Traza una línea a la derecha haz una curva hacia adelante y luego una línea a la izquierda.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15.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87fe6fc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87fe6fc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Nn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Nn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minúscula, trazo una línea hacia abajo, luego sigo hacia arriba, hago una curva hacia adelante y trazo una línea recta hacia abajo, así.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animándolos a consultar el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 traza una línea recta hacia abajo. Traza una línea inclinada hacia la derecha. Traza una línea recta hacia arriba.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mayúscula,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87fe6fc5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287fe6fc5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letras Tt y Dd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Tt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minúscula, traza una línea recta hacia abajo y luego traza una línea arriba hacia la derecha.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 traza una línea recta hacia abajo. Luego, traza una línea arriba hacia la derecha.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mayúscula,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Dd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minúscula, traza un círculo hacia atrás. Traza una línea recta hacia abajo a la derecha.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 traza una línea recta hacia abajo. Traza una línea a la derecha, haz una curva hacia adelante y luego una línea a la izquierda.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mayúscula,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92c97f424eeab3e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92c97f424eeab3e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Combinar sonidos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92c97f424eeab3e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92c97f424eeab3e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sonidos para formar sílabas.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[haga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revelar cada parte]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formamos con /n/, /a/?</a:t>
            </a:r>
            <a:r>
              <a:rPr i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Estudiantes: na. 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92c97f424eeab3e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92c97f424eeab3e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92c97f424eeab3e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92c97f424eeab3e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92c97f424eeab3e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92c97f424eeab3e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92c97f424eeab3e_1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92c97f424eeab3e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92c97f424eeab3e_1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92c97f424eeab3e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92c97f424eeab3e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92c97f424eeab3e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92c97f424eeab3e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92c97f424eeab3e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92c97f424eeab3e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92c97f424eeab3e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92c97f424eeab3e_1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92c97f424eeab3e_1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92c97f424eeab3e_1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92c97f424eeab3e_1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92c97f424eeab3e_1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792c97f424eeab3e_1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29.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87fe6fc5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287fe6fc5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na. /n/, /a/, na.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2c97f424eeab3e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92c97f424eeab3e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 palabras en oraciones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8808c76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8808c76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na. /n/, /a/, na.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8808c760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8808c76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28808c760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28808c760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/e/, ne. /n/, /e/, ne.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8808c760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28808c76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28808c76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28808c76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/i/, ni /n/, /i/, ni.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28808c760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28808c76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28808c760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28808c760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/o/, no /n/, /o/, no.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8808c760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28808c760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28808c760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28808c760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/u/, nu /n/, /u/, nu.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92c97f424eeab3e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92c97f424eeab3e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gallo canta.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gallo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canta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28808c760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28808c76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28808c760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28808c760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ta /t/, /a/, 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8808c760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8808c760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8808c760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8808c760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te /t/, /e/, te.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28808c760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28808c760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28808c760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28808c760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ti /t/, /i/, ti.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28808c760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28808c760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28808c760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28808c760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do /d/, /o/, do.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28808c760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28808c760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28808c760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28808c760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/u/, du /d/, /u/, du.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92c97f424eeab3e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92c97f424eeab3e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Fibi usa botas.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Fibi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botas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8808c7601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8808c760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92c97f424eeab3e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92c97f424eeab3e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52 y utilice las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de letras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construir sílabas con las fichas de las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n, t, 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vocales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Saca tus fichas y busca las letras.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quiero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/n/ y la /i/. Busco las letras y las junto: /n/, /i/, ni.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28808c760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28808c760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/n/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na.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28808c760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28808c760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/n/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/e/, ne.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28808c760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28808c760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/n/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/i/, ni.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28808c760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28808c760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/n/ y la /o/.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/o/, no.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288156377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28815637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/n/ y la /u/.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/u/, nu.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28808c760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28808c760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construir sílabas con las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las vocales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Saca tus fichas y busca las letras.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ta.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288156377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288156377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te.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92c97f424eeab3e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92c97f424eeab3e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niño llora.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niño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llora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288156377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288156377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ti.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288156377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3288156377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/o/.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do.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288156377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288156377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/u/.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/u/, du.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288156377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288156377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792c97f424eeab3e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792c97f424eeab3e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792c97f424eeab3e_1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792c97f424eeab3e_1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contar palabras en las oraciones y jugar con los sonidos de las palabras! Escuchen con atención y usen sus oídos para descubrir sonidos, contar palabras y jugar con sílabas. ¿Listos?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92c97f424eeab3e_1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92c97f424eeab3e_1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 palabras en oraciones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67.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792c97f424eeab3e_1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792c97f424eeab3e_1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 ladra.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ladra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792c97f424eeab3e_1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792c97f424eeab3e_1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como manzanas.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manzanas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792c97f424eeab3e_1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792c97f424eeab3e_1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 canta bien.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92c97f424eeab3e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92c97f424eeab3e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cómo él canta.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cómo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él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canta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cuatro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792c97f424eeab3e_1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792c97f424eeab3e_1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Nosotros leemos muchos libros.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Nosotros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leemos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muchos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792c97f424eeab3e_1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792c97f424eeab3e_1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el chocolate.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gusta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chocolate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792c97f424eeab3e_2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792c97f424eeab3e_2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practicar sus nuevas habilidades de decodificación, identificar sonidos iniciales y leer el texto decodificable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n.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leer</a:t>
            </a:r>
            <a:endParaRPr b="1" sz="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juntos. Este texto nos ayudará a practicar los sonidos de las letras y a leer palabras que ya conocemos. Este texto tiene palabras con la /n/, la /d/ y la /t/ que estamos aprendiendo.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73.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24dcbcd691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24dcbcd691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Esta parte nos ayuda a prepararnos para todos los sonidos que necesitaremos. Observa cómo cada punto me ayuda a asegurarme de que conozco todos los sonidos y me ayuda a moverme de izquierda a derecha sin olvidar ninguna letra.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señalando y diciendo todos los sonidos de las letras primero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¿Viste cómo lo hice? Ahora, inténtalo conmigo.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74.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792c97f424eeab3e_2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792c97f424eeab3e_2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75.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24dcbcd691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24dcbcd691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sílaba. Mira cómo lo hago yo y ayúdame si puedes.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Continúe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en la diapositiva número 76.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24dcbcd691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24dcbcd691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24dcbcd691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24dcbcd691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lectura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mismo proceso con el resto de las diapositivas.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24dcbcd691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24dcbcd691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24dcbcd691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324dcbcd691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92c97f424eeab3e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92c97f424eeab3e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zorro es rojo.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zorro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rojo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cuatro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324dcbcd691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324dcbcd691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324dcbcd691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324dcbcd691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24dcbcd691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24dcbcd691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24dcbcd691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24dcbcd691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324dcbcd691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324dcbcd691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leer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del lenguaje: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con un compañero una palabra que tiene el sonido /n/. Usa el marco de oración: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 como en _____. 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(/n/ como en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nido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792c97f424eeab3e_2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792c97f424eeab3e_2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92c97f424eeab3e_2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92c97f424eeab3e_2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324dcbcd691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324dcbcd691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324dcbcd691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324dcbcd691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324dcbcd691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324dcbcd691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92c97f424eeab3e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92c97f424eeab3e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Introducción: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10.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324dcbcd691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324dcbcd691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324dcbcd691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324dcbcd691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324dcbcd691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324dcbcd691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24dcbcd691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324dcbcd691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324dcbcd691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324dcbcd691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324dcbcd691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324dcbcd691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24dcbcd691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324dcbcd691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792c97f424eeab3e_2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792c97f424eeab3e_2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{B370415F-A546-4B57-82C6-C136572D094A}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Relationship Id="rId7" Type="http://schemas.openxmlformats.org/officeDocument/2006/relationships/image" Target="../media/image33.jp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g"/><Relationship Id="rId4" Type="http://schemas.openxmlformats.org/officeDocument/2006/relationships/image" Target="../media/image43.png"/><Relationship Id="rId9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5.jpg"/><Relationship Id="rId4" Type="http://schemas.openxmlformats.org/officeDocument/2006/relationships/image" Target="../media/image2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7.jpg"/><Relationship Id="rId4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6.jpg"/><Relationship Id="rId4" Type="http://schemas.openxmlformats.org/officeDocument/2006/relationships/image" Target="../media/image2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2.jpg"/><Relationship Id="rId4" Type="http://schemas.openxmlformats.org/officeDocument/2006/relationships/image" Target="../media/image26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0.jpg"/><Relationship Id="rId4" Type="http://schemas.openxmlformats.org/officeDocument/2006/relationships/image" Target="../media/image2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1.jpg"/><Relationship Id="rId4" Type="http://schemas.openxmlformats.org/officeDocument/2006/relationships/image" Target="../media/image2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8.jpg"/><Relationship Id="rId4" Type="http://schemas.openxmlformats.org/officeDocument/2006/relationships/image" Target="../media/image2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9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 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238" y="1419625"/>
            <a:ext cx="1839524" cy="286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81" y="2909175"/>
            <a:ext cx="1762451" cy="13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4450" y="2909175"/>
            <a:ext cx="1938675" cy="14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650" y="530425"/>
            <a:ext cx="1938675" cy="14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9748" y="233352"/>
            <a:ext cx="1481964" cy="166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6351" y="695250"/>
            <a:ext cx="1762449" cy="135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idx="4294967295" type="body"/>
          </p:nvPr>
        </p:nvSpPr>
        <p:spPr>
          <a:xfrm>
            <a:off x="2597225" y="1752825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sp>
        <p:nvSpPr>
          <p:cNvPr id="233" name="Google Shape;233;p35"/>
          <p:cNvSpPr txBox="1"/>
          <p:nvPr>
            <p:ph idx="4294967295" type="body"/>
          </p:nvPr>
        </p:nvSpPr>
        <p:spPr>
          <a:xfrm>
            <a:off x="4556875" y="1728388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000" y="3083400"/>
            <a:ext cx="1728988" cy="166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75" y="1501625"/>
            <a:ext cx="1803024" cy="12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7188" y="314625"/>
            <a:ext cx="1347974" cy="129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0500" y="353062"/>
            <a:ext cx="1434749" cy="182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7524" y="1824610"/>
            <a:ext cx="1526386" cy="15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4229" y="3390700"/>
            <a:ext cx="1310700" cy="14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>
            <p:ph idx="2" type="pic"/>
          </p:nvPr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338" y="1002902"/>
            <a:ext cx="2212499" cy="20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3. Caligrafía</a:t>
            </a:r>
            <a:endParaRPr sz="3500"/>
          </a:p>
        </p:txBody>
      </p:sp>
      <p:sp>
        <p:nvSpPr>
          <p:cNvPr id="247" name="Google Shape;247;p36"/>
          <p:cNvSpPr/>
          <p:nvPr/>
        </p:nvSpPr>
        <p:spPr>
          <a:xfrm>
            <a:off x="3492163" y="960125"/>
            <a:ext cx="2212500" cy="22173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300" y="544025"/>
            <a:ext cx="4679350" cy="40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00" y="760475"/>
            <a:ext cx="4010500" cy="32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475" y="578438"/>
            <a:ext cx="4010500" cy="34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977" y="609637"/>
            <a:ext cx="3990550" cy="39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975" y="569048"/>
            <a:ext cx="3496250" cy="30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475" y="412900"/>
            <a:ext cx="3877775" cy="38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330" y="578975"/>
            <a:ext cx="2311163" cy="185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5279" y="2431605"/>
            <a:ext cx="2338727" cy="20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Conciencia fonémica </a:t>
            </a:r>
            <a:endParaRPr sz="3500"/>
          </a:p>
        </p:txBody>
      </p:sp>
      <p:pic>
        <p:nvPicPr>
          <p:cNvPr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43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44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44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45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6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6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7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7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8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8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9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9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0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50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1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1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5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5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5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5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5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0" name="Google Shape;380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na</a:t>
            </a:r>
            <a:endParaRPr sz="9600"/>
          </a:p>
        </p:txBody>
      </p:sp>
      <p:sp>
        <p:nvSpPr>
          <p:cNvPr id="386" name="Google Shape;386;p54"/>
          <p:cNvSpPr/>
          <p:nvPr/>
        </p:nvSpPr>
        <p:spPr>
          <a:xfrm>
            <a:off x="3765175" y="3222775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5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na</a:t>
            </a:r>
            <a:endParaRPr sz="9600"/>
          </a:p>
        </p:txBody>
      </p:sp>
      <p:sp>
        <p:nvSpPr>
          <p:cNvPr id="406" name="Google Shape;406;p56"/>
          <p:cNvSpPr/>
          <p:nvPr/>
        </p:nvSpPr>
        <p:spPr>
          <a:xfrm>
            <a:off x="3806900" y="3222775"/>
            <a:ext cx="178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r>
              <a:rPr lang="en" sz="9600"/>
              <a:t>e</a:t>
            </a:r>
            <a:endParaRPr sz="9600"/>
          </a:p>
        </p:txBody>
      </p:sp>
      <p:sp>
        <p:nvSpPr>
          <p:cNvPr id="426" name="Google Shape;426;p58"/>
          <p:cNvSpPr/>
          <p:nvPr/>
        </p:nvSpPr>
        <p:spPr>
          <a:xfrm>
            <a:off x="3732250" y="3222775"/>
            <a:ext cx="174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ni</a:t>
            </a:r>
            <a:endParaRPr sz="9600"/>
          </a:p>
        </p:txBody>
      </p:sp>
      <p:sp>
        <p:nvSpPr>
          <p:cNvPr id="446" name="Google Shape;446;p60"/>
          <p:cNvSpPr/>
          <p:nvPr/>
        </p:nvSpPr>
        <p:spPr>
          <a:xfrm>
            <a:off x="4077475" y="3222775"/>
            <a:ext cx="115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466" name="Google Shape;466;p62"/>
          <p:cNvSpPr/>
          <p:nvPr/>
        </p:nvSpPr>
        <p:spPr>
          <a:xfrm>
            <a:off x="3872200" y="3222775"/>
            <a:ext cx="148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6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6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6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6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0" name="Google Shape;48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nu</a:t>
            </a:r>
            <a:endParaRPr sz="9600"/>
          </a:p>
        </p:txBody>
      </p:sp>
      <p:sp>
        <p:nvSpPr>
          <p:cNvPr id="486" name="Google Shape;486;p64"/>
          <p:cNvSpPr/>
          <p:nvPr/>
        </p:nvSpPr>
        <p:spPr>
          <a:xfrm>
            <a:off x="3816225" y="3222775"/>
            <a:ext cx="153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7" name="Google Shape;48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6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6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0" name="Google Shape;50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506" name="Google Shape;506;p66"/>
          <p:cNvSpPr/>
          <p:nvPr/>
        </p:nvSpPr>
        <p:spPr>
          <a:xfrm>
            <a:off x="3909525" y="3222775"/>
            <a:ext cx="139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7" name="Google Shape;50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6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6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526" name="Google Shape;526;p68"/>
          <p:cNvSpPr/>
          <p:nvPr/>
        </p:nvSpPr>
        <p:spPr>
          <a:xfrm>
            <a:off x="3909525" y="3222775"/>
            <a:ext cx="149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6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6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6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6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6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6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6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0" name="Google Shape;54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546" name="Google Shape;546;p70"/>
          <p:cNvSpPr/>
          <p:nvPr/>
        </p:nvSpPr>
        <p:spPr>
          <a:xfrm>
            <a:off x="4224950" y="3194800"/>
            <a:ext cx="8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7" name="Google Shape;547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</a:t>
            </a:r>
            <a:endParaRPr sz="9600"/>
          </a:p>
        </p:txBody>
      </p:sp>
      <p:sp>
        <p:nvSpPr>
          <p:cNvPr id="566" name="Google Shape;566;p72"/>
          <p:cNvSpPr/>
          <p:nvPr/>
        </p:nvSpPr>
        <p:spPr>
          <a:xfrm>
            <a:off x="3769575" y="3222775"/>
            <a:ext cx="166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</a:t>
            </a:r>
            <a:endParaRPr sz="9600"/>
          </a:p>
        </p:txBody>
      </p:sp>
      <p:sp>
        <p:nvSpPr>
          <p:cNvPr id="586" name="Google Shape;586;p74"/>
          <p:cNvSpPr/>
          <p:nvPr/>
        </p:nvSpPr>
        <p:spPr>
          <a:xfrm>
            <a:off x="3844200" y="3110800"/>
            <a:ext cx="164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7" name="Google Shape;58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50" y="1102925"/>
            <a:ext cx="2060450" cy="20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Construir sílabas </a:t>
            </a:r>
            <a:endParaRPr sz="3500"/>
          </a:p>
        </p:txBody>
      </p:sp>
      <p:sp>
        <p:nvSpPr>
          <p:cNvPr id="594" name="Google Shape;594;p75"/>
          <p:cNvSpPr/>
          <p:nvPr/>
        </p:nvSpPr>
        <p:spPr>
          <a:xfrm>
            <a:off x="3336163" y="960125"/>
            <a:ext cx="2398500" cy="235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6"/>
          <p:cNvSpPr/>
          <p:nvPr/>
        </p:nvSpPr>
        <p:spPr>
          <a:xfrm>
            <a:off x="1916575" y="13035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6"/>
          <p:cNvSpPr txBox="1"/>
          <p:nvPr/>
        </p:nvSpPr>
        <p:spPr>
          <a:xfrm>
            <a:off x="2066325" y="13234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6"/>
          <p:cNvSpPr/>
          <p:nvPr/>
        </p:nvSpPr>
        <p:spPr>
          <a:xfrm>
            <a:off x="3315875" y="13007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6"/>
          <p:cNvSpPr txBox="1"/>
          <p:nvPr/>
        </p:nvSpPr>
        <p:spPr>
          <a:xfrm>
            <a:off x="3465625" y="13205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76"/>
          <p:cNvSpPr/>
          <p:nvPr/>
        </p:nvSpPr>
        <p:spPr>
          <a:xfrm>
            <a:off x="46805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76"/>
          <p:cNvSpPr txBox="1"/>
          <p:nvPr/>
        </p:nvSpPr>
        <p:spPr>
          <a:xfrm>
            <a:off x="48303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76"/>
          <p:cNvSpPr/>
          <p:nvPr/>
        </p:nvSpPr>
        <p:spPr>
          <a:xfrm>
            <a:off x="61283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76"/>
          <p:cNvSpPr txBox="1"/>
          <p:nvPr/>
        </p:nvSpPr>
        <p:spPr>
          <a:xfrm>
            <a:off x="62781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76"/>
          <p:cNvSpPr/>
          <p:nvPr/>
        </p:nvSpPr>
        <p:spPr>
          <a:xfrm>
            <a:off x="74999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76"/>
          <p:cNvSpPr txBox="1"/>
          <p:nvPr/>
        </p:nvSpPr>
        <p:spPr>
          <a:xfrm>
            <a:off x="76497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76"/>
          <p:cNvSpPr/>
          <p:nvPr/>
        </p:nvSpPr>
        <p:spPr>
          <a:xfrm>
            <a:off x="489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76"/>
          <p:cNvSpPr txBox="1"/>
          <p:nvPr/>
        </p:nvSpPr>
        <p:spPr>
          <a:xfrm>
            <a:off x="639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7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76"/>
          <p:cNvSpPr txBox="1"/>
          <p:nvPr/>
        </p:nvSpPr>
        <p:spPr>
          <a:xfrm>
            <a:off x="3583950" y="268720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7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76"/>
          <p:cNvSpPr txBox="1"/>
          <p:nvPr/>
        </p:nvSpPr>
        <p:spPr>
          <a:xfrm>
            <a:off x="4746250" y="268431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5" name="Google Shape;61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7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77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77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77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77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77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77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77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77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77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77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77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7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7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8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78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78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78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78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78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78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78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78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78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78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78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78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78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3" name="Google Shape;65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9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79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79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79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79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79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79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79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79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79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79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79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79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79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0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0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0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0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0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0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0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0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0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0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0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0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0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0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1" name="Google Shape;69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1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1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1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1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1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1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1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1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1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1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1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1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1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1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0" name="Google Shape;71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2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82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82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82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82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82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82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82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82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82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82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82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82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82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82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82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1" name="Google Shape;73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3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83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83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83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83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83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83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3" name="Google Shape;743;p83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4" name="Google Shape;744;p83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83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6" name="Google Shape;746;p83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83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83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83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83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83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2" name="Google Shape;75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4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84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84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84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84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84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84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84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84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84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84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84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84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84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84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84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3" name="Google Shape;77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5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85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85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85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85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85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85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85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85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85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85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85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85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85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85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85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4" name="Google Shape;794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86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86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86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86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86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86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86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86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86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86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86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86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8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8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86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86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5" name="Google Shape;81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87"/>
          <p:cNvSpPr/>
          <p:nvPr/>
        </p:nvSpPr>
        <p:spPr>
          <a:xfrm>
            <a:off x="1916575" y="998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87"/>
          <p:cNvSpPr txBox="1"/>
          <p:nvPr/>
        </p:nvSpPr>
        <p:spPr>
          <a:xfrm>
            <a:off x="2066325" y="1018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87"/>
          <p:cNvSpPr/>
          <p:nvPr/>
        </p:nvSpPr>
        <p:spPr>
          <a:xfrm>
            <a:off x="3315875" y="995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87"/>
          <p:cNvSpPr txBox="1"/>
          <p:nvPr/>
        </p:nvSpPr>
        <p:spPr>
          <a:xfrm>
            <a:off x="3465625" y="1015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87"/>
          <p:cNvSpPr/>
          <p:nvPr/>
        </p:nvSpPr>
        <p:spPr>
          <a:xfrm>
            <a:off x="4680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87"/>
          <p:cNvSpPr txBox="1"/>
          <p:nvPr/>
        </p:nvSpPr>
        <p:spPr>
          <a:xfrm>
            <a:off x="4830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87"/>
          <p:cNvSpPr/>
          <p:nvPr/>
        </p:nvSpPr>
        <p:spPr>
          <a:xfrm>
            <a:off x="61283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87"/>
          <p:cNvSpPr txBox="1"/>
          <p:nvPr/>
        </p:nvSpPr>
        <p:spPr>
          <a:xfrm>
            <a:off x="62781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87"/>
          <p:cNvSpPr/>
          <p:nvPr/>
        </p:nvSpPr>
        <p:spPr>
          <a:xfrm>
            <a:off x="74999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87"/>
          <p:cNvSpPr txBox="1"/>
          <p:nvPr/>
        </p:nvSpPr>
        <p:spPr>
          <a:xfrm>
            <a:off x="76497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87"/>
          <p:cNvSpPr/>
          <p:nvPr/>
        </p:nvSpPr>
        <p:spPr>
          <a:xfrm>
            <a:off x="489550" y="951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87"/>
          <p:cNvSpPr txBox="1"/>
          <p:nvPr/>
        </p:nvSpPr>
        <p:spPr>
          <a:xfrm>
            <a:off x="639300" y="971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8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8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87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87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6" name="Google Shape;83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842" name="Google Shape;84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44" name="Google Shape;844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5" name="Google Shape;845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7" name="Google Shape;847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1. Conciencia fonológica </a:t>
            </a:r>
            <a:endParaRPr sz="3500"/>
          </a:p>
        </p:txBody>
      </p:sp>
      <p:pic>
        <p:nvPicPr>
          <p:cNvPr id="860" name="Google Shape;86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6" name="Google Shape;866;p91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91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91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5" name="Google Shape;875;p92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6" name="Google Shape;876;p92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7" name="Google Shape;877;p92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8" name="Google Shape;878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3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93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93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93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7" name="Google Shape;887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94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94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94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5" name="Google Shape;895;p94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94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7" name="Google Shape;89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95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3" name="Google Shape;903;p95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4" name="Google Shape;904;p95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5" name="Google Shape;905;p95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6" name="Google Shape;906;p95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7" name="Google Shape;90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6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Lectura compartida</a:t>
            </a:r>
            <a:endParaRPr sz="3500"/>
          </a:p>
        </p:txBody>
      </p:sp>
      <p:pic>
        <p:nvPicPr>
          <p:cNvPr id="913" name="Google Shape;91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36" y="577725"/>
            <a:ext cx="7334000" cy="33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97"/>
          <p:cNvSpPr/>
          <p:nvPr/>
        </p:nvSpPr>
        <p:spPr>
          <a:xfrm>
            <a:off x="1739597" y="226899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0" name="Google Shape;920;p97"/>
          <p:cNvSpPr/>
          <p:nvPr/>
        </p:nvSpPr>
        <p:spPr>
          <a:xfrm>
            <a:off x="2680324" y="2280209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97"/>
          <p:cNvSpPr/>
          <p:nvPr/>
        </p:nvSpPr>
        <p:spPr>
          <a:xfrm>
            <a:off x="1743040" y="322911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97"/>
          <p:cNvSpPr/>
          <p:nvPr/>
        </p:nvSpPr>
        <p:spPr>
          <a:xfrm>
            <a:off x="2683760" y="322911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3" name="Google Shape;923;p97"/>
          <p:cNvSpPr/>
          <p:nvPr/>
        </p:nvSpPr>
        <p:spPr>
          <a:xfrm>
            <a:off x="3621049" y="3248342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4" name="Google Shape;924;p97"/>
          <p:cNvSpPr/>
          <p:nvPr/>
        </p:nvSpPr>
        <p:spPr>
          <a:xfrm>
            <a:off x="4555257" y="325795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5" name="Google Shape;925;p97"/>
          <p:cNvSpPr/>
          <p:nvPr/>
        </p:nvSpPr>
        <p:spPr>
          <a:xfrm>
            <a:off x="5483284" y="3267570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6" name="Google Shape;926;p97"/>
          <p:cNvSpPr/>
          <p:nvPr/>
        </p:nvSpPr>
        <p:spPr>
          <a:xfrm>
            <a:off x="3621049" y="2259909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7" name="Google Shape;927;p9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36" y="577725"/>
            <a:ext cx="7334000" cy="33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98"/>
          <p:cNvSpPr/>
          <p:nvPr/>
        </p:nvSpPr>
        <p:spPr>
          <a:xfrm>
            <a:off x="1739597" y="226899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4" name="Google Shape;934;p98"/>
          <p:cNvSpPr/>
          <p:nvPr/>
        </p:nvSpPr>
        <p:spPr>
          <a:xfrm>
            <a:off x="2680324" y="2280209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5" name="Google Shape;935;p98"/>
          <p:cNvSpPr/>
          <p:nvPr/>
        </p:nvSpPr>
        <p:spPr>
          <a:xfrm>
            <a:off x="1743040" y="322911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6" name="Google Shape;936;p98"/>
          <p:cNvSpPr/>
          <p:nvPr/>
        </p:nvSpPr>
        <p:spPr>
          <a:xfrm>
            <a:off x="2683760" y="322911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7" name="Google Shape;937;p98"/>
          <p:cNvSpPr/>
          <p:nvPr/>
        </p:nvSpPr>
        <p:spPr>
          <a:xfrm>
            <a:off x="3621049" y="3248342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8" name="Google Shape;938;p98"/>
          <p:cNvSpPr/>
          <p:nvPr/>
        </p:nvSpPr>
        <p:spPr>
          <a:xfrm>
            <a:off x="4555257" y="325795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9" name="Google Shape;939;p98"/>
          <p:cNvSpPr/>
          <p:nvPr/>
        </p:nvSpPr>
        <p:spPr>
          <a:xfrm>
            <a:off x="5483284" y="3267570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0" name="Google Shape;940;p98"/>
          <p:cNvSpPr/>
          <p:nvPr/>
        </p:nvSpPr>
        <p:spPr>
          <a:xfrm>
            <a:off x="3621049" y="2259909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1" name="Google Shape;941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403" y="803669"/>
            <a:ext cx="6116624" cy="35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99"/>
          <p:cNvSpPr/>
          <p:nvPr/>
        </p:nvSpPr>
        <p:spPr>
          <a:xfrm>
            <a:off x="1956872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8" name="Google Shape;948;p99"/>
          <p:cNvSpPr/>
          <p:nvPr/>
        </p:nvSpPr>
        <p:spPr>
          <a:xfrm>
            <a:off x="1956872" y="3799772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9" name="Google Shape;949;p99"/>
          <p:cNvSpPr/>
          <p:nvPr/>
        </p:nvSpPr>
        <p:spPr>
          <a:xfrm>
            <a:off x="3131712" y="254485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0" name="Google Shape;950;p99"/>
          <p:cNvSpPr/>
          <p:nvPr/>
        </p:nvSpPr>
        <p:spPr>
          <a:xfrm>
            <a:off x="3165240" y="380036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1" name="Google Shape;951;p99"/>
          <p:cNvSpPr/>
          <p:nvPr/>
        </p:nvSpPr>
        <p:spPr>
          <a:xfrm>
            <a:off x="4319264" y="255603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99"/>
          <p:cNvSpPr/>
          <p:nvPr/>
        </p:nvSpPr>
        <p:spPr>
          <a:xfrm>
            <a:off x="4343136" y="378766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99"/>
          <p:cNvSpPr/>
          <p:nvPr/>
        </p:nvSpPr>
        <p:spPr>
          <a:xfrm>
            <a:off x="5500352" y="254485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99"/>
          <p:cNvSpPr/>
          <p:nvPr/>
        </p:nvSpPr>
        <p:spPr>
          <a:xfrm>
            <a:off x="5535496" y="381365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5" name="Google Shape;955;p99"/>
          <p:cNvSpPr/>
          <p:nvPr/>
        </p:nvSpPr>
        <p:spPr>
          <a:xfrm>
            <a:off x="6646924" y="254333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99"/>
          <p:cNvSpPr/>
          <p:nvPr/>
        </p:nvSpPr>
        <p:spPr>
          <a:xfrm>
            <a:off x="6686802" y="380036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7" name="Google Shape;957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75" y="1017450"/>
            <a:ext cx="8295925" cy="26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100"/>
          <p:cNvSpPr/>
          <p:nvPr/>
        </p:nvSpPr>
        <p:spPr>
          <a:xfrm>
            <a:off x="936524" y="1987552"/>
            <a:ext cx="257400" cy="24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4" name="Google Shape;964;p100"/>
          <p:cNvSpPr/>
          <p:nvPr/>
        </p:nvSpPr>
        <p:spPr>
          <a:xfrm>
            <a:off x="1047750" y="3300600"/>
            <a:ext cx="1281600" cy="24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5" name="Google Shape;965;p100"/>
          <p:cNvSpPr/>
          <p:nvPr/>
        </p:nvSpPr>
        <p:spPr>
          <a:xfrm>
            <a:off x="1989398" y="1971000"/>
            <a:ext cx="291900" cy="24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6" name="Google Shape;966;p100"/>
          <p:cNvSpPr/>
          <p:nvPr/>
        </p:nvSpPr>
        <p:spPr>
          <a:xfrm>
            <a:off x="6863400" y="1986425"/>
            <a:ext cx="291900" cy="24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7" name="Google Shape;967;p100"/>
          <p:cNvSpPr/>
          <p:nvPr/>
        </p:nvSpPr>
        <p:spPr>
          <a:xfrm>
            <a:off x="7077575" y="3262925"/>
            <a:ext cx="1152000" cy="24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8" name="Google Shape;968;p100"/>
          <p:cNvSpPr/>
          <p:nvPr/>
        </p:nvSpPr>
        <p:spPr>
          <a:xfrm>
            <a:off x="7934125" y="1974425"/>
            <a:ext cx="291900" cy="263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9" name="Google Shape;969;p100"/>
          <p:cNvSpPr/>
          <p:nvPr/>
        </p:nvSpPr>
        <p:spPr>
          <a:xfrm>
            <a:off x="3898475" y="1981675"/>
            <a:ext cx="291900" cy="24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0" name="Google Shape;970;p100"/>
          <p:cNvSpPr/>
          <p:nvPr/>
        </p:nvSpPr>
        <p:spPr>
          <a:xfrm>
            <a:off x="4008150" y="3283025"/>
            <a:ext cx="1414800" cy="24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1" name="Google Shape;971;p100"/>
          <p:cNvSpPr/>
          <p:nvPr/>
        </p:nvSpPr>
        <p:spPr>
          <a:xfrm>
            <a:off x="4985825" y="1988125"/>
            <a:ext cx="257400" cy="24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2" name="Google Shape;972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01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8" name="Google Shape;978;p101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9" name="Google Shape;979;p101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0" name="Google Shape;980;p101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1" name="Google Shape;981;p101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2" name="Google Shape;982;p101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3" name="Google Shape;983;p101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4" name="Google Shape;984;p101"/>
          <p:cNvSpPr/>
          <p:nvPr/>
        </p:nvSpPr>
        <p:spPr>
          <a:xfrm>
            <a:off x="3984175" y="4309875"/>
            <a:ext cx="1212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5" name="Google Shape;98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13" y="3076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02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2" name="Google Shape;992;p102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3" name="Google Shape;993;p102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4" name="Google Shape;994;p102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5" name="Google Shape;995;p102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6" name="Google Shape;996;p102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7" name="Google Shape;997;p102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8" name="Google Shape;998;p102"/>
          <p:cNvSpPr/>
          <p:nvPr/>
        </p:nvSpPr>
        <p:spPr>
          <a:xfrm>
            <a:off x="3909525" y="4424175"/>
            <a:ext cx="1310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9" name="Google Shape;999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600" y="365049"/>
            <a:ext cx="1369525" cy="20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03"/>
          <p:cNvSpPr/>
          <p:nvPr/>
        </p:nvSpPr>
        <p:spPr>
          <a:xfrm>
            <a:off x="3348575" y="24157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6" name="Google Shape;1006;p103"/>
          <p:cNvSpPr/>
          <p:nvPr/>
        </p:nvSpPr>
        <p:spPr>
          <a:xfrm>
            <a:off x="4608975" y="24157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7" name="Google Shape;1007;p103"/>
          <p:cNvSpPr txBox="1"/>
          <p:nvPr/>
        </p:nvSpPr>
        <p:spPr>
          <a:xfrm>
            <a:off x="3463825" y="2530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8" name="Google Shape;1008;p103"/>
          <p:cNvSpPr txBox="1"/>
          <p:nvPr/>
        </p:nvSpPr>
        <p:spPr>
          <a:xfrm>
            <a:off x="4695725" y="2555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9" name="Google Shape;1009;p103"/>
          <p:cNvSpPr/>
          <p:nvPr/>
        </p:nvSpPr>
        <p:spPr>
          <a:xfrm>
            <a:off x="3758100" y="32718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0" name="Google Shape;1010;p103"/>
          <p:cNvSpPr/>
          <p:nvPr/>
        </p:nvSpPr>
        <p:spPr>
          <a:xfrm>
            <a:off x="4977300" y="32718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1" name="Google Shape;1011;p103"/>
          <p:cNvSpPr txBox="1"/>
          <p:nvPr/>
        </p:nvSpPr>
        <p:spPr>
          <a:xfrm>
            <a:off x="3470425" y="35490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2" name="Google Shape;1012;p103"/>
          <p:cNvSpPr/>
          <p:nvPr/>
        </p:nvSpPr>
        <p:spPr>
          <a:xfrm>
            <a:off x="3890875" y="4182875"/>
            <a:ext cx="1353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3" name="Google Shape;101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700" y="327525"/>
            <a:ext cx="2679439" cy="200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04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0" name="Google Shape;1020;p104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1" name="Google Shape;1021;p104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2" name="Google Shape;1022;p104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3" name="Google Shape;1023;p104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4" name="Google Shape;1024;p104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5" name="Google Shape;1025;p104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nena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6" name="Google Shape;1026;p104"/>
          <p:cNvSpPr/>
          <p:nvPr/>
        </p:nvSpPr>
        <p:spPr>
          <a:xfrm>
            <a:off x="3900200" y="4386075"/>
            <a:ext cx="1380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7" name="Google Shape;1027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475" y="383800"/>
            <a:ext cx="3163900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05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4" name="Google Shape;1034;p105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5" name="Google Shape;1035;p105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6" name="Google Shape;1036;p105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7" name="Google Shape;1037;p105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8" name="Google Shape;1038;p105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9" name="Google Shape;1039;p105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0" name="Google Shape;1040;p105"/>
          <p:cNvSpPr/>
          <p:nvPr/>
        </p:nvSpPr>
        <p:spPr>
          <a:xfrm>
            <a:off x="3881525" y="4335275"/>
            <a:ext cx="1399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1" name="Google Shape;104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050" y="307600"/>
            <a:ext cx="4003427" cy="21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06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" name="Google Shape;1048;p106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9" name="Google Shape;1049;p106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0" name="Google Shape;1050;p106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1" name="Google Shape;1051;p106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2" name="Google Shape;1052;p106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3" name="Google Shape;1053;p106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4" name="Google Shape;1054;p106"/>
          <p:cNvSpPr/>
          <p:nvPr/>
        </p:nvSpPr>
        <p:spPr>
          <a:xfrm>
            <a:off x="3918853" y="4308625"/>
            <a:ext cx="1241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5" name="Google Shape;1055;p106"/>
          <p:cNvPicPr preferRelativeResize="0"/>
          <p:nvPr/>
        </p:nvPicPr>
        <p:blipFill rotWithShape="1">
          <a:blip r:embed="rId3">
            <a:alphaModFix/>
          </a:blip>
          <a:srcRect b="0" l="0" r="0" t="5598"/>
          <a:stretch/>
        </p:blipFill>
        <p:spPr>
          <a:xfrm>
            <a:off x="3727925" y="299726"/>
            <a:ext cx="1594801" cy="225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07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2" name="Google Shape;1062;p107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3" name="Google Shape;1063;p107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4" name="Google Shape;1064;p107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5" name="Google Shape;1065;p107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6" name="Google Shape;1066;p107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7" name="Google Shape;1067;p107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8" name="Google Shape;1068;p107"/>
          <p:cNvSpPr/>
          <p:nvPr/>
        </p:nvSpPr>
        <p:spPr>
          <a:xfrm>
            <a:off x="4049475" y="4436875"/>
            <a:ext cx="1073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9" name="Google Shape;1069;p107"/>
          <p:cNvPicPr preferRelativeResize="0"/>
          <p:nvPr/>
        </p:nvPicPr>
        <p:blipFill rotWithShape="1">
          <a:blip r:embed="rId3">
            <a:alphaModFix/>
          </a:blip>
          <a:srcRect b="0" l="36828" r="0" t="0"/>
          <a:stretch/>
        </p:blipFill>
        <p:spPr>
          <a:xfrm>
            <a:off x="3368150" y="383800"/>
            <a:ext cx="2334550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08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6" name="Google Shape;1076;p108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7" name="Google Shape;1077;p108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8" name="Google Shape;1078;p108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108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0" name="Google Shape;1080;p108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108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2" name="Google Shape;1082;p108"/>
          <p:cNvSpPr/>
          <p:nvPr/>
        </p:nvSpPr>
        <p:spPr>
          <a:xfrm>
            <a:off x="3974850" y="4436875"/>
            <a:ext cx="1212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3" name="Google Shape;1083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350" y="3838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3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09"/>
          <p:cNvSpPr txBox="1"/>
          <p:nvPr>
            <p:ph type="ctrTitle"/>
          </p:nvPr>
        </p:nvSpPr>
        <p:spPr>
          <a:xfrm>
            <a:off x="457200" y="1870125"/>
            <a:ext cx="8229600" cy="12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Instrucción a la medida: 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Más sílabas y palabras </a:t>
            </a:r>
            <a:endParaRPr sz="32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Google Shape;1094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856375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110"/>
          <p:cNvSpPr txBox="1"/>
          <p:nvPr>
            <p:ph type="ctrTitle"/>
          </p:nvPr>
        </p:nvSpPr>
        <p:spPr>
          <a:xfrm>
            <a:off x="457200" y="3241725"/>
            <a:ext cx="82296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Palabras con n </a:t>
            </a:r>
            <a:endParaRPr sz="32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1"/>
          <p:cNvSpPr txBox="1"/>
          <p:nvPr>
            <p:ph idx="4294967295" type="body"/>
          </p:nvPr>
        </p:nvSpPr>
        <p:spPr>
          <a:xfrm>
            <a:off x="3009888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ni</a:t>
            </a:r>
            <a:endParaRPr sz="9600"/>
          </a:p>
        </p:txBody>
      </p:sp>
      <p:sp>
        <p:nvSpPr>
          <p:cNvPr id="1101" name="Google Shape;1101;p111"/>
          <p:cNvSpPr txBox="1"/>
          <p:nvPr>
            <p:ph idx="4294967295" type="body"/>
          </p:nvPr>
        </p:nvSpPr>
        <p:spPr>
          <a:xfrm>
            <a:off x="3970813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1102" name="Google Shape;1102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12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nido</a:t>
            </a:r>
            <a:endParaRPr sz="9600"/>
          </a:p>
        </p:txBody>
      </p:sp>
      <p:sp>
        <p:nvSpPr>
          <p:cNvPr id="1108" name="Google Shape;1108;p112"/>
          <p:cNvSpPr/>
          <p:nvPr/>
        </p:nvSpPr>
        <p:spPr>
          <a:xfrm>
            <a:off x="3172400" y="3043325"/>
            <a:ext cx="286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9" name="Google Shape;1109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13"/>
          <p:cNvSpPr txBox="1"/>
          <p:nvPr>
            <p:ph idx="4294967295" type="body"/>
          </p:nvPr>
        </p:nvSpPr>
        <p:spPr>
          <a:xfrm>
            <a:off x="2568625" y="17742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nu</a:t>
            </a:r>
            <a:endParaRPr sz="9600"/>
          </a:p>
        </p:txBody>
      </p:sp>
      <p:sp>
        <p:nvSpPr>
          <p:cNvPr id="1115" name="Google Shape;1115;p113"/>
          <p:cNvSpPr txBox="1"/>
          <p:nvPr>
            <p:ph idx="4294967295" type="body"/>
          </p:nvPr>
        </p:nvSpPr>
        <p:spPr>
          <a:xfrm>
            <a:off x="4240100" y="177422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1116" name="Google Shape;1116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b="15023" l="0" r="0" t="15585"/>
          <a:stretch/>
        </p:blipFill>
        <p:spPr>
          <a:xfrm>
            <a:off x="2438850" y="1056575"/>
            <a:ext cx="3872551" cy="2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Letras y sonidos</a:t>
            </a:r>
            <a:endParaRPr sz="3500"/>
          </a:p>
        </p:txBody>
      </p:sp>
      <p:sp>
        <p:nvSpPr>
          <p:cNvPr id="216" name="Google Shape;216;p33"/>
          <p:cNvSpPr/>
          <p:nvPr/>
        </p:nvSpPr>
        <p:spPr>
          <a:xfrm>
            <a:off x="3209725" y="1089788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nudo</a:t>
            </a:r>
            <a:endParaRPr sz="9600"/>
          </a:p>
        </p:txBody>
      </p:sp>
      <p:sp>
        <p:nvSpPr>
          <p:cNvPr id="1122" name="Google Shape;1122;p114"/>
          <p:cNvSpPr/>
          <p:nvPr/>
        </p:nvSpPr>
        <p:spPr>
          <a:xfrm>
            <a:off x="2977700" y="3176950"/>
            <a:ext cx="318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3" name="Google Shape;1123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15"/>
          <p:cNvSpPr txBox="1"/>
          <p:nvPr>
            <p:ph idx="4294967295" type="body"/>
          </p:nvPr>
        </p:nvSpPr>
        <p:spPr>
          <a:xfrm>
            <a:off x="27173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1129" name="Google Shape;1129;p115"/>
          <p:cNvSpPr txBox="1"/>
          <p:nvPr>
            <p:ph idx="4294967295" type="body"/>
          </p:nvPr>
        </p:nvSpPr>
        <p:spPr>
          <a:xfrm>
            <a:off x="42025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na</a:t>
            </a:r>
            <a:endParaRPr sz="9600"/>
          </a:p>
        </p:txBody>
      </p:sp>
      <p:pic>
        <p:nvPicPr>
          <p:cNvPr id="1130" name="Google Shape;1130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1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nena</a:t>
            </a:r>
            <a:endParaRPr sz="9600"/>
          </a:p>
        </p:txBody>
      </p:sp>
      <p:sp>
        <p:nvSpPr>
          <p:cNvPr id="1136" name="Google Shape;1136;p116"/>
          <p:cNvSpPr/>
          <p:nvPr/>
        </p:nvSpPr>
        <p:spPr>
          <a:xfrm>
            <a:off x="2911150" y="3176950"/>
            <a:ext cx="348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7" name="Google Shape;1137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17"/>
          <p:cNvSpPr txBox="1"/>
          <p:nvPr>
            <p:ph idx="4294967295" type="body"/>
          </p:nvPr>
        </p:nvSpPr>
        <p:spPr>
          <a:xfrm>
            <a:off x="2726638" y="18078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1143" name="Google Shape;1143;p117"/>
          <p:cNvSpPr txBox="1"/>
          <p:nvPr>
            <p:ph idx="4294967295" type="body"/>
          </p:nvPr>
        </p:nvSpPr>
        <p:spPr>
          <a:xfrm>
            <a:off x="3522263" y="18078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pic>
        <p:nvPicPr>
          <p:cNvPr id="1144" name="Google Shape;1144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1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uno</a:t>
            </a:r>
            <a:endParaRPr sz="9600"/>
          </a:p>
        </p:txBody>
      </p:sp>
      <p:sp>
        <p:nvSpPr>
          <p:cNvPr id="1150" name="Google Shape;1150;p118"/>
          <p:cNvSpPr/>
          <p:nvPr/>
        </p:nvSpPr>
        <p:spPr>
          <a:xfrm>
            <a:off x="3359025" y="3277800"/>
            <a:ext cx="252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1" name="Google Shape;1151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19"/>
          <p:cNvSpPr txBox="1"/>
          <p:nvPr>
            <p:ph idx="4294967295" type="body"/>
          </p:nvPr>
        </p:nvSpPr>
        <p:spPr>
          <a:xfrm>
            <a:off x="2592313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1157" name="Google Shape;1157;p119"/>
          <p:cNvSpPr txBox="1"/>
          <p:nvPr>
            <p:ph idx="4294967295" type="body"/>
          </p:nvPr>
        </p:nvSpPr>
        <p:spPr>
          <a:xfrm>
            <a:off x="3629438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1158" name="Google Shape;1158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20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nota</a:t>
            </a:r>
            <a:endParaRPr sz="9600"/>
          </a:p>
        </p:txBody>
      </p:sp>
      <p:sp>
        <p:nvSpPr>
          <p:cNvPr id="1164" name="Google Shape;1164;p120"/>
          <p:cNvSpPr/>
          <p:nvPr/>
        </p:nvSpPr>
        <p:spPr>
          <a:xfrm>
            <a:off x="3086575" y="3043325"/>
            <a:ext cx="302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5" name="Google Shape;1165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