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y="5143500" cx="9144000"/>
  <p:notesSz cx="6858000" cy="9144000"/>
  <p:embeddedFontLst>
    <p:embeddedFont>
      <p:font typeface="Montserrat"/>
      <p:regular r:id="rId67"/>
      <p:bold r:id="rId68"/>
      <p:italic r:id="rId69"/>
      <p:boldItalic r:id="rId70"/>
    </p:embeddedFont>
    <p:embeddedFont>
      <p:font typeface="Century Gothic"/>
      <p:regular r:id="rId71"/>
      <p:bold r:id="rId72"/>
      <p:italic r:id="rId73"/>
      <p:boldItalic r:id="rId7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38">
          <p15:clr>
            <a:srgbClr val="747775"/>
          </p15:clr>
        </p15:guide>
        <p15:guide id="2" orient="horz" pos="1545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38" orient="horz"/>
        <p:guide pos="1545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CenturyGothic-italic.fntdata"/><Relationship Id="rId72" Type="http://schemas.openxmlformats.org/officeDocument/2006/relationships/font" Target="fonts/CenturyGothic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74" Type="http://schemas.openxmlformats.org/officeDocument/2006/relationships/font" Target="fonts/CenturyGothic-boldItalic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CenturyGothic-regular.fntdata"/><Relationship Id="rId70" Type="http://schemas.openxmlformats.org/officeDocument/2006/relationships/font" Target="fonts/Montserrat-bold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Montserrat-bold.fntdata"/><Relationship Id="rId23" Type="http://schemas.openxmlformats.org/officeDocument/2006/relationships/slide" Target="slides/slide18.xml"/><Relationship Id="rId67" Type="http://schemas.openxmlformats.org/officeDocument/2006/relationships/font" Target="fonts/Montserrat-regular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Montserrat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330ceb88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330ceb88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76770bb98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76770bb98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gritona.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76770bb98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76770bb98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casota.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76770bb98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76770bb98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jocoso.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76770bb98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376770bb98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14.</a:t>
            </a: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bd36959e8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bd36959e8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repasar la regla de ortografía de las palabras con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sufijos.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Recordemos que un sufijo es una parte pequeña que va al final de una palabra para darle un nuevo significado. Según la regla, los sufijos se escriben unidos a la palabra, sin espacio y sin guion.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lea en voz alta la palabra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embarcación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agregar el sufijo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-ción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final de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embarca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 forma la palabra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embarcación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escribimos como una sola palabra.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c7d001cbe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c7d001cbe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lea en voz alta la palabra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rojísimo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agregar el sufijo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-ísimo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final de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rojo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se forma la palabra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rojísimo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escribimos como una sola palabra.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c7d5a5a88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c7d5a5a88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practicar. Recuerden las reglas que aprendimos.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Repase las reglas si es necesario.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① Muestre: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acumulación.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con la regla,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sufijos se escriben unidos a la palabra, sin espacio y sin guion.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Leamos juntos: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acumula - ción, acumulación.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¿Qué sufijo se agrega al final de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acumula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formar la palabra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acumulación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(Pausa) (Haga clic)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¡Muy bien, el sufijo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-ción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93e9c9e4f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93e9c9e4f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② Muestre: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lentísima.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acuerdo con la regla,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sufijos se escriben unidos a la palabra, sin espacio y sin guion.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Leamos juntos: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lento - ísima, lentísima.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¿Qué sufijo se agrega al final de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lento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formar la palabra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lentísima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(Pausa) (Haga clic)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¡Muy bien, el sufijo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-ísima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35b81eeda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35b81eeda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76770bb983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76770bb983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voy a decir varias palabras con un sufijo y luego una oración con esa palabra. Todos van a repetir la palabra y escribirla en su pizarra. Recuerden usar lo que aprendimos sobre las palabras con sufijos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pañito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Llevo un pañito a la escuela para la clase de educación física.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pañito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 - ñi - to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/a/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ñi,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/ñ/, /i/.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/o/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Pañito, /p/, /a/, /ñ/, /i/, /t/, /o/.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330ceb8806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330ceb8806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2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leer y escribir palabras y leer oraciones con sufijos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 i="1" sz="14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35b81eeda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35b81eeda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jefaza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señora Fernanda es una gran jefaza, todos los empleados están muy contentos.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jefaza.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je - fa - za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/j/, /e/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/f/, /a/.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/s/, /a/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Jefaza, /j/, /e/, /f/, /a/, /s/, /a/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76770bb983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76770bb983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florero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florero siempre hay flores bellas y frescas.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florero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flo - re - ro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/f/, /l/, /o/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/r/, /e/.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/r/, /o/. Florero, /f/, /l/, /o/, /r/, /e/, /r/, /o/.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07b75975fb_2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07b75975fb_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que vemos todo el tiempo y podemos leer rápidamente. Vamos a leer estas palabras juntos.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23-25 una a la vez y lea cada palabra junto con ellos.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a59cc42d4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a59cc42d4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ideas.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a59cc42d4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a59cc42d4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lejos.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a59cc42d4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a59cc42d4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 cada palabra junto con los estudiantes.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fácil.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56ac25f1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56ac25f1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a la entonación de tu voz. Primero las vamos a leer despacio y luego con más fluidez.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76770bb983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76770bb983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leer juntos esta oración.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Empecemos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lea la oración apuntando a cada palabra.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clic para indicar la palabra.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02b7b9b47b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02b7b9b47b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leer juntos esta oración.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primera palabra,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y lea la oración apuntando a cada palabra. Primero despacio y la segunda vez con fluidez.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 para indicar la palabra.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149ed81189_1_1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149ed81189_1_1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22be15a44c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22be15a44c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4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149ed81189_1_1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3149ed81189_1_1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escribir una oración. Primero, quiero que me ayuden a contar cuántas palabras tiene. Escuchen atentamente.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¡Empecemos por revisar toda la casa!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palabras escucharon? Vamos a repetirla juntos mientras contamos cada palabra.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Empecemos (1), por (2), revisar (3), toda (4), la (5), casa (6).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¡Tiene seis palabras!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escriban todas las palabras de la oración.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Puedes dividir cada palabra en sílabas y luego en sonidos para asegurarte de escribir todos los sonidos que escuchas correctamente.</a:t>
            </a:r>
            <a:endParaRPr>
              <a:solidFill>
                <a:srgbClr val="363535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para verificar su respuesta. 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149ed81189_1_10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149ed81189_1_1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lean la oración en voz alta y comparen su oración con la oración que muestra la diapositiva.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autocorregir su escritura.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330ceb8806_0_1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330ceb8806_0_1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8538ea7ed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8538ea7ed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2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leer y escribir palabras y leer oraciones con sufijos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 i="1" sz="13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538ea7ed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538ea7ed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8538ea7ed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8538ea7ed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repasar las palabras con sufijos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sufijo es una parte pequeña que va al final de una palabra para darle un nuevo significado.</a:t>
            </a:r>
            <a:endParaRPr i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admiración.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Escucho el sufijo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-ción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final de la palabra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Repita con los estudiantes con las palabras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librito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golpazo.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varias palabras con sufijos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36.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8538ea7ed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8538ea7ed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rarísimo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8538ea7ed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8538ea7ed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pelotota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8538ea7ed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8538ea7ed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avispero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8538ea7ed9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8538ea7ed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jugosa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22be15a44c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22be15a44c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repasar las palabras con sufijos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sufijo es una parte pequeña que va al final de una palabra para darle un nuevo significado.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atención: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embarcación.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Escucho el sufijo 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-ción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 final de la palabra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Repita con los estudiantes con las palabras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osito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picotazo.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varias palabras con sufijos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5.</a:t>
            </a:r>
            <a:endParaRPr b="1" sz="1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8538ea7ed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8538ea7ed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sastrería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538ea7ed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538ea7ed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informado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8538ea7ed9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38538ea7ed9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zumbido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8538ea7ed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8538ea7ed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aceptable.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8538ea7ed9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8538ea7ed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538ea7ed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538ea7ed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voy a decir varias palabras con un sufijo y luego una oración con esa palabra. Todos van a repetir la palabra y escribirla en su pizarra. Recuerden usar lo que aprendimos sobre las palabras con sufijos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gustoso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guiso que preparó mi mamá quedó bien gustoso.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gustoso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 - to - so.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/g/, /u/, /s/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/t/, /o/.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/s/, /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o/. Gustoso, /g/, /u/, /s/, /t/, /o/, /s/, /o/.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8538ea7ed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8538ea7ed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peinada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que estar bien peinada para la foto.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peinada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pei - na - da.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pei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/p/, /e/, /i/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/n/, /a/.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/a/. Peinada, /p/, /e/, /i/, /n/, /a/, /d/, /a/.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8538ea7ed9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8538ea7ed9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es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confiable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familia Gómez es una familia muy confiable y honesta.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Repitan conmigo: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confiable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¿Cuántas sílabas tiene la palabra?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- fia - ble.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/o/, /n/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fia,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/f/, /i/, /a/.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tercera sílaba,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ble,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/b/, /l/, /e/. Confiable, /k/, /o/, /n/, /f/, /i/, /a/, /b/, /l/, /e/.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escribir la palabra para verificar su respuesta.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8538ea7ed9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8538ea7ed9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clasificar palabras en agudas, graves o esdrújulas. Recuerden que las agudas tienen la sílaba tónica en la última sílaba y llevan tilde si terminan en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vocal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Las graves tienen la sílaba tónica en la penúltima sílaba y llevan tilde si no terminan en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vocal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Las esdrújulas tienen la sílaba tónica en la antepenúltima sílaba y</a:t>
            </a:r>
            <a:r>
              <a:rPr b="1"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siempre llevan tilde.</a:t>
            </a:r>
            <a:endParaRPr i="1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c688d3060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c688d3060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enfatizando la penúltima sílaba, 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két-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kétchup. </a:t>
            </a:r>
            <a:endParaRPr i="1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sílaba que se pronuncia con más fuerza en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kétchup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két-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 la penúltima sílaba y la palabra termina en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Por eso, es una palabra grave y lleva tilde. Ahora vamos a hacerlo juntos.</a:t>
            </a:r>
            <a:endParaRPr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76770bb98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76770bb98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sopera.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6-12 una a la vez y diga cada palabra en voz alta junto con ellos.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c7d5a5a88a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c7d5a5a88a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quimica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(sin tilde).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enfatizando la sílaba fuerte 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quí-: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química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 se pronuncia con más fuerza? 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(quí-)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la última, penúltima o la antepenúltima? 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(antepenúltima)</a:t>
            </a:r>
            <a:endParaRPr i="1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Entonces es una palabra esdrújula y debe llevar tilde en la antepenúltima sílaba: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química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con más palabras. </a:t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3c7d5a5a88a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3c7d5a5a88a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torax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(sin tilde).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enfatizando la sílaba fuerte 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tó-: tórax.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 se pronuncia con más fuerza? 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-)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la penúltima o la antepenúltima? 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(penúltima)</a:t>
            </a:r>
            <a:endParaRPr i="1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Entonces es una palabra grave y debe llevar tilde en la penúltima sílaba: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órax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c7d5a5a88a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3c7d5a5a88a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jamas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(sin tilde).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enfatizando la sílaba fuerte 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-más: jamás.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 se pronuncia con más fuerza? 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(-más)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la última o la penúltima? 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(última)</a:t>
            </a:r>
            <a:endParaRPr i="1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Entonces es una palabra aguda y debe llevar tilde en la última sílaba: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jamás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c7d5a5a88a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c7d5a5a88a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boligrafo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(sin tilde).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enfatizando la sílaba fuerte -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lí-: bolígrafo.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 se pronuncia con más fuerza? 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(-lí-)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la penúltima o la antepenúltima? 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(antepenúltima)</a:t>
            </a:r>
            <a:endParaRPr i="1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Entonces es una palabra esdrújula y debe llevar tilde en la antepenúltima sílaba: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bolígrafo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c7d5a5a88a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3c7d5a5a88a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palabra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raton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(sin tilde).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lea en voz alta la palabra enfatizando la sílaba fuerte 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-tón: ratón.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 se pronuncia con más fuerza? 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(-tón)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i="1" lang="en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la última o la penúltima? </a:t>
            </a:r>
            <a:r>
              <a:rPr lang="en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(última)</a:t>
            </a:r>
            <a:endParaRPr i="1">
              <a:solidFill>
                <a:srgbClr val="33333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Entonces es una palabra aguda y debe llevar tilde en la última sílaba: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ratón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8538ea7ed9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8538ea7ed9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8538ea7ed9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8538ea7ed9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oración: </a:t>
            </a:r>
            <a:r>
              <a:rPr i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—Probemos en la cocina —sugirió Francisco. </a:t>
            </a:r>
            <a:endParaRPr i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cómo leer con expresión. Primero lea la oración con un tono monótono y luego con la expresión apropiada.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57-59 una a la vez y lea cada oración en voz alta junto con ellos modelando cómo leer con expresión haciendo énfasis en los signos de puntuación.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>
              <a:solidFill>
                <a:srgbClr val="363535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8538ea7ed9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38538ea7ed9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8538ea7ed9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8538ea7ed9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C91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8538ea7ed9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38538ea7ed9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oración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lectura oral de las palabras por parte de los estudiantes y, si es necesario, pídales que lean más despacio. </a:t>
            </a:r>
            <a:endParaRPr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76770bb98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76770bb98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rojísimo.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68b0e122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68b0e122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330ceb8806_0_1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3330ceb8806_0_1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76770bb98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76770bb98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audible.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76770bb98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76770bb98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fijamente.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76770bb98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76770bb98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la palabra en voz alta junto con los estudiantes.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frutilla.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si es necesario.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ía">
  <p:cSld name="TITLE_4_1_3_1_1_4">
    <p:bg>
      <p:bgPr>
        <a:solidFill>
          <a:srgbClr val="C8F0FA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1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1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2" name="Google Shape;122;p1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" name="Google Shape;12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Día">
  <p:cSld name="TITLE_4_1_3_1_1_5">
    <p:bg>
      <p:bgPr>
        <a:solidFill>
          <a:schemeClr val="lt2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2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2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7" name="Google Shape;127;p1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2" name="Google Shape;132;p13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3" name="Google Shape;133;p1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Google Shape;1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Section Title">
  <p:cSld name="TITLE_4_1_3_1_1_1_2">
    <p:bg>
      <p:bgPr>
        <a:solidFill>
          <a:schemeClr val="accent6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8" name="Google Shape;138;p14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9" name="Google Shape;139;p1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0" name="Google Shape;1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Section Title">
  <p:cSld name="TITLE_4_1_3_1_1_1_3">
    <p:bg>
      <p:bgPr>
        <a:solidFill>
          <a:schemeClr val="dk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4" name="Google Shape;144;p15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1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Section Title">
  <p:cSld name="TITLE_4_1_3_1_1_1_4">
    <p:bg>
      <p:bgPr>
        <a:solidFill>
          <a:srgbClr val="C8F0FA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0" name="Google Shape;150;p16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1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Section Title">
  <p:cSld name="TITLE_4_1_3_1_1_1_5">
    <p:bg>
      <p:bgPr>
        <a:solidFill>
          <a:schemeClr val="lt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6" name="Google Shape;156;p17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7" name="Google Shape;157;p1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">
  <p:cSld name="TITLE_4_1_3_1_1_1_1"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Generic">
  <p:cSld name="TITLE_4_1_3_1_1_1_1_2"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9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6" name="Google Shape;16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Generic">
  <p:cSld name="TITLE_4_1_3_1_1_1_1_3"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0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2;p3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3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3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3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3" name="Google Shape;23;p3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" name="Google Shape;24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Google Shape;25;p3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6;p3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" name="Google Shape;27;p3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">
  <p:cSld name="TITLE_4_1_3_1_1_1_1_4"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Generic">
  <p:cSld name="TITLE_4_1_3_1_1_1_1_5"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2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77">
          <p15:clr>
            <a:srgbClr val="E46962"/>
          </p15:clr>
        </p15:guide>
        <p15:guide id="4" orient="horz" pos="2963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23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p23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7" name="Google Shape;187;p23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Generic+CornerIcon">
  <p:cSld name="TITLE_4_1_3_1_1_1_1_1_1"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2" name="Google Shape;192;p2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6" name="Google Shape;196;p2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Generic+CornerIcon">
  <p:cSld name="TITLE_4_1_3_1_1_1_1_1_2"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5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F6F2F7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5" name="Google Shape;205;p25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+CornerIcon">
  <p:cSld name="TITLE_4_1_3_1_1_1_1_1_3"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2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C8F0FA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2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4" name="Google Shape;214;p2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Generic+CornerIcon">
  <p:cSld name="TITLE_4_1_3_1_1_1_1_1_4"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27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27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lt2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2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3" name="Google Shape;223;p27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pos="5482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orient="horz" pos="277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End 1">
  <p:cSld name="TITLE_4_1_2_1">
    <p:bg>
      <p:bgPr>
        <a:solidFill>
          <a:schemeClr val="accent6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End">
  <p:cSld name="TITLE_4_1_2_2">
    <p:bg>
      <p:bgPr>
        <a:solidFill>
          <a:srgbClr val="F6F2F7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a-Cover">
  <p:cSld name="TITLE_4_1_3_1_3">
    <p:bg>
      <p:bgPr>
        <a:noFill/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32;p4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3;p4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34;p4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1" name="Google Shape;41;p4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42" name="Google Shape;42;p4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3" name="Google Shape;43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" name="Google Shape;44;p4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45;p4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" name="Google Shape;46;p4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End">
  <p:cSld name="TITLE_4_1_2_3">
    <p:bg>
      <p:bgPr>
        <a:solidFill>
          <a:srgbClr val="C8F0FA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End">
  <p:cSld name="TITLE_4_1_2_4">
    <p:bg>
      <p:bgPr>
        <a:solidFill>
          <a:schemeClr val="lt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3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7" name="Google Shape;237;p3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38" name="Google Shape;238;p3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33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33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33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33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5" name="Google Shape;245;p33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celebration">
  <p:cSld name="TITLE_4_1_3_1_2_1">
    <p:bg>
      <p:bgPr>
        <a:solidFill>
          <a:schemeClr val="accent6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4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9" name="Google Shape;249;p3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0" name="Google Shape;250;p3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1" name="Google Shape;2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34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34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" name="Google Shape;255;p34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34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34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celebration">
  <p:cSld name="TITLE_4_1_3_1_2_2">
    <p:bg>
      <p:bgPr>
        <a:solidFill>
          <a:srgbClr val="F6F2F7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1" name="Google Shape;261;p35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2" name="Google Shape;262;p3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35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35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5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5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5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elebration">
  <p:cSld name="TITLE_4_1_3_1_2_3">
    <p:bg>
      <p:bgPr>
        <a:solidFill>
          <a:srgbClr val="C8F0FA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6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3" name="Google Shape;273;p3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4" name="Google Shape;274;p3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5" name="Google Shape;2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6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36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36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Google Shape;279;p36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36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36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celebration">
  <p:cSld name="TITLE_4_1_3_1_2_4">
    <p:bg>
      <p:bgPr>
        <a:solidFill>
          <a:schemeClr val="lt2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5" name="Google Shape;285;p37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6" name="Google Shape;286;p3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7" name="Google Shape;2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7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37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37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p37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37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7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Cover">
  <p:cSld name="TITLE_4_1_3_2">
    <p:bg>
      <p:bgPr>
        <a:noFill/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5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50;p5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51;p5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Google Shape;52;p5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53;p5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54;p5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55;p5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5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0" name="Google Shape;60;p5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61" name="Google Shape;61;p5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" name="Google Shape;62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" name="Google Shape;63;p5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F6F2F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5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Google Shape;65;p5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over">
  <p:cSld name="TITLE_4_1_3_3">
    <p:bg>
      <p:bgPr>
        <a:noFill/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6" title="phonicsdeck_googleassets_dotborder_4_Azul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69;p6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70;p6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6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6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6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6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6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6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80" name="Google Shape;80;p6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1" name="Google Shape;8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" name="Google Shape;82;p6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C8F0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6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4" name="Google Shape;84;p6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a-Cover">
  <p:cSld name="TITLE_4_1_3_4">
    <p:bg>
      <p:bgPr>
        <a:noFill/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" title="phonicsdeck_googleassets_dotborder_5_Roj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7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7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91;p7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8" name="Google Shape;98;p7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99" name="Google Shape;99;p7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2026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0" name="Google Shape;100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" name="Google Shape;101;p7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7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Google Shape;103;p7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277">
          <p15:clr>
            <a:srgbClr val="E46962"/>
          </p15:clr>
        </p15:guide>
        <p15:guide id="3" orient="horz" pos="2963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8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7" name="Google Shape;107;p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" name="Google Shape;10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a-Día">
  <p:cSld name="TITLE_4_1_3_1_1_2">
    <p:bg>
      <p:bgPr>
        <a:solidFill>
          <a:schemeClr val="accent6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9" title="phonicsdeck_googleassets_dotborder_2_Amarill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9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2" name="Google Shape;112;p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3" name="Google Shape;11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a-Día">
  <p:cSld name="TITLE_4_1_3_1_1_3">
    <p:bg>
      <p:bgPr>
        <a:solidFill>
          <a:schemeClr val="dk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0" title="phonicsdeck_googleassets_dotborder_3_Morado.png"/>
          <p:cNvPicPr preferRelativeResize="0"/>
          <p:nvPr/>
        </p:nvPicPr>
        <p:blipFill rotWithShape="1">
          <a:blip r:embed="rId2">
            <a:alphaModFix/>
          </a:blip>
          <a:srcRect b="50" l="0" r="0" t="4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0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7" name="Google Shape;117;p1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8" name="Google Shape;11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77">
          <p15:clr>
            <a:srgbClr val="E46962"/>
          </p15:clr>
        </p15:guide>
        <p15:guide id="2" orient="horz" pos="2963">
          <p15:clr>
            <a:srgbClr val="E46962"/>
          </p15:clr>
        </p15:guide>
        <p15:guide id="3" pos="278">
          <p15:clr>
            <a:srgbClr val="E46962"/>
          </p15:clr>
        </p15:guide>
        <p15:guide id="4" pos="5482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783">
          <p15:clr>
            <a:srgbClr val="E46962"/>
          </p15:clr>
        </p15:guide>
        <p15:guide id="2" pos="2880">
          <p15:clr>
            <a:srgbClr val="E46962"/>
          </p15:clr>
        </p15:guide>
        <p15:guide id="3" pos="1624">
          <p15:clr>
            <a:srgbClr val="E46962"/>
          </p15:clr>
        </p15:guide>
        <p15:guide id="4" pos="5374">
          <p15:clr>
            <a:srgbClr val="E46962"/>
          </p15:clr>
        </p15:guide>
        <p15:guide id="5" orient="horz" pos="755">
          <p15:clr>
            <a:srgbClr val="E46962"/>
          </p15:clr>
        </p15:guide>
        <p15:guide id="6" orient="horz" pos="1970">
          <p15:clr>
            <a:srgbClr val="E46962"/>
          </p15:clr>
        </p15:guide>
        <p15:guide id="7" orient="horz" pos="357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Relationship Id="rId4" Type="http://schemas.openxmlformats.org/officeDocument/2006/relationships/image" Target="../media/image21.png"/><Relationship Id="rId5" Type="http://schemas.openxmlformats.org/officeDocument/2006/relationships/image" Target="../media/image48.png"/><Relationship Id="rId6" Type="http://schemas.openxmlformats.org/officeDocument/2006/relationships/image" Target="../media/image47.png"/><Relationship Id="rId7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9.png"/><Relationship Id="rId7" Type="http://schemas.openxmlformats.org/officeDocument/2006/relationships/image" Target="../media/image4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sp>
        <p:nvSpPr>
          <p:cNvPr id="299" name="Google Shape;299;p38"/>
          <p:cNvSpPr/>
          <p:nvPr/>
        </p:nvSpPr>
        <p:spPr>
          <a:xfrm>
            <a:off x="2836800" y="1152900"/>
            <a:ext cx="3470400" cy="347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38"/>
          <p:cNvSpPr/>
          <p:nvPr/>
        </p:nvSpPr>
        <p:spPr>
          <a:xfrm>
            <a:off x="3660450" y="2459625"/>
            <a:ext cx="1823100" cy="1823100"/>
          </a:xfrm>
          <a:prstGeom prst="ellipse">
            <a:avLst/>
          </a:prstGeom>
          <a:noFill/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38"/>
          <p:cNvSpPr txBox="1"/>
          <p:nvPr/>
        </p:nvSpPr>
        <p:spPr>
          <a:xfrm>
            <a:off x="3660449" y="3063375"/>
            <a:ext cx="182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Century Gothic"/>
                <a:ea typeface="Century Gothic"/>
                <a:cs typeface="Century Gothic"/>
                <a:sym typeface="Century Gothic"/>
              </a:rPr>
              <a:t>sufijos</a:t>
            </a:r>
            <a:endParaRPr b="1"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38"/>
          <p:cNvSpPr txBox="1"/>
          <p:nvPr/>
        </p:nvSpPr>
        <p:spPr>
          <a:xfrm>
            <a:off x="2021550" y="1825764"/>
            <a:ext cx="510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Century Gothic"/>
                <a:ea typeface="Century Gothic"/>
                <a:cs typeface="Century Gothic"/>
                <a:sym typeface="Century Gothic"/>
              </a:rPr>
              <a:t>Palabras con</a:t>
            </a:r>
            <a:endParaRPr b="1" sz="3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38"/>
          <p:cNvSpPr txBox="1"/>
          <p:nvPr/>
        </p:nvSpPr>
        <p:spPr>
          <a:xfrm>
            <a:off x="8242325" y="11767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33.1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7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gritona</a:t>
            </a:r>
            <a:endParaRPr sz="9600"/>
          </a:p>
        </p:txBody>
      </p:sp>
      <p:pic>
        <p:nvPicPr>
          <p:cNvPr id="369" name="Google Shape;369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8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casota</a:t>
            </a:r>
            <a:endParaRPr sz="9600"/>
          </a:p>
        </p:txBody>
      </p:sp>
      <p:pic>
        <p:nvPicPr>
          <p:cNvPr id="375" name="Google Shape;375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9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jocoso</a:t>
            </a:r>
            <a:endParaRPr sz="9600"/>
          </a:p>
        </p:txBody>
      </p:sp>
      <p:pic>
        <p:nvPicPr>
          <p:cNvPr id="381" name="Google Shape;381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¡Aprendamos juntos!</a:t>
            </a:r>
            <a:endParaRPr/>
          </a:p>
        </p:txBody>
      </p:sp>
      <p:pic>
        <p:nvPicPr>
          <p:cNvPr id="387" name="Google Shape;387;p50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51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393" name="Google Shape;393;p51"/>
          <p:cNvSpPr/>
          <p:nvPr/>
        </p:nvSpPr>
        <p:spPr>
          <a:xfrm>
            <a:off x="5924437" y="2113500"/>
            <a:ext cx="1713900" cy="964800"/>
          </a:xfrm>
          <a:prstGeom prst="roundRect">
            <a:avLst>
              <a:gd fmla="val 8676" name="adj"/>
            </a:avLst>
          </a:prstGeom>
          <a:noFill/>
          <a:ln cap="flat" cmpd="sng" w="2475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ción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4" name="Google Shape;394;p51"/>
          <p:cNvSpPr/>
          <p:nvPr/>
        </p:nvSpPr>
        <p:spPr>
          <a:xfrm>
            <a:off x="1505663" y="2113500"/>
            <a:ext cx="3218700" cy="964800"/>
          </a:xfrm>
          <a:prstGeom prst="roundRect">
            <a:avLst>
              <a:gd fmla="val 8676" name="adj"/>
            </a:avLst>
          </a:prstGeom>
          <a:noFill/>
          <a:ln cap="flat" cmpd="sng" w="2475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embarca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5" name="Google Shape;395;p51"/>
          <p:cNvSpPr/>
          <p:nvPr/>
        </p:nvSpPr>
        <p:spPr>
          <a:xfrm>
            <a:off x="2287350" y="3770775"/>
            <a:ext cx="4569300" cy="837600"/>
          </a:xfrm>
          <a:prstGeom prst="roundRect">
            <a:avLst>
              <a:gd fmla="val 8676" name="adj"/>
            </a:avLst>
          </a:prstGeom>
          <a:solidFill>
            <a:srgbClr val="FFE2D6"/>
          </a:solidFill>
          <a:ln>
            <a:noFill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embarcación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6" name="Google Shape;396;p51"/>
          <p:cNvSpPr txBox="1"/>
          <p:nvPr/>
        </p:nvSpPr>
        <p:spPr>
          <a:xfrm>
            <a:off x="4878890" y="2175970"/>
            <a:ext cx="8808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59375" lIns="59375" spcFirstLastPara="1" rIns="59375" wrap="square" tIns="59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2923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51"/>
          <p:cNvSpPr/>
          <p:nvPr/>
        </p:nvSpPr>
        <p:spPr>
          <a:xfrm rot="5400000">
            <a:off x="4360954" y="3277127"/>
            <a:ext cx="422100" cy="45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62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8" name="Google Shape;398;p51"/>
          <p:cNvSpPr/>
          <p:nvPr/>
        </p:nvSpPr>
        <p:spPr>
          <a:xfrm>
            <a:off x="441600" y="439800"/>
            <a:ext cx="1392600" cy="1108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9" name="Google Shape;399;p51"/>
          <p:cNvSpPr/>
          <p:nvPr/>
        </p:nvSpPr>
        <p:spPr>
          <a:xfrm>
            <a:off x="2407850" y="439800"/>
            <a:ext cx="6294600" cy="11517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0" name="Google Shape;400;p51"/>
          <p:cNvSpPr/>
          <p:nvPr/>
        </p:nvSpPr>
        <p:spPr>
          <a:xfrm>
            <a:off x="1902475" y="645150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1" name="Google Shape;401;p51"/>
          <p:cNvSpPr/>
          <p:nvPr/>
        </p:nvSpPr>
        <p:spPr>
          <a:xfrm rot="5400000">
            <a:off x="4331250" y="1404975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2" name="Google Shape;402;p51"/>
          <p:cNvSpPr txBox="1"/>
          <p:nvPr/>
        </p:nvSpPr>
        <p:spPr>
          <a:xfrm>
            <a:off x="2578600" y="566925"/>
            <a:ext cx="595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sufijos se escriben unidos a la palabra, sin espacio y sin guion</a:t>
            </a:r>
            <a:r>
              <a:rPr i="1" lang="en" sz="18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→ </a:t>
            </a:r>
            <a:r>
              <a:rPr i="1" lang="en" sz="1800">
                <a:latin typeface="Century Gothic"/>
                <a:ea typeface="Century Gothic"/>
                <a:cs typeface="Century Gothic"/>
                <a:sym typeface="Century Gothic"/>
              </a:rPr>
              <a:t>embarcación, acumulación 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3" name="Google Shape;403;p51"/>
          <p:cNvSpPr txBox="1"/>
          <p:nvPr/>
        </p:nvSpPr>
        <p:spPr>
          <a:xfrm>
            <a:off x="373650" y="593700"/>
            <a:ext cx="1528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-ci</a:t>
            </a:r>
            <a:r>
              <a:rPr b="1" lang="en" sz="4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ón</a:t>
            </a:r>
            <a:endParaRPr b="1"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2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09" name="Google Shape;409;p52"/>
          <p:cNvSpPr/>
          <p:nvPr/>
        </p:nvSpPr>
        <p:spPr>
          <a:xfrm>
            <a:off x="4938924" y="2113500"/>
            <a:ext cx="2182800" cy="964800"/>
          </a:xfrm>
          <a:prstGeom prst="roundRect">
            <a:avLst>
              <a:gd fmla="val 8676" name="adj"/>
            </a:avLst>
          </a:prstGeom>
          <a:noFill/>
          <a:ln cap="flat" cmpd="sng" w="2475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ísimo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0" name="Google Shape;410;p52"/>
          <p:cNvSpPr/>
          <p:nvPr/>
        </p:nvSpPr>
        <p:spPr>
          <a:xfrm>
            <a:off x="2151575" y="2113500"/>
            <a:ext cx="1587300" cy="964800"/>
          </a:xfrm>
          <a:prstGeom prst="roundRect">
            <a:avLst>
              <a:gd fmla="val 8676" name="adj"/>
            </a:avLst>
          </a:prstGeom>
          <a:noFill/>
          <a:ln cap="flat" cmpd="sng" w="2475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rojo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52"/>
          <p:cNvSpPr/>
          <p:nvPr/>
        </p:nvSpPr>
        <p:spPr>
          <a:xfrm>
            <a:off x="2962651" y="3770775"/>
            <a:ext cx="3218700" cy="837600"/>
          </a:xfrm>
          <a:prstGeom prst="roundRect">
            <a:avLst>
              <a:gd fmla="val 8676" name="adj"/>
            </a:avLst>
          </a:prstGeom>
          <a:solidFill>
            <a:srgbClr val="FFE2D6"/>
          </a:solidFill>
          <a:ln>
            <a:noFill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rojísimo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2" name="Google Shape;412;p52"/>
          <p:cNvSpPr txBox="1"/>
          <p:nvPr/>
        </p:nvSpPr>
        <p:spPr>
          <a:xfrm>
            <a:off x="3893378" y="2175970"/>
            <a:ext cx="8808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59375" lIns="59375" spcFirstLastPara="1" rIns="59375" wrap="square" tIns="59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2923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52"/>
          <p:cNvSpPr/>
          <p:nvPr/>
        </p:nvSpPr>
        <p:spPr>
          <a:xfrm rot="5400000">
            <a:off x="4360954" y="3277127"/>
            <a:ext cx="422100" cy="45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62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4" name="Google Shape;414;p52"/>
          <p:cNvSpPr/>
          <p:nvPr/>
        </p:nvSpPr>
        <p:spPr>
          <a:xfrm>
            <a:off x="441600" y="439800"/>
            <a:ext cx="1392600" cy="1108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5" name="Google Shape;415;p52"/>
          <p:cNvSpPr/>
          <p:nvPr/>
        </p:nvSpPr>
        <p:spPr>
          <a:xfrm>
            <a:off x="2407850" y="439800"/>
            <a:ext cx="6294600" cy="11517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6" name="Google Shape;416;p52"/>
          <p:cNvSpPr/>
          <p:nvPr/>
        </p:nvSpPr>
        <p:spPr>
          <a:xfrm>
            <a:off x="1902475" y="645150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52"/>
          <p:cNvSpPr/>
          <p:nvPr/>
        </p:nvSpPr>
        <p:spPr>
          <a:xfrm rot="5400000">
            <a:off x="4331250" y="1404975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8" name="Google Shape;418;p52"/>
          <p:cNvSpPr txBox="1"/>
          <p:nvPr/>
        </p:nvSpPr>
        <p:spPr>
          <a:xfrm>
            <a:off x="2578850" y="566925"/>
            <a:ext cx="5952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sufijos se escriben unidos a la palabra, sin espacio y sin guion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 → </a:t>
            </a:r>
            <a:r>
              <a:rPr i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rojísimo, lentísima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9" name="Google Shape;419;p52"/>
          <p:cNvSpPr txBox="1"/>
          <p:nvPr/>
        </p:nvSpPr>
        <p:spPr>
          <a:xfrm>
            <a:off x="390168" y="439800"/>
            <a:ext cx="1527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-ísimo/</a:t>
            </a:r>
            <a:endParaRPr b="1"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-ísima</a:t>
            </a:r>
            <a:endParaRPr b="1"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53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66" y="4148746"/>
            <a:ext cx="822900" cy="822900"/>
          </a:xfrm>
          <a:prstGeom prst="ellipse">
            <a:avLst/>
          </a:prstGeom>
        </p:spPr>
      </p:pic>
      <p:sp>
        <p:nvSpPr>
          <p:cNvPr id="425" name="Google Shape;425;p53"/>
          <p:cNvSpPr/>
          <p:nvPr/>
        </p:nvSpPr>
        <p:spPr>
          <a:xfrm>
            <a:off x="5924437" y="2113500"/>
            <a:ext cx="1713900" cy="964800"/>
          </a:xfrm>
          <a:prstGeom prst="roundRect">
            <a:avLst>
              <a:gd fmla="val 8676" name="adj"/>
            </a:avLst>
          </a:prstGeom>
          <a:noFill/>
          <a:ln cap="flat" cmpd="sng" w="2475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ción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53"/>
          <p:cNvSpPr/>
          <p:nvPr/>
        </p:nvSpPr>
        <p:spPr>
          <a:xfrm>
            <a:off x="1505663" y="2113500"/>
            <a:ext cx="3218700" cy="964800"/>
          </a:xfrm>
          <a:prstGeom prst="roundRect">
            <a:avLst>
              <a:gd fmla="val 8676" name="adj"/>
            </a:avLst>
          </a:prstGeom>
          <a:noFill/>
          <a:ln cap="flat" cmpd="sng" w="2475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acumula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7" name="Google Shape;427;p53"/>
          <p:cNvSpPr/>
          <p:nvPr/>
        </p:nvSpPr>
        <p:spPr>
          <a:xfrm>
            <a:off x="2287350" y="3770775"/>
            <a:ext cx="4569300" cy="837600"/>
          </a:xfrm>
          <a:prstGeom prst="roundRect">
            <a:avLst>
              <a:gd fmla="val 8676" name="adj"/>
            </a:avLst>
          </a:prstGeom>
          <a:solidFill>
            <a:srgbClr val="FFE2D6"/>
          </a:solidFill>
          <a:ln>
            <a:noFill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acumulación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8" name="Google Shape;428;p53"/>
          <p:cNvSpPr txBox="1"/>
          <p:nvPr/>
        </p:nvSpPr>
        <p:spPr>
          <a:xfrm>
            <a:off x="4878890" y="2175970"/>
            <a:ext cx="8808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59375" lIns="59375" spcFirstLastPara="1" rIns="59375" wrap="square" tIns="59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2923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53"/>
          <p:cNvSpPr/>
          <p:nvPr/>
        </p:nvSpPr>
        <p:spPr>
          <a:xfrm rot="5400000">
            <a:off x="4360954" y="3277127"/>
            <a:ext cx="422100" cy="45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62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p53"/>
          <p:cNvSpPr/>
          <p:nvPr/>
        </p:nvSpPr>
        <p:spPr>
          <a:xfrm>
            <a:off x="441600" y="439800"/>
            <a:ext cx="1392600" cy="1108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53"/>
          <p:cNvSpPr/>
          <p:nvPr/>
        </p:nvSpPr>
        <p:spPr>
          <a:xfrm>
            <a:off x="2407850" y="439800"/>
            <a:ext cx="6294600" cy="11517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p53"/>
          <p:cNvSpPr/>
          <p:nvPr/>
        </p:nvSpPr>
        <p:spPr>
          <a:xfrm>
            <a:off x="1902475" y="645150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3" name="Google Shape;433;p53"/>
          <p:cNvSpPr/>
          <p:nvPr/>
        </p:nvSpPr>
        <p:spPr>
          <a:xfrm rot="5400000">
            <a:off x="4331250" y="1404975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4" name="Google Shape;434;p53"/>
          <p:cNvSpPr txBox="1"/>
          <p:nvPr/>
        </p:nvSpPr>
        <p:spPr>
          <a:xfrm>
            <a:off x="2578600" y="566925"/>
            <a:ext cx="5952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sufijos se escriben unidos a la palabra, sin espacio y sin guion.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5" name="Google Shape;435;p53"/>
          <p:cNvSpPr txBox="1"/>
          <p:nvPr/>
        </p:nvSpPr>
        <p:spPr>
          <a:xfrm>
            <a:off x="373650" y="593700"/>
            <a:ext cx="1528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-ción</a:t>
            </a:r>
            <a:endParaRPr b="1"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54" title="icons_final_Phonics_BW_Learn-Ide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66" y="4148746"/>
            <a:ext cx="822900" cy="822900"/>
          </a:xfrm>
          <a:prstGeom prst="ellipse">
            <a:avLst/>
          </a:prstGeom>
        </p:spPr>
      </p:pic>
      <p:sp>
        <p:nvSpPr>
          <p:cNvPr id="441" name="Google Shape;441;p54"/>
          <p:cNvSpPr/>
          <p:nvPr/>
        </p:nvSpPr>
        <p:spPr>
          <a:xfrm>
            <a:off x="4938924" y="2113500"/>
            <a:ext cx="2182800" cy="964800"/>
          </a:xfrm>
          <a:prstGeom prst="roundRect">
            <a:avLst>
              <a:gd fmla="val 8676" name="adj"/>
            </a:avLst>
          </a:prstGeom>
          <a:noFill/>
          <a:ln cap="flat" cmpd="sng" w="2475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5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ísima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2" name="Google Shape;442;p54"/>
          <p:cNvSpPr/>
          <p:nvPr/>
        </p:nvSpPr>
        <p:spPr>
          <a:xfrm>
            <a:off x="1685200" y="2113500"/>
            <a:ext cx="2053800" cy="964800"/>
          </a:xfrm>
          <a:prstGeom prst="roundRect">
            <a:avLst>
              <a:gd fmla="val 8676" name="adj"/>
            </a:avLst>
          </a:prstGeom>
          <a:noFill/>
          <a:ln cap="flat" cmpd="sng" w="2475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lento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p54"/>
          <p:cNvSpPr/>
          <p:nvPr/>
        </p:nvSpPr>
        <p:spPr>
          <a:xfrm>
            <a:off x="2962651" y="3770775"/>
            <a:ext cx="3218700" cy="837600"/>
          </a:xfrm>
          <a:prstGeom prst="roundRect">
            <a:avLst>
              <a:gd fmla="val 8676" name="adj"/>
            </a:avLst>
          </a:prstGeom>
          <a:solidFill>
            <a:srgbClr val="FFE2D6"/>
          </a:solidFill>
          <a:ln>
            <a:noFill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5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lentísima</a:t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4" name="Google Shape;444;p54"/>
          <p:cNvSpPr txBox="1"/>
          <p:nvPr/>
        </p:nvSpPr>
        <p:spPr>
          <a:xfrm>
            <a:off x="3893378" y="2175970"/>
            <a:ext cx="8808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59375" lIns="59375" spcFirstLastPara="1" rIns="59375" wrap="square" tIns="59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77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2923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5" name="Google Shape;445;p54"/>
          <p:cNvSpPr/>
          <p:nvPr/>
        </p:nvSpPr>
        <p:spPr>
          <a:xfrm rot="5400000">
            <a:off x="4360954" y="3277127"/>
            <a:ext cx="422100" cy="45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62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9375" lIns="59375" spcFirstLastPara="1" rIns="59375" wrap="square" tIns="59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9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p54"/>
          <p:cNvSpPr/>
          <p:nvPr/>
        </p:nvSpPr>
        <p:spPr>
          <a:xfrm>
            <a:off x="441600" y="439800"/>
            <a:ext cx="1392600" cy="11082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54"/>
          <p:cNvSpPr/>
          <p:nvPr/>
        </p:nvSpPr>
        <p:spPr>
          <a:xfrm>
            <a:off x="2407850" y="439800"/>
            <a:ext cx="6294600" cy="11517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8" name="Google Shape;448;p54"/>
          <p:cNvSpPr/>
          <p:nvPr/>
        </p:nvSpPr>
        <p:spPr>
          <a:xfrm>
            <a:off x="1902475" y="645150"/>
            <a:ext cx="427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9" name="Google Shape;449;p54"/>
          <p:cNvSpPr/>
          <p:nvPr/>
        </p:nvSpPr>
        <p:spPr>
          <a:xfrm rot="5400000">
            <a:off x="4331250" y="1404975"/>
            <a:ext cx="481500" cy="69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0" name="Google Shape;450;p54"/>
          <p:cNvSpPr txBox="1"/>
          <p:nvPr/>
        </p:nvSpPr>
        <p:spPr>
          <a:xfrm>
            <a:off x="2578600" y="566925"/>
            <a:ext cx="5952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sufijos se escriben unidos a la palabra, sin espacio y sin guion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1" name="Google Shape;451;p54"/>
          <p:cNvSpPr txBox="1"/>
          <p:nvPr/>
        </p:nvSpPr>
        <p:spPr>
          <a:xfrm>
            <a:off x="390168" y="439800"/>
            <a:ext cx="1527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-ísimo/</a:t>
            </a:r>
            <a:endParaRPr b="1"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-ísima</a:t>
            </a:r>
            <a:endParaRPr b="1" sz="4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3</a:t>
            </a:r>
            <a:r>
              <a:rPr lang="en" sz="3500"/>
              <a:t>. </a:t>
            </a:r>
            <a:r>
              <a:rPr lang="en"/>
              <a:t>Ortografía </a:t>
            </a:r>
            <a:endParaRPr sz="3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63" name="Google Shape;463;p56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pañ</a:t>
            </a:r>
            <a:r>
              <a:rPr lang="en" sz="9600">
                <a:solidFill>
                  <a:srgbClr val="363535"/>
                </a:solidFill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ito</a:t>
            </a:r>
            <a:endParaRPr sz="9600">
              <a:solidFill>
                <a:srgbClr val="363535"/>
              </a:solidFill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9"/>
          <p:cNvSpPr txBox="1"/>
          <p:nvPr>
            <p:ph type="ctrTitle"/>
          </p:nvPr>
        </p:nvSpPr>
        <p:spPr>
          <a:xfrm>
            <a:off x="457213" y="2265289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69" name="Google Shape;469;p57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jef</a:t>
            </a:r>
            <a:r>
              <a:rPr lang="en" sz="9600">
                <a:solidFill>
                  <a:srgbClr val="363535"/>
                </a:solidFill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aza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475" name="Google Shape;475;p58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flor</a:t>
            </a:r>
            <a:r>
              <a:rPr lang="en" sz="9600">
                <a:solidFill>
                  <a:srgbClr val="363535"/>
                </a:solidFill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ero</a:t>
            </a:r>
            <a:endParaRPr sz="9600">
              <a:solidFill>
                <a:srgbClr val="363535"/>
              </a:solidFill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9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 sz="3500"/>
              <a:t>. </a:t>
            </a:r>
            <a:r>
              <a:rPr lang="en"/>
              <a:t>Palabras de alta frecuencia</a:t>
            </a:r>
            <a:endParaRPr sz="3500"/>
          </a:p>
        </p:txBody>
      </p:sp>
      <p:pic>
        <p:nvPicPr>
          <p:cNvPr id="481" name="Google Shape;481;p59" title="icons_final_Phonics_BW_Palabras de alta frecuencia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0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ideas</a:t>
            </a:r>
            <a:endParaRPr sz="9600"/>
          </a:p>
        </p:txBody>
      </p:sp>
      <p:pic>
        <p:nvPicPr>
          <p:cNvPr id="487" name="Google Shape;487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93" name="Google Shape;493;p61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lejos</a:t>
            </a:r>
            <a:endParaRPr sz="9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499" name="Google Shape;499;p62"/>
          <p:cNvSpPr txBox="1"/>
          <p:nvPr>
            <p:ph idx="4294967295" type="body"/>
          </p:nvPr>
        </p:nvSpPr>
        <p:spPr>
          <a:xfrm>
            <a:off x="0" y="1627632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fácil</a:t>
            </a:r>
            <a:endParaRPr sz="9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63" title="icons_final_Phonics_BW_Sentence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6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r>
              <a:rPr lang="en" sz="3500"/>
              <a:t>. Oraciones</a:t>
            </a:r>
            <a:endParaRPr sz="35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6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11" name="Google Shape;511;p64"/>
          <p:cNvSpPr txBox="1"/>
          <p:nvPr/>
        </p:nvSpPr>
        <p:spPr>
          <a:xfrm>
            <a:off x="441600" y="439800"/>
            <a:ext cx="8260800" cy="19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200">
                <a:latin typeface="Century Gothic"/>
                <a:ea typeface="Century Gothic"/>
                <a:cs typeface="Century Gothic"/>
                <a:sym typeface="Century Gothic"/>
              </a:rPr>
              <a:t>¡Empecemos por revisar toda la casa!</a:t>
            </a:r>
            <a:endParaRPr sz="5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6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17" name="Google Shape;517;p65"/>
          <p:cNvSpPr txBox="1"/>
          <p:nvPr/>
        </p:nvSpPr>
        <p:spPr>
          <a:xfrm>
            <a:off x="441600" y="439800"/>
            <a:ext cx="8260800" cy="19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200">
                <a:latin typeface="Century Gothic"/>
                <a:ea typeface="Century Gothic"/>
                <a:cs typeface="Century Gothic"/>
                <a:sym typeface="Century Gothic"/>
              </a:rPr>
              <a:t>—¡Aquí no están! —dijo Gabriela, frustrada.</a:t>
            </a:r>
            <a:endParaRPr sz="5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6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r>
              <a:rPr lang="en" sz="3500"/>
              <a:t>. Dictado</a:t>
            </a:r>
            <a:endParaRPr sz="3500"/>
          </a:p>
        </p:txBody>
      </p:sp>
      <p:pic>
        <p:nvPicPr>
          <p:cNvPr id="523" name="Google Shape;52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  <p:sp>
        <p:nvSpPr>
          <p:cNvPr id="314" name="Google Shape;314;p4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Leer palabras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6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cxnSp>
        <p:nvCxnSpPr>
          <p:cNvPr id="529" name="Google Shape;529;p67"/>
          <p:cNvCxnSpPr/>
          <p:nvPr/>
        </p:nvCxnSpPr>
        <p:spPr>
          <a:xfrm>
            <a:off x="765000" y="12166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0" name="Google Shape;530;p67"/>
          <p:cNvCxnSpPr/>
          <p:nvPr/>
        </p:nvCxnSpPr>
        <p:spPr>
          <a:xfrm>
            <a:off x="765000" y="24358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1" name="Google Shape;531;p67"/>
          <p:cNvCxnSpPr/>
          <p:nvPr/>
        </p:nvCxnSpPr>
        <p:spPr>
          <a:xfrm>
            <a:off x="765000" y="3578875"/>
            <a:ext cx="7614000" cy="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537" name="Google Shape;537;p68"/>
          <p:cNvSpPr txBox="1"/>
          <p:nvPr/>
        </p:nvSpPr>
        <p:spPr>
          <a:xfrm>
            <a:off x="441600" y="439800"/>
            <a:ext cx="8260800" cy="19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200">
                <a:latin typeface="Century Gothic"/>
                <a:ea typeface="Century Gothic"/>
                <a:cs typeface="Century Gothic"/>
                <a:sym typeface="Century Gothic"/>
              </a:rPr>
              <a:t>¡Empecemos por revisar toda la casa!</a:t>
            </a:r>
            <a:endParaRPr sz="5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9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543" name="Google Shape;543;p69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</a:t>
            </a:r>
            <a:endParaRPr sz="2200"/>
          </a:p>
        </p:txBody>
      </p:sp>
      <p:pic>
        <p:nvPicPr>
          <p:cNvPr id="544" name="Google Shape;544;p69" title="Las flores de mama_Ilus1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09601"/>
            <a:ext cx="3861148" cy="40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0"/>
          <p:cNvSpPr txBox="1"/>
          <p:nvPr>
            <p:ph type="ctrTitle"/>
          </p:nvPr>
        </p:nvSpPr>
        <p:spPr>
          <a:xfrm>
            <a:off x="457213" y="2265289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2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ellipse">
            <a:avLst/>
          </a:prstGeom>
          <a:noFill/>
        </p:spPr>
      </p:pic>
      <p:sp>
        <p:nvSpPr>
          <p:cNvPr id="555" name="Google Shape;555;p7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Leer palabras multisilábicas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2"/>
          <p:cNvSpPr txBox="1"/>
          <p:nvPr/>
        </p:nvSpPr>
        <p:spPr>
          <a:xfrm>
            <a:off x="3881451" y="2172288"/>
            <a:ext cx="4101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</a:t>
            </a:r>
            <a:r>
              <a:rPr b="1"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ito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72"/>
          <p:cNvSpPr txBox="1"/>
          <p:nvPr/>
        </p:nvSpPr>
        <p:spPr>
          <a:xfrm>
            <a:off x="3881444" y="3384535"/>
            <a:ext cx="4101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golp</a:t>
            </a:r>
            <a:r>
              <a:rPr b="1"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azo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2" name="Google Shape;562;p72"/>
          <p:cNvSpPr txBox="1"/>
          <p:nvPr/>
        </p:nvSpPr>
        <p:spPr>
          <a:xfrm>
            <a:off x="3881451" y="960063"/>
            <a:ext cx="4101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admira</a:t>
            </a:r>
            <a:r>
              <a:rPr b="1" lang="en" sz="5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ción</a:t>
            </a:r>
            <a:endParaRPr sz="54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72"/>
          <p:cNvSpPr/>
          <p:nvPr/>
        </p:nvSpPr>
        <p:spPr>
          <a:xfrm>
            <a:off x="441600" y="479700"/>
            <a:ext cx="2973300" cy="6066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4" name="Google Shape;564;p72"/>
          <p:cNvSpPr txBox="1"/>
          <p:nvPr/>
        </p:nvSpPr>
        <p:spPr>
          <a:xfrm>
            <a:off x="980050" y="439800"/>
            <a:ext cx="247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Recuerda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5" name="Google Shape;565;p72" title="icons_final_Phonics_BW_Rememb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850" y="55440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567" name="Google Shape;567;p72"/>
          <p:cNvSpPr/>
          <p:nvPr/>
        </p:nvSpPr>
        <p:spPr>
          <a:xfrm>
            <a:off x="441589" y="1474625"/>
            <a:ext cx="2475900" cy="2475900"/>
          </a:xfrm>
          <a:prstGeom prst="ellipse">
            <a:avLst/>
          </a:prstGeom>
          <a:noFill/>
          <a:ln cap="flat" cmpd="sng" w="2857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72"/>
          <p:cNvSpPr txBox="1"/>
          <p:nvPr/>
        </p:nvSpPr>
        <p:spPr>
          <a:xfrm>
            <a:off x="441596" y="2327825"/>
            <a:ext cx="2475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Century Gothic"/>
                <a:ea typeface="Century Gothic"/>
                <a:cs typeface="Century Gothic"/>
                <a:sym typeface="Century Gothic"/>
              </a:rPr>
              <a:t>sufijos</a:t>
            </a:r>
            <a:endParaRPr b="1" sz="5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72"/>
          <p:cNvSpPr/>
          <p:nvPr/>
        </p:nvSpPr>
        <p:spPr>
          <a:xfrm rot="-1019631">
            <a:off x="3150932" y="1691706"/>
            <a:ext cx="603553" cy="30177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0" name="Google Shape;570;p72"/>
          <p:cNvSpPr/>
          <p:nvPr/>
        </p:nvSpPr>
        <p:spPr>
          <a:xfrm rot="1319193">
            <a:off x="3151018" y="3552855"/>
            <a:ext cx="603383" cy="30188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1" name="Google Shape;571;p72"/>
          <p:cNvSpPr/>
          <p:nvPr/>
        </p:nvSpPr>
        <p:spPr>
          <a:xfrm rot="-1709">
            <a:off x="3151043" y="2598938"/>
            <a:ext cx="6033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2" name="Google Shape;572;p72" title="492.png"/>
          <p:cNvPicPr preferRelativeResize="0"/>
          <p:nvPr/>
        </p:nvPicPr>
        <p:blipFill rotWithShape="1">
          <a:blip r:embed="rId5">
            <a:alphaModFix/>
          </a:blip>
          <a:srcRect b="0" l="0" r="0" t="9330"/>
          <a:stretch/>
        </p:blipFill>
        <p:spPr>
          <a:xfrm>
            <a:off x="7878619" y="758600"/>
            <a:ext cx="986674" cy="102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2" title="49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7650">
            <a:off x="6055187" y="2051132"/>
            <a:ext cx="993247" cy="113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2" title="494.png"/>
          <p:cNvPicPr preferRelativeResize="0"/>
          <p:nvPr/>
        </p:nvPicPr>
        <p:blipFill rotWithShape="1">
          <a:blip r:embed="rId7">
            <a:alphaModFix/>
          </a:blip>
          <a:srcRect b="0" l="18584" r="18634" t="0"/>
          <a:stretch/>
        </p:blipFill>
        <p:spPr>
          <a:xfrm>
            <a:off x="7121125" y="3018000"/>
            <a:ext cx="861623" cy="156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3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rarísimo</a:t>
            </a:r>
            <a:endParaRPr sz="9600"/>
          </a:p>
        </p:txBody>
      </p:sp>
      <p:pic>
        <p:nvPicPr>
          <p:cNvPr id="580" name="Google Shape;580;p7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4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pelotota</a:t>
            </a:r>
            <a:endParaRPr sz="9600"/>
          </a:p>
        </p:txBody>
      </p:sp>
      <p:pic>
        <p:nvPicPr>
          <p:cNvPr id="586" name="Google Shape;586;p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5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avispero</a:t>
            </a:r>
            <a:endParaRPr sz="9600"/>
          </a:p>
        </p:txBody>
      </p:sp>
      <p:pic>
        <p:nvPicPr>
          <p:cNvPr id="592" name="Google Shape;592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6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jugosa</a:t>
            </a:r>
            <a:endParaRPr sz="9600"/>
          </a:p>
        </p:txBody>
      </p:sp>
      <p:pic>
        <p:nvPicPr>
          <p:cNvPr id="598" name="Google Shape;598;p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"/>
          <p:cNvSpPr txBox="1"/>
          <p:nvPr/>
        </p:nvSpPr>
        <p:spPr>
          <a:xfrm>
            <a:off x="3881451" y="2172288"/>
            <a:ext cx="4101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r>
              <a:rPr b="1"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ito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41"/>
          <p:cNvSpPr txBox="1"/>
          <p:nvPr/>
        </p:nvSpPr>
        <p:spPr>
          <a:xfrm>
            <a:off x="3881444" y="3384535"/>
            <a:ext cx="4101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picot</a:t>
            </a:r>
            <a:r>
              <a:rPr b="1" lang="en" sz="6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azo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41"/>
          <p:cNvSpPr txBox="1"/>
          <p:nvPr/>
        </p:nvSpPr>
        <p:spPr>
          <a:xfrm>
            <a:off x="3881451" y="1175723"/>
            <a:ext cx="4101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embarca</a:t>
            </a:r>
            <a:r>
              <a:rPr b="1" lang="en" sz="4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ción</a:t>
            </a:r>
            <a:endParaRPr sz="6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41"/>
          <p:cNvSpPr/>
          <p:nvPr/>
        </p:nvSpPr>
        <p:spPr>
          <a:xfrm>
            <a:off x="441600" y="479700"/>
            <a:ext cx="2973300" cy="6066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3" name="Google Shape;323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324" name="Google Shape;324;p41"/>
          <p:cNvSpPr txBox="1"/>
          <p:nvPr/>
        </p:nvSpPr>
        <p:spPr>
          <a:xfrm>
            <a:off x="980050" y="439800"/>
            <a:ext cx="247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Recuerda</a:t>
            </a:r>
            <a:r>
              <a:rPr b="1" lang="en" sz="3000"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3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41" title="icons_final_Phonics_BW_Rememb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850" y="5544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1"/>
          <p:cNvSpPr/>
          <p:nvPr/>
        </p:nvSpPr>
        <p:spPr>
          <a:xfrm>
            <a:off x="441589" y="1474625"/>
            <a:ext cx="2475900" cy="2475900"/>
          </a:xfrm>
          <a:prstGeom prst="ellipse">
            <a:avLst/>
          </a:prstGeom>
          <a:noFill/>
          <a:ln cap="flat" cmpd="sng" w="2857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7" name="Google Shape;327;p41"/>
          <p:cNvSpPr txBox="1"/>
          <p:nvPr/>
        </p:nvSpPr>
        <p:spPr>
          <a:xfrm>
            <a:off x="441596" y="2327825"/>
            <a:ext cx="2475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latin typeface="Century Gothic"/>
                <a:ea typeface="Century Gothic"/>
                <a:cs typeface="Century Gothic"/>
                <a:sym typeface="Century Gothic"/>
              </a:rPr>
              <a:t>sufijos</a:t>
            </a:r>
            <a:endParaRPr b="1" sz="5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8" name="Google Shape;328;p41"/>
          <p:cNvSpPr/>
          <p:nvPr/>
        </p:nvSpPr>
        <p:spPr>
          <a:xfrm rot="-1019631">
            <a:off x="3150932" y="1691706"/>
            <a:ext cx="603553" cy="30177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9" name="Google Shape;329;p41"/>
          <p:cNvSpPr/>
          <p:nvPr/>
        </p:nvSpPr>
        <p:spPr>
          <a:xfrm rot="1319193">
            <a:off x="3151018" y="3552855"/>
            <a:ext cx="603383" cy="30188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0" name="Google Shape;330;p41"/>
          <p:cNvSpPr/>
          <p:nvPr/>
        </p:nvSpPr>
        <p:spPr>
          <a:xfrm rot="-1709">
            <a:off x="3151043" y="2598938"/>
            <a:ext cx="6033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CB497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1" name="Google Shape;331;p41" title="489.png"/>
          <p:cNvPicPr preferRelativeResize="0"/>
          <p:nvPr/>
        </p:nvPicPr>
        <p:blipFill rotWithShape="1">
          <a:blip r:embed="rId5">
            <a:alphaModFix/>
          </a:blip>
          <a:srcRect b="0" l="0" r="0" t="12503"/>
          <a:stretch/>
        </p:blipFill>
        <p:spPr>
          <a:xfrm flipH="1">
            <a:off x="7955360" y="984064"/>
            <a:ext cx="892801" cy="8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1" title="49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692920" y="2068525"/>
            <a:ext cx="1010977" cy="115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1" title="491.png"/>
          <p:cNvPicPr preferRelativeResize="0"/>
          <p:nvPr/>
        </p:nvPicPr>
        <p:blipFill rotWithShape="1">
          <a:blip r:embed="rId7">
            <a:alphaModFix/>
          </a:blip>
          <a:srcRect b="0" l="0" r="0" t="19381"/>
          <a:stretch/>
        </p:blipFill>
        <p:spPr>
          <a:xfrm>
            <a:off x="7293503" y="3050775"/>
            <a:ext cx="1481736" cy="1365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7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sastrería</a:t>
            </a:r>
            <a:endParaRPr sz="9600"/>
          </a:p>
        </p:txBody>
      </p:sp>
      <p:pic>
        <p:nvPicPr>
          <p:cNvPr id="604" name="Google Shape;604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8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informado</a:t>
            </a:r>
            <a:endParaRPr sz="9600"/>
          </a:p>
        </p:txBody>
      </p:sp>
      <p:pic>
        <p:nvPicPr>
          <p:cNvPr id="610" name="Google Shape;610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9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zumbido</a:t>
            </a:r>
            <a:endParaRPr sz="9600"/>
          </a:p>
        </p:txBody>
      </p:sp>
      <p:pic>
        <p:nvPicPr>
          <p:cNvPr id="616" name="Google Shape;616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0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aceptable</a:t>
            </a:r>
            <a:endParaRPr sz="9600"/>
          </a:p>
        </p:txBody>
      </p:sp>
      <p:pic>
        <p:nvPicPr>
          <p:cNvPr id="622" name="Google Shape;622;p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81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2</a:t>
            </a:r>
            <a:r>
              <a:rPr lang="en" sz="3500"/>
              <a:t>. </a:t>
            </a:r>
            <a:r>
              <a:rPr lang="en"/>
              <a:t>Ortografía </a:t>
            </a:r>
            <a:endParaRPr sz="35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8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34" name="Google Shape;634;p82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gust</a:t>
            </a:r>
            <a:r>
              <a:rPr lang="en" sz="9600">
                <a:solidFill>
                  <a:srgbClr val="363535"/>
                </a:solidFill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oso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40" name="Google Shape;640;p83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pein</a:t>
            </a:r>
            <a:r>
              <a:rPr lang="en" sz="9600">
                <a:solidFill>
                  <a:srgbClr val="363535"/>
                </a:solidFill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ada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8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sp>
        <p:nvSpPr>
          <p:cNvPr id="646" name="Google Shape;646;p84"/>
          <p:cNvSpPr txBox="1"/>
          <p:nvPr/>
        </p:nvSpPr>
        <p:spPr>
          <a:xfrm>
            <a:off x="0" y="1627632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confi</a:t>
            </a:r>
            <a:r>
              <a:rPr lang="en" sz="9600">
                <a:solidFill>
                  <a:srgbClr val="363535"/>
                </a:solidFill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able</a:t>
            </a:r>
            <a:endParaRPr sz="9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85" title="icons_final_Phonics_BW_Morphological Awarness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8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3</a:t>
            </a:r>
            <a:r>
              <a:rPr lang="en" sz="3500"/>
              <a:t>. </a:t>
            </a:r>
            <a:r>
              <a:rPr lang="en"/>
              <a:t>Análisis</a:t>
            </a:r>
            <a:r>
              <a:rPr lang="en" sz="3500"/>
              <a:t> </a:t>
            </a:r>
            <a:r>
              <a:rPr lang="en"/>
              <a:t>morfológico</a:t>
            </a:r>
            <a:r>
              <a:rPr lang="en"/>
              <a:t> </a:t>
            </a:r>
            <a:endParaRPr sz="35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58" name="Google Shape;658;p86"/>
          <p:cNvSpPr/>
          <p:nvPr/>
        </p:nvSpPr>
        <p:spPr>
          <a:xfrm>
            <a:off x="3125252" y="1197875"/>
            <a:ext cx="28935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kétchu</a:t>
            </a:r>
            <a:r>
              <a:rPr b="1" lang="en" sz="5000"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endParaRPr b="1" sz="5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9" name="Google Shape;659;p86"/>
          <p:cNvSpPr/>
          <p:nvPr/>
        </p:nvSpPr>
        <p:spPr>
          <a:xfrm>
            <a:off x="604582" y="2452225"/>
            <a:ext cx="15687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u="sng">
                <a:latin typeface="Century Gothic"/>
                <a:ea typeface="Century Gothic"/>
                <a:cs typeface="Century Gothic"/>
                <a:sym typeface="Century Gothic"/>
              </a:rPr>
              <a:t>két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86"/>
          <p:cNvSpPr/>
          <p:nvPr/>
        </p:nvSpPr>
        <p:spPr>
          <a:xfrm>
            <a:off x="2353425" y="2452225"/>
            <a:ext cx="23286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chup</a:t>
            </a:r>
            <a:endParaRPr b="1" sz="5000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1" name="Google Shape;661;p86"/>
          <p:cNvSpPr/>
          <p:nvPr/>
        </p:nvSpPr>
        <p:spPr>
          <a:xfrm>
            <a:off x="5645925" y="2452225"/>
            <a:ext cx="2893500" cy="1005900"/>
          </a:xfrm>
          <a:prstGeom prst="roundRect">
            <a:avLst>
              <a:gd fmla="val 8676" name="adj"/>
            </a:avLst>
          </a:prstGeom>
          <a:solidFill>
            <a:schemeClr val="lt2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kétchu</a:t>
            </a:r>
            <a:r>
              <a:rPr b="1" lang="en" sz="5000"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2" name="Google Shape;662;p86"/>
          <p:cNvSpPr/>
          <p:nvPr/>
        </p:nvSpPr>
        <p:spPr>
          <a:xfrm>
            <a:off x="4862179" y="2799840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3" name="Google Shape;663;p86"/>
          <p:cNvSpPr txBox="1"/>
          <p:nvPr/>
        </p:nvSpPr>
        <p:spPr>
          <a:xfrm>
            <a:off x="0" y="439788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¿</a:t>
            </a: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Aguda, </a:t>
            </a:r>
            <a:r>
              <a:rPr lang="en" sz="40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grave o esdrújula</a:t>
            </a: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64" name="Google Shape;664;p86"/>
          <p:cNvGrpSpPr/>
          <p:nvPr/>
        </p:nvGrpSpPr>
        <p:grpSpPr>
          <a:xfrm>
            <a:off x="3043073" y="3697725"/>
            <a:ext cx="2765527" cy="1005900"/>
            <a:chOff x="3043073" y="3697725"/>
            <a:chExt cx="2765527" cy="1005900"/>
          </a:xfrm>
        </p:grpSpPr>
        <p:sp>
          <p:nvSpPr>
            <p:cNvPr id="665" name="Google Shape;665;p86"/>
            <p:cNvSpPr/>
            <p:nvPr/>
          </p:nvSpPr>
          <p:spPr>
            <a:xfrm>
              <a:off x="3335400" y="3697725"/>
              <a:ext cx="2473200" cy="1005900"/>
            </a:xfrm>
            <a:prstGeom prst="roundRect">
              <a:avLst>
                <a:gd fmla="val 8676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Century Gothic"/>
                  <a:ea typeface="Century Gothic"/>
                  <a:cs typeface="Century Gothic"/>
                  <a:sym typeface="Century Gothic"/>
                </a:rPr>
                <a:t>grave</a:t>
              </a:r>
              <a:endParaRPr b="1" sz="5000" u="sng"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66" name="Google Shape;666;p86" title="mark_check_verd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3073" y="3884476"/>
              <a:ext cx="512783" cy="632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2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sopera</a:t>
            </a:r>
            <a:endParaRPr sz="9600"/>
          </a:p>
        </p:txBody>
      </p:sp>
      <p:pic>
        <p:nvPicPr>
          <p:cNvPr id="339" name="Google Shape;339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72" name="Google Shape;672;p87"/>
          <p:cNvSpPr/>
          <p:nvPr/>
        </p:nvSpPr>
        <p:spPr>
          <a:xfrm>
            <a:off x="3070650" y="1197875"/>
            <a:ext cx="3002700" cy="9486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quimica</a:t>
            </a:r>
            <a:endParaRPr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p87"/>
          <p:cNvSpPr/>
          <p:nvPr/>
        </p:nvSpPr>
        <p:spPr>
          <a:xfrm>
            <a:off x="514200" y="2452225"/>
            <a:ext cx="12441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u="sng"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4" name="Google Shape;674;p87"/>
          <p:cNvSpPr/>
          <p:nvPr/>
        </p:nvSpPr>
        <p:spPr>
          <a:xfrm>
            <a:off x="1952553" y="2452225"/>
            <a:ext cx="12441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mi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5" name="Google Shape;675;p87"/>
          <p:cNvSpPr/>
          <p:nvPr/>
        </p:nvSpPr>
        <p:spPr>
          <a:xfrm>
            <a:off x="5627099" y="2452225"/>
            <a:ext cx="3002700" cy="1005900"/>
          </a:xfrm>
          <a:prstGeom prst="roundRect">
            <a:avLst>
              <a:gd fmla="val 8676" name="adj"/>
            </a:avLst>
          </a:prstGeom>
          <a:solidFill>
            <a:schemeClr val="lt2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química</a:t>
            </a:r>
            <a:endParaRPr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6" name="Google Shape;676;p87"/>
          <p:cNvSpPr/>
          <p:nvPr/>
        </p:nvSpPr>
        <p:spPr>
          <a:xfrm>
            <a:off x="4829262" y="2825452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7" name="Google Shape;677;p87"/>
          <p:cNvSpPr/>
          <p:nvPr/>
        </p:nvSpPr>
        <p:spPr>
          <a:xfrm>
            <a:off x="3390900" y="2452225"/>
            <a:ext cx="12441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8" name="Google Shape;678;p87"/>
          <p:cNvSpPr txBox="1"/>
          <p:nvPr/>
        </p:nvSpPr>
        <p:spPr>
          <a:xfrm>
            <a:off x="0" y="439788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¿Aguda, </a:t>
            </a:r>
            <a:r>
              <a:rPr lang="en" sz="40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grave o esdrújula</a:t>
            </a: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79" name="Google Shape;679;p87"/>
          <p:cNvGrpSpPr/>
          <p:nvPr/>
        </p:nvGrpSpPr>
        <p:grpSpPr>
          <a:xfrm>
            <a:off x="2683873" y="3697725"/>
            <a:ext cx="3436727" cy="1005900"/>
            <a:chOff x="2683873" y="3697725"/>
            <a:chExt cx="3436727" cy="1005900"/>
          </a:xfrm>
        </p:grpSpPr>
        <p:sp>
          <p:nvSpPr>
            <p:cNvPr id="680" name="Google Shape;680;p87"/>
            <p:cNvSpPr/>
            <p:nvPr/>
          </p:nvSpPr>
          <p:spPr>
            <a:xfrm>
              <a:off x="3023400" y="3697725"/>
              <a:ext cx="3097200" cy="1005900"/>
            </a:xfrm>
            <a:prstGeom prst="roundRect">
              <a:avLst>
                <a:gd fmla="val 8676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Century Gothic"/>
                  <a:ea typeface="Century Gothic"/>
                  <a:cs typeface="Century Gothic"/>
                  <a:sym typeface="Century Gothic"/>
                </a:rPr>
                <a:t>esdrújula</a:t>
              </a:r>
              <a:endParaRPr b="1" sz="5000" u="sng"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81" name="Google Shape;681;p87" title="mark_check_verd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83873" y="3884476"/>
              <a:ext cx="512783" cy="632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687" name="Google Shape;687;p88"/>
          <p:cNvSpPr/>
          <p:nvPr/>
        </p:nvSpPr>
        <p:spPr>
          <a:xfrm>
            <a:off x="3493791" y="1197868"/>
            <a:ext cx="21564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torax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8" name="Google Shape;688;p88"/>
          <p:cNvSpPr/>
          <p:nvPr/>
        </p:nvSpPr>
        <p:spPr>
          <a:xfrm>
            <a:off x="1558912" y="2452225"/>
            <a:ext cx="11655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u="sng"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endParaRPr sz="5000" u="sng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9" name="Google Shape;689;p88"/>
          <p:cNvSpPr/>
          <p:nvPr/>
        </p:nvSpPr>
        <p:spPr>
          <a:xfrm>
            <a:off x="2931338" y="2452225"/>
            <a:ext cx="14799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ra</a:t>
            </a:r>
            <a:r>
              <a:rPr b="1" lang="en" sz="5000"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b="1" sz="5000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0" name="Google Shape;690;p88"/>
          <p:cNvSpPr/>
          <p:nvPr/>
        </p:nvSpPr>
        <p:spPr>
          <a:xfrm>
            <a:off x="5428686" y="2452213"/>
            <a:ext cx="2156400" cy="1005900"/>
          </a:xfrm>
          <a:prstGeom prst="roundRect">
            <a:avLst>
              <a:gd fmla="val 8676" name="adj"/>
            </a:avLst>
          </a:prstGeom>
          <a:solidFill>
            <a:schemeClr val="lt2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tórax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1" name="Google Shape;691;p88"/>
          <p:cNvSpPr/>
          <p:nvPr/>
        </p:nvSpPr>
        <p:spPr>
          <a:xfrm>
            <a:off x="4618161" y="2825440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2" name="Google Shape;692;p88"/>
          <p:cNvSpPr txBox="1"/>
          <p:nvPr/>
        </p:nvSpPr>
        <p:spPr>
          <a:xfrm>
            <a:off x="0" y="439788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¿Aguda, </a:t>
            </a:r>
            <a:r>
              <a:rPr lang="en" sz="40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grave o esdrújula</a:t>
            </a: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93" name="Google Shape;693;p88"/>
          <p:cNvGrpSpPr/>
          <p:nvPr/>
        </p:nvGrpSpPr>
        <p:grpSpPr>
          <a:xfrm>
            <a:off x="3043073" y="3706575"/>
            <a:ext cx="2691127" cy="1005900"/>
            <a:chOff x="3043073" y="3706575"/>
            <a:chExt cx="2691127" cy="1005900"/>
          </a:xfrm>
        </p:grpSpPr>
        <p:sp>
          <p:nvSpPr>
            <p:cNvPr id="694" name="Google Shape;694;p88"/>
            <p:cNvSpPr/>
            <p:nvPr/>
          </p:nvSpPr>
          <p:spPr>
            <a:xfrm>
              <a:off x="3409801" y="3706575"/>
              <a:ext cx="2324400" cy="1005900"/>
            </a:xfrm>
            <a:prstGeom prst="roundRect">
              <a:avLst>
                <a:gd fmla="val 8676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Century Gothic"/>
                  <a:ea typeface="Century Gothic"/>
                  <a:cs typeface="Century Gothic"/>
                  <a:sym typeface="Century Gothic"/>
                </a:rPr>
                <a:t>grave</a:t>
              </a:r>
              <a:endParaRPr b="1" sz="5000" u="sng"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95" name="Google Shape;695;p88" title="mark_check_verd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3073" y="3884476"/>
              <a:ext cx="512783" cy="632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8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01" name="Google Shape;701;p89"/>
          <p:cNvSpPr/>
          <p:nvPr/>
        </p:nvSpPr>
        <p:spPr>
          <a:xfrm>
            <a:off x="3378305" y="1197875"/>
            <a:ext cx="23874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jamas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2" name="Google Shape;702;p89"/>
          <p:cNvSpPr/>
          <p:nvPr/>
        </p:nvSpPr>
        <p:spPr>
          <a:xfrm>
            <a:off x="1442602" y="2452225"/>
            <a:ext cx="10347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ja</a:t>
            </a:r>
            <a:endParaRPr b="1" sz="5000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3" name="Google Shape;703;p89"/>
          <p:cNvSpPr/>
          <p:nvPr/>
        </p:nvSpPr>
        <p:spPr>
          <a:xfrm>
            <a:off x="2676189" y="2452225"/>
            <a:ext cx="16773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u="sng"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r>
              <a:rPr b="1" lang="en" sz="5000" u="sng"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4" name="Google Shape;704;p89"/>
          <p:cNvSpPr/>
          <p:nvPr/>
        </p:nvSpPr>
        <p:spPr>
          <a:xfrm>
            <a:off x="5313988" y="2452225"/>
            <a:ext cx="2387400" cy="1005900"/>
          </a:xfrm>
          <a:prstGeom prst="roundRect">
            <a:avLst>
              <a:gd fmla="val 8676" name="adj"/>
            </a:avLst>
          </a:prstGeom>
          <a:solidFill>
            <a:schemeClr val="lt2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jamás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5" name="Google Shape;705;p89"/>
          <p:cNvSpPr/>
          <p:nvPr/>
        </p:nvSpPr>
        <p:spPr>
          <a:xfrm>
            <a:off x="4531935" y="2817052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6" name="Google Shape;706;p89"/>
          <p:cNvSpPr txBox="1"/>
          <p:nvPr/>
        </p:nvSpPr>
        <p:spPr>
          <a:xfrm>
            <a:off x="0" y="439788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¿Aguda, </a:t>
            </a:r>
            <a:r>
              <a:rPr lang="en" sz="40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grave o esdrújula</a:t>
            </a: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07" name="Google Shape;707;p89"/>
          <p:cNvGrpSpPr/>
          <p:nvPr/>
        </p:nvGrpSpPr>
        <p:grpSpPr>
          <a:xfrm>
            <a:off x="2989673" y="3697725"/>
            <a:ext cx="2897372" cy="1005900"/>
            <a:chOff x="2989673" y="3697725"/>
            <a:chExt cx="2897372" cy="1005900"/>
          </a:xfrm>
        </p:grpSpPr>
        <p:sp>
          <p:nvSpPr>
            <p:cNvPr id="708" name="Google Shape;708;p89"/>
            <p:cNvSpPr/>
            <p:nvPr/>
          </p:nvSpPr>
          <p:spPr>
            <a:xfrm>
              <a:off x="3256945" y="3697725"/>
              <a:ext cx="2630100" cy="1005900"/>
            </a:xfrm>
            <a:prstGeom prst="roundRect">
              <a:avLst>
                <a:gd fmla="val 8676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Century Gothic"/>
                  <a:ea typeface="Century Gothic"/>
                  <a:cs typeface="Century Gothic"/>
                  <a:sym typeface="Century Gothic"/>
                </a:rPr>
                <a:t>aguda</a:t>
              </a:r>
              <a:endParaRPr b="1" sz="5000" u="sng"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09" name="Google Shape;709;p89" title="mark_check_verd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89673" y="3884476"/>
              <a:ext cx="512783" cy="632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9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15" name="Google Shape;715;p90"/>
          <p:cNvSpPr/>
          <p:nvPr/>
        </p:nvSpPr>
        <p:spPr>
          <a:xfrm>
            <a:off x="2901000" y="1197875"/>
            <a:ext cx="33420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boligrafo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6" name="Google Shape;716;p90"/>
          <p:cNvSpPr/>
          <p:nvPr/>
        </p:nvSpPr>
        <p:spPr>
          <a:xfrm>
            <a:off x="1667221" y="2452225"/>
            <a:ext cx="6036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u="sng">
                <a:latin typeface="Century Gothic"/>
                <a:ea typeface="Century Gothic"/>
                <a:cs typeface="Century Gothic"/>
                <a:sym typeface="Century Gothic"/>
              </a:rPr>
              <a:t>li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7" name="Google Shape;717;p90"/>
          <p:cNvSpPr/>
          <p:nvPr/>
        </p:nvSpPr>
        <p:spPr>
          <a:xfrm>
            <a:off x="2393089" y="2452225"/>
            <a:ext cx="13404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gra</a:t>
            </a:r>
            <a:endParaRPr b="1" sz="5000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8" name="Google Shape;718;p90"/>
          <p:cNvSpPr/>
          <p:nvPr/>
        </p:nvSpPr>
        <p:spPr>
          <a:xfrm>
            <a:off x="5608725" y="2452225"/>
            <a:ext cx="3097200" cy="1005900"/>
          </a:xfrm>
          <a:prstGeom prst="roundRect">
            <a:avLst>
              <a:gd fmla="val 8676" name="adj"/>
            </a:avLst>
          </a:prstGeom>
          <a:solidFill>
            <a:schemeClr val="lt2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bolígrafo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9" name="Google Shape;719;p90"/>
          <p:cNvSpPr/>
          <p:nvPr/>
        </p:nvSpPr>
        <p:spPr>
          <a:xfrm>
            <a:off x="4883847" y="2817052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0" name="Google Shape;720;p90"/>
          <p:cNvSpPr/>
          <p:nvPr/>
        </p:nvSpPr>
        <p:spPr>
          <a:xfrm>
            <a:off x="3854779" y="2452225"/>
            <a:ext cx="9078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fo</a:t>
            </a:r>
            <a:endParaRPr b="1" sz="5000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1" name="Google Shape;721;p90"/>
          <p:cNvSpPr/>
          <p:nvPr/>
        </p:nvSpPr>
        <p:spPr>
          <a:xfrm>
            <a:off x="445450" y="2452225"/>
            <a:ext cx="10995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bo</a:t>
            </a:r>
            <a:endParaRPr b="1" sz="5000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2" name="Google Shape;722;p90"/>
          <p:cNvSpPr txBox="1"/>
          <p:nvPr/>
        </p:nvSpPr>
        <p:spPr>
          <a:xfrm>
            <a:off x="0" y="439788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¿Aguda, </a:t>
            </a:r>
            <a:r>
              <a:rPr lang="en" sz="40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grave o esdrújula</a:t>
            </a: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23" name="Google Shape;723;p90"/>
          <p:cNvGrpSpPr/>
          <p:nvPr/>
        </p:nvGrpSpPr>
        <p:grpSpPr>
          <a:xfrm>
            <a:off x="2686998" y="3706575"/>
            <a:ext cx="3433602" cy="1005900"/>
            <a:chOff x="2686998" y="3706575"/>
            <a:chExt cx="3433602" cy="1005900"/>
          </a:xfrm>
        </p:grpSpPr>
        <p:sp>
          <p:nvSpPr>
            <p:cNvPr id="724" name="Google Shape;724;p90"/>
            <p:cNvSpPr/>
            <p:nvPr/>
          </p:nvSpPr>
          <p:spPr>
            <a:xfrm>
              <a:off x="3023400" y="3706575"/>
              <a:ext cx="3097200" cy="1005900"/>
            </a:xfrm>
            <a:prstGeom prst="roundRect">
              <a:avLst>
                <a:gd fmla="val 8676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Century Gothic"/>
                  <a:ea typeface="Century Gothic"/>
                  <a:cs typeface="Century Gothic"/>
                  <a:sym typeface="Century Gothic"/>
                </a:rPr>
                <a:t>esdrújula</a:t>
              </a:r>
              <a:endParaRPr b="1" sz="5000" u="sng"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25" name="Google Shape;725;p90" title="mark_check_verd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86998" y="3884476"/>
              <a:ext cx="512783" cy="632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31" name="Google Shape;731;p91"/>
          <p:cNvSpPr/>
          <p:nvPr/>
        </p:nvSpPr>
        <p:spPr>
          <a:xfrm>
            <a:off x="3547052" y="1197864"/>
            <a:ext cx="20499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raton</a:t>
            </a:r>
            <a:endParaRPr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2" name="Google Shape;732;p91"/>
          <p:cNvSpPr/>
          <p:nvPr/>
        </p:nvSpPr>
        <p:spPr>
          <a:xfrm>
            <a:off x="1395711" y="2452226"/>
            <a:ext cx="10926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ra</a:t>
            </a:r>
            <a:endParaRPr b="1" sz="5000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3" name="Google Shape;733;p91"/>
          <p:cNvSpPr/>
          <p:nvPr/>
        </p:nvSpPr>
        <p:spPr>
          <a:xfrm>
            <a:off x="2730739" y="2452226"/>
            <a:ext cx="1495200" cy="1005900"/>
          </a:xfrm>
          <a:prstGeom prst="roundRect">
            <a:avLst>
              <a:gd fmla="val 8676" name="adj"/>
            </a:avLst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u="sng"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b="1" lang="en" sz="5000" u="sng"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4" name="Google Shape;734;p91"/>
          <p:cNvSpPr/>
          <p:nvPr/>
        </p:nvSpPr>
        <p:spPr>
          <a:xfrm>
            <a:off x="5314399" y="2452213"/>
            <a:ext cx="2433900" cy="1005900"/>
          </a:xfrm>
          <a:prstGeom prst="roundRect">
            <a:avLst>
              <a:gd fmla="val 8676" name="adj"/>
            </a:avLst>
          </a:prstGeom>
          <a:solidFill>
            <a:schemeClr val="lt2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Century Gothic"/>
                <a:ea typeface="Century Gothic"/>
                <a:cs typeface="Century Gothic"/>
                <a:sym typeface="Century Gothic"/>
              </a:rPr>
              <a:t>ratón</a:t>
            </a:r>
            <a:endParaRPr b="1" sz="5000" u="sng">
              <a:highlight>
                <a:schemeClr val="lt2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5" name="Google Shape;735;p91"/>
          <p:cNvSpPr/>
          <p:nvPr/>
        </p:nvSpPr>
        <p:spPr>
          <a:xfrm>
            <a:off x="4468353" y="2825440"/>
            <a:ext cx="603600" cy="30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6" name="Google Shape;736;p91"/>
          <p:cNvSpPr txBox="1"/>
          <p:nvPr/>
        </p:nvSpPr>
        <p:spPr>
          <a:xfrm>
            <a:off x="0" y="439788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¿Aguda, </a:t>
            </a:r>
            <a:r>
              <a:rPr lang="en" sz="4000">
                <a:solidFill>
                  <a:srgbClr val="33333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grave o esdrújula</a:t>
            </a:r>
            <a:r>
              <a:rPr lang="en" sz="400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4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37" name="Google Shape;737;p91"/>
          <p:cNvGrpSpPr/>
          <p:nvPr/>
        </p:nvGrpSpPr>
        <p:grpSpPr>
          <a:xfrm>
            <a:off x="2989648" y="3706575"/>
            <a:ext cx="2894552" cy="1005900"/>
            <a:chOff x="2989648" y="3706575"/>
            <a:chExt cx="2894552" cy="1005900"/>
          </a:xfrm>
        </p:grpSpPr>
        <p:sp>
          <p:nvSpPr>
            <p:cNvPr id="738" name="Google Shape;738;p91"/>
            <p:cNvSpPr/>
            <p:nvPr/>
          </p:nvSpPr>
          <p:spPr>
            <a:xfrm>
              <a:off x="3259800" y="3706575"/>
              <a:ext cx="2624400" cy="1005900"/>
            </a:xfrm>
            <a:prstGeom prst="roundRect">
              <a:avLst>
                <a:gd fmla="val 8676" name="adj"/>
              </a:avLst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latin typeface="Century Gothic"/>
                  <a:ea typeface="Century Gothic"/>
                  <a:cs typeface="Century Gothic"/>
                  <a:sym typeface="Century Gothic"/>
                </a:rPr>
                <a:t>aguda</a:t>
              </a:r>
              <a:endParaRPr b="1" sz="5000" u="sng">
                <a:highlight>
                  <a:schemeClr val="lt2"/>
                </a:highlight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39" name="Google Shape;739;p91" title="mark_check_verde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89648" y="3884476"/>
              <a:ext cx="512783" cy="6324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2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 </a:t>
            </a:r>
            <a:r>
              <a:rPr lang="en"/>
              <a:t>4</a:t>
            </a:r>
            <a:r>
              <a:rPr lang="en" sz="3500"/>
              <a:t>. </a:t>
            </a:r>
            <a:r>
              <a:rPr lang="en"/>
              <a:t>Desarrollo de la fluidez</a:t>
            </a:r>
            <a:endParaRPr sz="3500"/>
          </a:p>
        </p:txBody>
      </p:sp>
      <p:pic>
        <p:nvPicPr>
          <p:cNvPr id="745" name="Google Shape;745;p92" title="icons_final_Rea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51" name="Google Shape;751;p93"/>
          <p:cNvSpPr txBox="1"/>
          <p:nvPr/>
        </p:nvSpPr>
        <p:spPr>
          <a:xfrm>
            <a:off x="441600" y="439800"/>
            <a:ext cx="8260800" cy="28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200">
                <a:latin typeface="Century Gothic"/>
                <a:ea typeface="Century Gothic"/>
                <a:cs typeface="Century Gothic"/>
                <a:sym typeface="Century Gothic"/>
              </a:rPr>
              <a:t>—Probemos en la cocina —sugirió Francisco.</a:t>
            </a:r>
            <a:endParaRPr sz="5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9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57" name="Google Shape;757;p94"/>
          <p:cNvSpPr txBox="1"/>
          <p:nvPr/>
        </p:nvSpPr>
        <p:spPr>
          <a:xfrm>
            <a:off x="441600" y="439800"/>
            <a:ext cx="8260800" cy="19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5200">
                <a:latin typeface="Century Gothic"/>
                <a:ea typeface="Century Gothic"/>
                <a:cs typeface="Century Gothic"/>
                <a:sym typeface="Century Gothic"/>
              </a:rPr>
              <a:t>—¡Aquí no están! —dijo Gabriela, frustrada.</a:t>
            </a:r>
            <a:endParaRPr sz="5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9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63" name="Google Shape;763;p95"/>
          <p:cNvSpPr txBox="1"/>
          <p:nvPr/>
        </p:nvSpPr>
        <p:spPr>
          <a:xfrm>
            <a:off x="441600" y="439800"/>
            <a:ext cx="8260800" cy="3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5010">
                <a:latin typeface="Century Gothic"/>
                <a:ea typeface="Century Gothic"/>
                <a:cs typeface="Century Gothic"/>
                <a:sym typeface="Century Gothic"/>
              </a:rPr>
              <a:t>Gabriela miró cerca del árbol grande mientras Francisco revisaba alrededor del gran rosal.</a:t>
            </a:r>
            <a:endParaRPr sz="501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9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sp>
        <p:nvSpPr>
          <p:cNvPr id="769" name="Google Shape;769;p96"/>
          <p:cNvSpPr txBox="1"/>
          <p:nvPr/>
        </p:nvSpPr>
        <p:spPr>
          <a:xfrm>
            <a:off x="441600" y="439800"/>
            <a:ext cx="8260800" cy="3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4400">
                <a:latin typeface="Century Gothic"/>
                <a:ea typeface="Century Gothic"/>
                <a:cs typeface="Century Gothic"/>
                <a:sym typeface="Century Gothic"/>
              </a:rPr>
              <a:t>—De nada, Gabriela. Siempre es divertido resolver misterios contigo —respondió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400">
                <a:latin typeface="Century Gothic"/>
                <a:ea typeface="Century Gothic"/>
                <a:cs typeface="Century Gothic"/>
                <a:sym typeface="Century Gothic"/>
              </a:rPr>
              <a:t>Francisco.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rojísimo</a:t>
            </a:r>
            <a:endParaRPr sz="9600"/>
          </a:p>
        </p:txBody>
      </p:sp>
      <p:pic>
        <p:nvPicPr>
          <p:cNvPr id="345" name="Google Shape;345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97"/>
          <p:cNvSpPr txBox="1"/>
          <p:nvPr>
            <p:ph type="ctrTitle"/>
          </p:nvPr>
        </p:nvSpPr>
        <p:spPr>
          <a:xfrm>
            <a:off x="457200" y="1835075"/>
            <a:ext cx="41148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775" name="Google Shape;775;p97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</a:t>
            </a:r>
            <a:endParaRPr sz="2200"/>
          </a:p>
        </p:txBody>
      </p:sp>
      <p:pic>
        <p:nvPicPr>
          <p:cNvPr id="776" name="Google Shape;776;p97" title="Las flores de mama_Ilus1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09601"/>
            <a:ext cx="3861148" cy="409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4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audible</a:t>
            </a:r>
            <a:endParaRPr sz="9600"/>
          </a:p>
        </p:txBody>
      </p:sp>
      <p:pic>
        <p:nvPicPr>
          <p:cNvPr id="351" name="Google Shape;351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5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fijamente</a:t>
            </a:r>
            <a:endParaRPr sz="9600"/>
          </a:p>
        </p:txBody>
      </p:sp>
      <p:pic>
        <p:nvPicPr>
          <p:cNvPr id="357" name="Google Shape;357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6"/>
          <p:cNvSpPr txBox="1"/>
          <p:nvPr>
            <p:ph idx="4294967295" type="body"/>
          </p:nvPr>
        </p:nvSpPr>
        <p:spPr>
          <a:xfrm>
            <a:off x="0" y="1626825"/>
            <a:ext cx="9144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frutilla</a:t>
            </a:r>
            <a:endParaRPr sz="9600"/>
          </a:p>
        </p:txBody>
      </p:sp>
      <p:pic>
        <p:nvPicPr>
          <p:cNvPr id="363" name="Google Shape;363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