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</p:sldIdLst>
  <p:sldSz cy="5143500" cx="9144000"/>
  <p:notesSz cx="6858000" cy="9144000"/>
  <p:embeddedFontLst>
    <p:embeddedFont>
      <p:font typeface="Century Gothic"/>
      <p:regular r:id="rId72"/>
      <p:bold r:id="rId73"/>
      <p:italic r:id="rId74"/>
      <p:boldItalic r:id="rId7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1C5A9C4-AA3E-462A-B425-D909A69A3688}">
  <a:tblStyle styleId="{F1C5A9C4-AA3E-462A-B425-D909A69A36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font" Target="fonts/CenturyGothic-bold.fntdata"/><Relationship Id="rId72" Type="http://schemas.openxmlformats.org/officeDocument/2006/relationships/font" Target="fonts/CenturyGothic-regular.fntdata"/><Relationship Id="rId31" Type="http://schemas.openxmlformats.org/officeDocument/2006/relationships/slide" Target="slides/slide25.xml"/><Relationship Id="rId75" Type="http://schemas.openxmlformats.org/officeDocument/2006/relationships/font" Target="fonts/CenturyGothic-boldItalic.fntdata"/><Relationship Id="rId30" Type="http://schemas.openxmlformats.org/officeDocument/2006/relationships/slide" Target="slides/slide24.xml"/><Relationship Id="rId74" Type="http://schemas.openxmlformats.org/officeDocument/2006/relationships/font" Target="fonts/CenturyGothic-italic.fntdata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358022ac9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358022ac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4ba03e05a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4ba03e05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 para las próximas letras diremos el sonido juntos.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4ba03e05a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4ba03e05a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/l/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4ba03e05a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4ba03e05a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4ba03e05a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4ba03e05a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4ba03e05a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4ba03e05a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/i/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4ba03e05a2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4ba03e05a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4ba03e05a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4ba03e05a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/o/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4ba03e05a2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4ba03e05a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4ba03e05a2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4ba03e05a2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/u/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4ba03e05a2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4ba03e05a2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358022ac9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358022ac9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repasar sonidos iniciales y leer y escribir palabras.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4ba03e05a2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4ba03e05a2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4ba03e05a2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4ba03e05a2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/n/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4ba03e05a2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4ba03e05a2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4ba03e05a2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4ba03e05a2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/f/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4ba03e05a2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4ba03e05a2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/ñ/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4ba03e05a2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4ba03e05a2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22ea593029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22ea593029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22ea593029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22ea593029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uno de estos sonidos en el siguiente orden: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/a/, /l/, /e/, /s/, /i/, /rr/, /o/, /p/, /u/, /d/, /r/, /n/, /b/, /f/, /ñ/, /b/.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el sonido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acepte cualquiera de las letras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letra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22ea593029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22ea593029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con mínimo contraste. Son palabras que son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muy parecidas pero tienen un sonido diferente que cambia su significado, como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mira</a:t>
            </a:r>
            <a:r>
              <a:rPr b="1"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miran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Es muy importante que leas todas las partes de la palabra. ¿Listos?</a:t>
            </a:r>
            <a:endParaRPr i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29-34 una a la vez y diga cada palabra en voz alta junto con ellos.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04a5ee84c5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04a5ee84c5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- ra, mira.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358022ac9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358022ac9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04a5ee84c5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04a5ee84c5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- ran, miran.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hágalos leer más despacio. Enfatice el contraste en la segunda palabra.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04a5ee84c5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04a5ee84c5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 - le, sale.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04a5ee84c5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04a5ee84c5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 - len, salen.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hágalos leer más despacio. Enfatice el contraste en la segunda palabra.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04a5ee84c5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04a5ee84c5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 - ta, monta.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04a5ee84c5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04a5ee84c5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 - tan, montan.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hágalos leer más despacio. Enfatice el contraste en la segunda palabra.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22ea593029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22ea593029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juntos. Algunas tienen 2 sílabas y otras tienen 3.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04a5ee84c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04a5ee84c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ras - pa, raspa.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04a5ee84c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304a5ee84c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mis - mo, mismo.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1892904734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1892904734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 - mos, vamos.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04a5ee84c5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04a5ee84c5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 - men - to, momento.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189290473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189290473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 a - bu - rri - dos, aburridos. 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bu - rri - dos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 - bu - rri - dos, refinados)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 y después cada sílaba en fonemas.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¿Cuáles son las partes de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aburridos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	Estudiantes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aburridos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	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aburridos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a - bu - rri - dos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a			a, /a/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bu 			bu, /b/ /u/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rri			rri, /rr/ /i/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 dos			dos, /d/ /o/ /s/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04a5ee84c5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304a5ee84c5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 - so - na, persona.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04a5ee84c5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04a5ee84c5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 - pon - de, responde.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22ea593029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22ea593029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son palabras más largas, con 4 o más sílabas. Asegúrate de leer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43-47 una a la vez y repita lentamente si es necesario.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04a5ee84c5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04a5ee84c5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vi - men - to, pavimento.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04a5ee84c5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304a5ee84c5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ti - ne - tas, patinetas.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2d3e24572c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2d3e24572c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bu - rri - dos, aburridos.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3087ac198d5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3087ac198d5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 - vo - ri - ta, favorita.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41b31c4d7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341b31c4d7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 - bu - lo - sa, fabulosa.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22ea593029_0_3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322ea593029_0_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unas palabras en voz alta. Todos repetirán la palabra parte por parte y escribirán la palabra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49-51 una a la vez.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2f78edfeb4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32f78edfeb4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raspa, ras - pa, raspa.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ras - pa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/rr/, /a/, /s/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/a/. Raspa, /rr/, /a/, /s/, /p/,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1892904734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189290473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ta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ta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ta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patine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patinetas	patinetas, pa- ti - ne - tas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		pa, /p/ 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		ti, /t/ /i/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		ne, /n/ 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tas		tas, /t/ /a/ /s/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2f78edfeb4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32f78edfeb4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momento, mo - men - to, momento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 - men - 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/m/,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/e/, /n/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Momento, /m/, /o/, /m/, /e/, /n/, /t/,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32f78edfeb4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32f78edfeb4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aburridos, a - bu - rri - dos, aburridos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bu - rri - dos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/u/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/rr/, /i/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/o/, /s/. Aburridos, /a/, /b/, /u/, /rr/, /i/, /d/, /o/, /s/.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22ea593029_0_3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322ea593029_0_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53-57 una a la vez y lea cada palabra junto con ellos.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53. 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02b7b9b47b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302b7b9b47b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02b7b9b47b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302b7b9b47b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02b7b9b47b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302b7b9b47b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302b7b9b47b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302b7b9b47b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02b7b9b47b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02b7b9b47b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sus.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1892904734_0_6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31892904734_0_6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21ed36d3e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21ed36d3e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 - vo - ri - ta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 - vo - ri - ta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(fa - vo - ri - ta, favorita)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favorita	favorita, fa - vo - ri - ta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		fa, /f/ 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		vo, /b/ /o/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		ri, /r/ 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		ta, /t/ 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302b7b9b47b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302b7b9b47b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1892904734_0_7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1892904734_0_7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31892904734_0_7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31892904734_0_7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escuchen atentamente la siguiente oración. Primero, quiero que me ayuden a contar cuántas palabras tiene.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Sara, vamos en patinetas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cada línea en la diapositiva al decir cada palabra: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Sara (1), vamos (2), en (3), patineta (4). ¡Tiene cuatro palabras!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321ed36d3e9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321ed36d3e9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3358022ac9a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3358022ac9a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358022ac9a_0_3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3358022ac9a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1892904734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1892904734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vi - men - to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vi - men - to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 - vi - men - to, pavimento)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pavimento	pavimento, pa - vi - men - to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		pa, /p/ 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		vi, /b/ 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		men, /m/ /e/ /n/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		to, /t/ /o/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1892904734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1892904734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ras - pón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ras - pón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(ras - pón, raspón)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raspón		raspón, ras - pón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ras		ras, /r/ /a/ /s/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pón		pón, /p/ /o/ /n/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22ea593029_0_4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22ea593029_0_4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y ustedes van a decir el sonido de la letra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10-25 una a la vez y diga cada sonido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0" name="Google Shape;60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6" name="Google Shape;66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0" name="Google Shape;7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4" name="Google Shape;7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9" name="Google Shape;7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6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4" name="Google Shape;84;p16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5" name="Google Shape;85;p16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8" name="Google Shape;88;p17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{F1C5A9C4-AA3E-462A-B425-D909A69A3688}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0" name="Google Shape;9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21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0" name="Google Shape;120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2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0" name="Google Shape;130;p2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" name="Google Shape;26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" name="Google Shape;3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" name="Google Shape;36;p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" name="Google Shape;3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" name="Google Shape;4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0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8" name="Google Shape;48;p10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2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7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Relationship Id="rId4" Type="http://schemas.openxmlformats.org/officeDocument/2006/relationships/image" Target="../media/image15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6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6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1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2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7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6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5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6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5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5527" y="1400500"/>
            <a:ext cx="1792949" cy="278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5"/>
          <p:cNvSpPr txBox="1"/>
          <p:nvPr/>
        </p:nvSpPr>
        <p:spPr>
          <a:xfrm>
            <a:off x="81661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pic>
        <p:nvPicPr>
          <p:cNvPr id="208" name="Google Shape;208;p3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</a:t>
            </a:r>
            <a:endParaRPr sz="9600"/>
          </a:p>
        </p:txBody>
      </p:sp>
      <p:pic>
        <p:nvPicPr>
          <p:cNvPr id="214" name="Google Shape;214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</a:t>
            </a:r>
            <a:endParaRPr sz="9600"/>
          </a:p>
        </p:txBody>
      </p:sp>
      <p:pic>
        <p:nvPicPr>
          <p:cNvPr id="220" name="Google Shape;220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</a:t>
            </a:r>
            <a:endParaRPr sz="9600"/>
          </a:p>
        </p:txBody>
      </p:sp>
      <p:pic>
        <p:nvPicPr>
          <p:cNvPr id="226" name="Google Shape;226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</a:t>
            </a:r>
            <a:endParaRPr sz="9600"/>
          </a:p>
        </p:txBody>
      </p:sp>
      <p:pic>
        <p:nvPicPr>
          <p:cNvPr id="232" name="Google Shape;232;p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rr</a:t>
            </a:r>
            <a:endParaRPr sz="9600"/>
          </a:p>
        </p:txBody>
      </p:sp>
      <p:pic>
        <p:nvPicPr>
          <p:cNvPr id="238" name="Google Shape;238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o</a:t>
            </a:r>
            <a:endParaRPr sz="9600"/>
          </a:p>
        </p:txBody>
      </p:sp>
      <p:pic>
        <p:nvPicPr>
          <p:cNvPr id="244" name="Google Shape;244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</a:t>
            </a:r>
            <a:endParaRPr sz="9600"/>
          </a:p>
        </p:txBody>
      </p:sp>
      <p:pic>
        <p:nvPicPr>
          <p:cNvPr id="250" name="Google Shape;250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u</a:t>
            </a:r>
            <a:endParaRPr sz="9600"/>
          </a:p>
        </p:txBody>
      </p:sp>
      <p:pic>
        <p:nvPicPr>
          <p:cNvPr id="256" name="Google Shape;256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</a:t>
            </a:r>
            <a:endParaRPr sz="9600"/>
          </a:p>
        </p:txBody>
      </p:sp>
      <p:pic>
        <p:nvPicPr>
          <p:cNvPr id="262" name="Google Shape;262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ctrTitle"/>
          </p:nvPr>
        </p:nvSpPr>
        <p:spPr>
          <a:xfrm>
            <a:off x="457188" y="2110039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</a:t>
            </a:r>
            <a:endParaRPr sz="9600"/>
          </a:p>
        </p:txBody>
      </p:sp>
      <p:pic>
        <p:nvPicPr>
          <p:cNvPr id="268" name="Google Shape;268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n</a:t>
            </a:r>
            <a:endParaRPr sz="9600"/>
          </a:p>
        </p:txBody>
      </p:sp>
      <p:pic>
        <p:nvPicPr>
          <p:cNvPr id="274" name="Google Shape;274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</a:t>
            </a:r>
            <a:endParaRPr sz="9600"/>
          </a:p>
        </p:txBody>
      </p:sp>
      <p:pic>
        <p:nvPicPr>
          <p:cNvPr id="280" name="Google Shape;280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</a:t>
            </a:r>
            <a:endParaRPr sz="9600"/>
          </a:p>
        </p:txBody>
      </p:sp>
      <p:pic>
        <p:nvPicPr>
          <p:cNvPr id="286" name="Google Shape;286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ñ</a:t>
            </a:r>
            <a:endParaRPr sz="9600"/>
          </a:p>
        </p:txBody>
      </p:sp>
      <p:pic>
        <p:nvPicPr>
          <p:cNvPr id="292" name="Google Shape;292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</a:t>
            </a:r>
            <a:endParaRPr sz="9600"/>
          </a:p>
        </p:txBody>
      </p:sp>
      <p:pic>
        <p:nvPicPr>
          <p:cNvPr id="298" name="Google Shape;298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5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3. Dictado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9" name="Google Shape;309;p51"/>
          <p:cNvGraphicFramePr/>
          <p:nvPr/>
        </p:nvGraphicFramePr>
        <p:xfrm>
          <a:off x="3601175" y="1721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{F1C5A9C4-AA3E-462A-B425-D909A69A3688}</a:tableStyleId>
              </a:tblPr>
              <a:tblGrid>
                <a:gridCol w="1941650"/>
              </a:tblGrid>
              <a:tr h="16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10" name="Google Shape;310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4</a:t>
            </a:r>
            <a:r>
              <a:rPr lang="en" sz="3500"/>
              <a:t>. Palabras con mínimo contraste</a:t>
            </a:r>
            <a:endParaRPr sz="3500"/>
          </a:p>
        </p:txBody>
      </p:sp>
      <p:pic>
        <p:nvPicPr>
          <p:cNvPr id="316" name="Google Shape;316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3"/>
          <p:cNvSpPr txBox="1"/>
          <p:nvPr>
            <p:ph idx="4294967295" type="body"/>
          </p:nvPr>
        </p:nvSpPr>
        <p:spPr>
          <a:xfrm>
            <a:off x="310900" y="1645075"/>
            <a:ext cx="7668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mi</a:t>
            </a:r>
            <a:endParaRPr sz="9600"/>
          </a:p>
        </p:txBody>
      </p:sp>
      <p:sp>
        <p:nvSpPr>
          <p:cNvPr id="322" name="Google Shape;322;p53"/>
          <p:cNvSpPr txBox="1"/>
          <p:nvPr/>
        </p:nvSpPr>
        <p:spPr>
          <a:xfrm>
            <a:off x="4718175" y="1645075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3" name="Google Shape;323;p53"/>
          <p:cNvSpPr/>
          <p:nvPr/>
        </p:nvSpPr>
        <p:spPr>
          <a:xfrm>
            <a:off x="3442475" y="3005225"/>
            <a:ext cx="2610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4" name="Google Shape;324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ctrTitle"/>
          </p:nvPr>
        </p:nvSpPr>
        <p:spPr>
          <a:xfrm>
            <a:off x="457200" y="3470325"/>
            <a:ext cx="8229600" cy="5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1. Conciencia fonémica </a:t>
            </a:r>
            <a:endParaRPr/>
          </a:p>
        </p:txBody>
      </p:sp>
      <p:pic>
        <p:nvPicPr>
          <p:cNvPr id="162" name="Google Shape;162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4"/>
          <p:cNvSpPr txBox="1"/>
          <p:nvPr>
            <p:ph idx="4294967295" type="body"/>
          </p:nvPr>
        </p:nvSpPr>
        <p:spPr>
          <a:xfrm>
            <a:off x="549078" y="1683175"/>
            <a:ext cx="67629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mi</a:t>
            </a:r>
            <a:endParaRPr sz="9600"/>
          </a:p>
        </p:txBody>
      </p:sp>
      <p:sp>
        <p:nvSpPr>
          <p:cNvPr id="330" name="Google Shape;330;p54"/>
          <p:cNvSpPr txBox="1"/>
          <p:nvPr/>
        </p:nvSpPr>
        <p:spPr>
          <a:xfrm>
            <a:off x="4554153" y="1683175"/>
            <a:ext cx="258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1" name="Google Shape;331;p54"/>
          <p:cNvSpPr/>
          <p:nvPr/>
        </p:nvSpPr>
        <p:spPr>
          <a:xfrm>
            <a:off x="3309528" y="2967125"/>
            <a:ext cx="3224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2" name="Google Shape;332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5"/>
          <p:cNvSpPr txBox="1"/>
          <p:nvPr>
            <p:ph idx="4294967295" type="body"/>
          </p:nvPr>
        </p:nvSpPr>
        <p:spPr>
          <a:xfrm>
            <a:off x="227675" y="1683175"/>
            <a:ext cx="7668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</a:t>
            </a:r>
            <a:endParaRPr sz="9600"/>
          </a:p>
        </p:txBody>
      </p:sp>
      <p:sp>
        <p:nvSpPr>
          <p:cNvPr id="338" name="Google Shape;338;p55"/>
          <p:cNvSpPr txBox="1"/>
          <p:nvPr/>
        </p:nvSpPr>
        <p:spPr>
          <a:xfrm>
            <a:off x="4572000" y="1683175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9" name="Google Shape;339;p55"/>
          <p:cNvSpPr/>
          <p:nvPr/>
        </p:nvSpPr>
        <p:spPr>
          <a:xfrm>
            <a:off x="3438850" y="2967125"/>
            <a:ext cx="2305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0" name="Google Shape;340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6"/>
          <p:cNvSpPr txBox="1"/>
          <p:nvPr>
            <p:ph idx="4294967295" type="body"/>
          </p:nvPr>
        </p:nvSpPr>
        <p:spPr>
          <a:xfrm>
            <a:off x="-108550" y="1683175"/>
            <a:ext cx="7668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</a:t>
            </a:r>
            <a:endParaRPr sz="9600"/>
          </a:p>
        </p:txBody>
      </p:sp>
      <p:sp>
        <p:nvSpPr>
          <p:cNvPr id="346" name="Google Shape;346;p56"/>
          <p:cNvSpPr txBox="1"/>
          <p:nvPr/>
        </p:nvSpPr>
        <p:spPr>
          <a:xfrm>
            <a:off x="4290325" y="1683175"/>
            <a:ext cx="2459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7" name="Google Shape;347;p56"/>
          <p:cNvSpPr/>
          <p:nvPr/>
        </p:nvSpPr>
        <p:spPr>
          <a:xfrm>
            <a:off x="3165550" y="2967125"/>
            <a:ext cx="3022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8" name="Google Shape;348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7"/>
          <p:cNvSpPr txBox="1"/>
          <p:nvPr>
            <p:ph idx="4294967295" type="body"/>
          </p:nvPr>
        </p:nvSpPr>
        <p:spPr>
          <a:xfrm>
            <a:off x="144548" y="1683175"/>
            <a:ext cx="7668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mon</a:t>
            </a:r>
            <a:endParaRPr sz="9600"/>
          </a:p>
        </p:txBody>
      </p:sp>
      <p:sp>
        <p:nvSpPr>
          <p:cNvPr id="354" name="Google Shape;354;p57"/>
          <p:cNvSpPr txBox="1"/>
          <p:nvPr/>
        </p:nvSpPr>
        <p:spPr>
          <a:xfrm>
            <a:off x="4857873" y="1683175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5" name="Google Shape;355;p57"/>
          <p:cNvSpPr/>
          <p:nvPr/>
        </p:nvSpPr>
        <p:spPr>
          <a:xfrm>
            <a:off x="2656350" y="3022503"/>
            <a:ext cx="3978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6" name="Google Shape;356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8"/>
          <p:cNvSpPr txBox="1"/>
          <p:nvPr>
            <p:ph idx="4294967295" type="body"/>
          </p:nvPr>
        </p:nvSpPr>
        <p:spPr>
          <a:xfrm>
            <a:off x="1533925" y="1645075"/>
            <a:ext cx="41439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mon</a:t>
            </a:r>
            <a:endParaRPr sz="9600"/>
          </a:p>
        </p:txBody>
      </p:sp>
      <p:sp>
        <p:nvSpPr>
          <p:cNvPr id="362" name="Google Shape;362;p58"/>
          <p:cNvSpPr txBox="1"/>
          <p:nvPr/>
        </p:nvSpPr>
        <p:spPr>
          <a:xfrm>
            <a:off x="4448875" y="1645075"/>
            <a:ext cx="287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3" name="Google Shape;363;p58"/>
          <p:cNvSpPr/>
          <p:nvPr/>
        </p:nvSpPr>
        <p:spPr>
          <a:xfrm>
            <a:off x="2266500" y="3005225"/>
            <a:ext cx="4722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4" name="Google Shape;364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5. Palabras con 2 y 3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370" name="Google Shape;370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1107" y="960123"/>
            <a:ext cx="2286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3307" y="960123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0"/>
          <p:cNvSpPr txBox="1"/>
          <p:nvPr>
            <p:ph idx="4294967295" type="body"/>
          </p:nvPr>
        </p:nvSpPr>
        <p:spPr>
          <a:xfrm>
            <a:off x="936175" y="1606975"/>
            <a:ext cx="57807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ras</a:t>
            </a:r>
            <a:endParaRPr sz="9600"/>
          </a:p>
        </p:txBody>
      </p:sp>
      <p:sp>
        <p:nvSpPr>
          <p:cNvPr id="377" name="Google Shape;377;p60"/>
          <p:cNvSpPr txBox="1"/>
          <p:nvPr/>
        </p:nvSpPr>
        <p:spPr>
          <a:xfrm>
            <a:off x="4534000" y="1606975"/>
            <a:ext cx="2781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8" name="Google Shape;378;p60"/>
          <p:cNvSpPr/>
          <p:nvPr/>
        </p:nvSpPr>
        <p:spPr>
          <a:xfrm>
            <a:off x="3071775" y="3076552"/>
            <a:ext cx="3381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9" name="Google Shape;379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1"/>
          <p:cNvSpPr txBox="1"/>
          <p:nvPr>
            <p:ph idx="4294967295" type="body"/>
          </p:nvPr>
        </p:nvSpPr>
        <p:spPr>
          <a:xfrm>
            <a:off x="-94075" y="1645075"/>
            <a:ext cx="7668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mis</a:t>
            </a:r>
            <a:endParaRPr sz="9600"/>
          </a:p>
        </p:txBody>
      </p:sp>
      <p:sp>
        <p:nvSpPr>
          <p:cNvPr id="385" name="Google Shape;385;p61"/>
          <p:cNvSpPr txBox="1"/>
          <p:nvPr/>
        </p:nvSpPr>
        <p:spPr>
          <a:xfrm>
            <a:off x="4557575" y="1645075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6" name="Google Shape;386;p61"/>
          <p:cNvSpPr/>
          <p:nvPr/>
        </p:nvSpPr>
        <p:spPr>
          <a:xfrm>
            <a:off x="2768900" y="3005225"/>
            <a:ext cx="3909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7" name="Google Shape;387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2"/>
          <p:cNvSpPr txBox="1"/>
          <p:nvPr>
            <p:ph idx="4294967295" type="body"/>
          </p:nvPr>
        </p:nvSpPr>
        <p:spPr>
          <a:xfrm>
            <a:off x="2204488" y="1673788"/>
            <a:ext cx="2445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va</a:t>
            </a:r>
            <a:endParaRPr sz="9600"/>
          </a:p>
        </p:txBody>
      </p:sp>
      <p:sp>
        <p:nvSpPr>
          <p:cNvPr id="393" name="Google Shape;393;p62"/>
          <p:cNvSpPr txBox="1"/>
          <p:nvPr/>
        </p:nvSpPr>
        <p:spPr>
          <a:xfrm>
            <a:off x="4088313" y="1673788"/>
            <a:ext cx="2851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4" name="Google Shape;394;p62"/>
          <p:cNvSpPr/>
          <p:nvPr/>
        </p:nvSpPr>
        <p:spPr>
          <a:xfrm>
            <a:off x="2761613" y="3042966"/>
            <a:ext cx="3840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5" name="Google Shape;395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3"/>
          <p:cNvSpPr txBox="1"/>
          <p:nvPr>
            <p:ph idx="4294967295" type="body"/>
          </p:nvPr>
        </p:nvSpPr>
        <p:spPr>
          <a:xfrm>
            <a:off x="1233631" y="1657163"/>
            <a:ext cx="2711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mo</a:t>
            </a:r>
            <a:endParaRPr sz="9600"/>
          </a:p>
        </p:txBody>
      </p:sp>
      <p:sp>
        <p:nvSpPr>
          <p:cNvPr id="401" name="Google Shape;401;p63"/>
          <p:cNvSpPr txBox="1"/>
          <p:nvPr/>
        </p:nvSpPr>
        <p:spPr>
          <a:xfrm>
            <a:off x="3364256" y="1657163"/>
            <a:ext cx="3101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Google Shape;402;p63"/>
          <p:cNvSpPr txBox="1"/>
          <p:nvPr/>
        </p:nvSpPr>
        <p:spPr>
          <a:xfrm>
            <a:off x="5958931" y="1657163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3" name="Google Shape;403;p63"/>
          <p:cNvSpPr/>
          <p:nvPr/>
        </p:nvSpPr>
        <p:spPr>
          <a:xfrm>
            <a:off x="1666906" y="2993138"/>
            <a:ext cx="5606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4" name="Google Shape;404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168" name="Google Shape;168;p28" title="Sami_Y_Sara_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1401" y="1002875"/>
            <a:ext cx="5036375" cy="2864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4"/>
          <p:cNvSpPr txBox="1"/>
          <p:nvPr>
            <p:ph idx="4294967295" type="body"/>
          </p:nvPr>
        </p:nvSpPr>
        <p:spPr>
          <a:xfrm>
            <a:off x="1800656" y="1575425"/>
            <a:ext cx="25089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per</a:t>
            </a:r>
            <a:endParaRPr sz="9600"/>
          </a:p>
        </p:txBody>
      </p:sp>
      <p:sp>
        <p:nvSpPr>
          <p:cNvPr id="410" name="Google Shape;410;p64"/>
          <p:cNvSpPr txBox="1"/>
          <p:nvPr/>
        </p:nvSpPr>
        <p:spPr>
          <a:xfrm>
            <a:off x="3975406" y="1575425"/>
            <a:ext cx="289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1" name="Google Shape;411;p64"/>
          <p:cNvSpPr txBox="1"/>
          <p:nvPr/>
        </p:nvSpPr>
        <p:spPr>
          <a:xfrm>
            <a:off x="4595481" y="1575425"/>
            <a:ext cx="339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na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2" name="Google Shape;412;p64"/>
          <p:cNvSpPr/>
          <p:nvPr/>
        </p:nvSpPr>
        <p:spPr>
          <a:xfrm>
            <a:off x="2035700" y="3074875"/>
            <a:ext cx="5028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3" name="Google Shape;413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5"/>
          <p:cNvSpPr txBox="1"/>
          <p:nvPr>
            <p:ph idx="4294967295" type="body"/>
          </p:nvPr>
        </p:nvSpPr>
        <p:spPr>
          <a:xfrm>
            <a:off x="1202930" y="1602450"/>
            <a:ext cx="2711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res</a:t>
            </a:r>
            <a:endParaRPr sz="9600"/>
          </a:p>
        </p:txBody>
      </p:sp>
      <p:sp>
        <p:nvSpPr>
          <p:cNvPr id="419" name="Google Shape;419;p65"/>
          <p:cNvSpPr txBox="1"/>
          <p:nvPr/>
        </p:nvSpPr>
        <p:spPr>
          <a:xfrm>
            <a:off x="3284230" y="1602450"/>
            <a:ext cx="2711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65"/>
          <p:cNvSpPr txBox="1"/>
          <p:nvPr/>
        </p:nvSpPr>
        <p:spPr>
          <a:xfrm>
            <a:off x="5544505" y="1602450"/>
            <a:ext cx="3288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65"/>
          <p:cNvSpPr/>
          <p:nvPr/>
        </p:nvSpPr>
        <p:spPr>
          <a:xfrm>
            <a:off x="1724850" y="3047852"/>
            <a:ext cx="5726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2" name="Google Shape;422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6. Palabras con 4 o más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428" name="Google Shape;428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67"/>
          <p:cNvSpPr txBox="1"/>
          <p:nvPr>
            <p:ph idx="4294967295" type="body"/>
          </p:nvPr>
        </p:nvSpPr>
        <p:spPr>
          <a:xfrm>
            <a:off x="770136" y="1573750"/>
            <a:ext cx="2886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</a:t>
            </a:r>
            <a:endParaRPr sz="9600"/>
          </a:p>
        </p:txBody>
      </p:sp>
      <p:sp>
        <p:nvSpPr>
          <p:cNvPr id="434" name="Google Shape;434;p67"/>
          <p:cNvSpPr txBox="1"/>
          <p:nvPr/>
        </p:nvSpPr>
        <p:spPr>
          <a:xfrm>
            <a:off x="2988986" y="1573750"/>
            <a:ext cx="249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67"/>
          <p:cNvSpPr txBox="1"/>
          <p:nvPr/>
        </p:nvSpPr>
        <p:spPr>
          <a:xfrm>
            <a:off x="3825486" y="1573750"/>
            <a:ext cx="2974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67"/>
          <p:cNvSpPr txBox="1"/>
          <p:nvPr/>
        </p:nvSpPr>
        <p:spPr>
          <a:xfrm>
            <a:off x="6400436" y="1573750"/>
            <a:ext cx="2116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7" name="Google Shape;437;p67"/>
          <p:cNvSpPr/>
          <p:nvPr/>
        </p:nvSpPr>
        <p:spPr>
          <a:xfrm>
            <a:off x="1358100" y="3076550"/>
            <a:ext cx="6427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8" name="Google Shape;438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68"/>
          <p:cNvSpPr txBox="1"/>
          <p:nvPr>
            <p:ph idx="4294967295" type="body"/>
          </p:nvPr>
        </p:nvSpPr>
        <p:spPr>
          <a:xfrm>
            <a:off x="1135968" y="1595900"/>
            <a:ext cx="2886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</a:t>
            </a:r>
            <a:endParaRPr sz="9600"/>
          </a:p>
        </p:txBody>
      </p:sp>
      <p:sp>
        <p:nvSpPr>
          <p:cNvPr id="444" name="Google Shape;444;p68"/>
          <p:cNvSpPr txBox="1"/>
          <p:nvPr/>
        </p:nvSpPr>
        <p:spPr>
          <a:xfrm>
            <a:off x="3318868" y="1595900"/>
            <a:ext cx="249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5" name="Google Shape;445;p68"/>
          <p:cNvSpPr txBox="1"/>
          <p:nvPr/>
        </p:nvSpPr>
        <p:spPr>
          <a:xfrm>
            <a:off x="4022568" y="1595900"/>
            <a:ext cx="2959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6" name="Google Shape;446;p68"/>
          <p:cNvSpPr txBox="1"/>
          <p:nvPr/>
        </p:nvSpPr>
        <p:spPr>
          <a:xfrm>
            <a:off x="5508268" y="1595900"/>
            <a:ext cx="2116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7" name="Google Shape;447;p68"/>
          <p:cNvSpPr/>
          <p:nvPr/>
        </p:nvSpPr>
        <p:spPr>
          <a:xfrm>
            <a:off x="1709300" y="3054400"/>
            <a:ext cx="5681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8" name="Google Shape;448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69"/>
          <p:cNvSpPr txBox="1"/>
          <p:nvPr>
            <p:ph idx="4294967295" type="body"/>
          </p:nvPr>
        </p:nvSpPr>
        <p:spPr>
          <a:xfrm>
            <a:off x="808425" y="1582375"/>
            <a:ext cx="2886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454" name="Google Shape;454;p69"/>
          <p:cNvSpPr txBox="1"/>
          <p:nvPr/>
        </p:nvSpPr>
        <p:spPr>
          <a:xfrm>
            <a:off x="2535650" y="1582375"/>
            <a:ext cx="249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5" name="Google Shape;455;p69"/>
          <p:cNvSpPr txBox="1"/>
          <p:nvPr/>
        </p:nvSpPr>
        <p:spPr>
          <a:xfrm>
            <a:off x="4075000" y="1582375"/>
            <a:ext cx="2959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6" name="Google Shape;456;p69"/>
          <p:cNvSpPr txBox="1"/>
          <p:nvPr/>
        </p:nvSpPr>
        <p:spPr>
          <a:xfrm>
            <a:off x="5029075" y="1582375"/>
            <a:ext cx="249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7" name="Google Shape;457;p69"/>
          <p:cNvSpPr/>
          <p:nvPr/>
        </p:nvSpPr>
        <p:spPr>
          <a:xfrm>
            <a:off x="1890150" y="2958100"/>
            <a:ext cx="5363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8" name="Google Shape;458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70"/>
          <p:cNvSpPr txBox="1"/>
          <p:nvPr>
            <p:ph idx="4294967295" type="body"/>
          </p:nvPr>
        </p:nvSpPr>
        <p:spPr>
          <a:xfrm>
            <a:off x="1289685" y="1631750"/>
            <a:ext cx="2886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fa</a:t>
            </a:r>
            <a:endParaRPr sz="9600"/>
          </a:p>
        </p:txBody>
      </p:sp>
      <p:sp>
        <p:nvSpPr>
          <p:cNvPr id="464" name="Google Shape;464;p70"/>
          <p:cNvSpPr txBox="1"/>
          <p:nvPr/>
        </p:nvSpPr>
        <p:spPr>
          <a:xfrm>
            <a:off x="3259910" y="1631750"/>
            <a:ext cx="249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5" name="Google Shape;465;p70"/>
          <p:cNvSpPr txBox="1"/>
          <p:nvPr/>
        </p:nvSpPr>
        <p:spPr>
          <a:xfrm>
            <a:off x="4764385" y="1631750"/>
            <a:ext cx="2116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6" name="Google Shape;466;p70"/>
          <p:cNvSpPr txBox="1"/>
          <p:nvPr/>
        </p:nvSpPr>
        <p:spPr>
          <a:xfrm>
            <a:off x="5479785" y="1631750"/>
            <a:ext cx="2886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7" name="Google Shape;467;p70"/>
          <p:cNvSpPr/>
          <p:nvPr/>
        </p:nvSpPr>
        <p:spPr>
          <a:xfrm>
            <a:off x="2183750" y="3018550"/>
            <a:ext cx="4784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8" name="Google Shape;468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71"/>
          <p:cNvSpPr txBox="1"/>
          <p:nvPr>
            <p:ph idx="4294967295" type="body"/>
          </p:nvPr>
        </p:nvSpPr>
        <p:spPr>
          <a:xfrm>
            <a:off x="1141602" y="1631750"/>
            <a:ext cx="2886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fa</a:t>
            </a:r>
            <a:endParaRPr sz="9600"/>
          </a:p>
        </p:txBody>
      </p:sp>
      <p:sp>
        <p:nvSpPr>
          <p:cNvPr id="474" name="Google Shape;474;p71"/>
          <p:cNvSpPr txBox="1"/>
          <p:nvPr/>
        </p:nvSpPr>
        <p:spPr>
          <a:xfrm>
            <a:off x="3111827" y="1631750"/>
            <a:ext cx="249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5" name="Google Shape;475;p71"/>
          <p:cNvSpPr txBox="1"/>
          <p:nvPr/>
        </p:nvSpPr>
        <p:spPr>
          <a:xfrm>
            <a:off x="4616302" y="1631750"/>
            <a:ext cx="2116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6" name="Google Shape;476;p71"/>
          <p:cNvSpPr txBox="1"/>
          <p:nvPr/>
        </p:nvSpPr>
        <p:spPr>
          <a:xfrm>
            <a:off x="5636502" y="1631750"/>
            <a:ext cx="2886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7" name="Google Shape;477;p71"/>
          <p:cNvSpPr/>
          <p:nvPr/>
        </p:nvSpPr>
        <p:spPr>
          <a:xfrm>
            <a:off x="1963800" y="3018550"/>
            <a:ext cx="5216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8" name="Google Shape;478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7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7. Dictado</a:t>
            </a:r>
            <a:endParaRPr sz="3500"/>
          </a:p>
        </p:txBody>
      </p:sp>
      <p:pic>
        <p:nvPicPr>
          <p:cNvPr id="484" name="Google Shape;484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9" name="Google Shape;489;p73"/>
          <p:cNvGraphicFramePr/>
          <p:nvPr/>
        </p:nvGraphicFramePr>
        <p:xfrm>
          <a:off x="952500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{F1C5A9C4-AA3E-462A-B425-D909A69A3688}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90" name="Google Shape;490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7400" y="754500"/>
            <a:ext cx="3702525" cy="3479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4" name="Google Shape;174;p29"/>
          <p:cNvCxnSpPr/>
          <p:nvPr/>
        </p:nvCxnSpPr>
        <p:spPr>
          <a:xfrm>
            <a:off x="1143638" y="2252125"/>
            <a:ext cx="2252400" cy="8445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5" name="Google Shape;175;p29"/>
          <p:cNvCxnSpPr/>
          <p:nvPr/>
        </p:nvCxnSpPr>
        <p:spPr>
          <a:xfrm flipH="1">
            <a:off x="6036313" y="2431275"/>
            <a:ext cx="1890900" cy="10374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76" name="Google Shape;176;p2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5" name="Google Shape;495;p74"/>
          <p:cNvGraphicFramePr/>
          <p:nvPr/>
        </p:nvGraphicFramePr>
        <p:xfrm>
          <a:off x="952475" y="1668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{F1C5A9C4-AA3E-462A-B425-D909A69A3688}</a:tableStyleId>
              </a:tblPr>
              <a:tblGrid>
                <a:gridCol w="1034150"/>
                <a:gridCol w="1034150"/>
                <a:gridCol w="1034150"/>
                <a:gridCol w="1034150"/>
                <a:gridCol w="1034150"/>
                <a:gridCol w="1034150"/>
                <a:gridCol w="103415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96" name="Google Shape;496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" name="Google Shape;501;p75"/>
          <p:cNvGraphicFramePr/>
          <p:nvPr/>
        </p:nvGraphicFramePr>
        <p:xfrm>
          <a:off x="952538" y="18198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{F1C5A9C4-AA3E-462A-B425-D909A69A3688}</a:tableStyleId>
              </a:tblPr>
              <a:tblGrid>
                <a:gridCol w="804325"/>
                <a:gridCol w="804325"/>
                <a:gridCol w="804325"/>
                <a:gridCol w="804325"/>
                <a:gridCol w="804325"/>
                <a:gridCol w="804325"/>
                <a:gridCol w="804325"/>
                <a:gridCol w="804325"/>
                <a:gridCol w="804325"/>
              </a:tblGrid>
              <a:tr h="1503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502" name="Google Shape;502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7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8</a:t>
            </a:r>
            <a:r>
              <a:rPr lang="en" sz="3500"/>
              <a:t>. Repaso</a:t>
            </a:r>
            <a:endParaRPr sz="3500"/>
          </a:p>
        </p:txBody>
      </p:sp>
      <p:pic>
        <p:nvPicPr>
          <p:cNvPr id="508" name="Google Shape;508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7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me</a:t>
            </a:r>
            <a:endParaRPr sz="9600"/>
          </a:p>
        </p:txBody>
      </p:sp>
      <p:sp>
        <p:nvSpPr>
          <p:cNvPr id="514" name="Google Shape;514;p77"/>
          <p:cNvSpPr/>
          <p:nvPr/>
        </p:nvSpPr>
        <p:spPr>
          <a:xfrm>
            <a:off x="3626075" y="3176950"/>
            <a:ext cx="1961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5" name="Google Shape;515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7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es</a:t>
            </a:r>
            <a:endParaRPr sz="9600"/>
          </a:p>
        </p:txBody>
      </p:sp>
      <p:sp>
        <p:nvSpPr>
          <p:cNvPr id="521" name="Google Shape;521;p78"/>
          <p:cNvSpPr/>
          <p:nvPr/>
        </p:nvSpPr>
        <p:spPr>
          <a:xfrm>
            <a:off x="3961075" y="3176950"/>
            <a:ext cx="1330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2" name="Google Shape;522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7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mi</a:t>
            </a:r>
            <a:endParaRPr sz="9600"/>
          </a:p>
        </p:txBody>
      </p:sp>
      <p:sp>
        <p:nvSpPr>
          <p:cNvPr id="528" name="Google Shape;528;p79"/>
          <p:cNvSpPr/>
          <p:nvPr/>
        </p:nvSpPr>
        <p:spPr>
          <a:xfrm>
            <a:off x="3855450" y="3157250"/>
            <a:ext cx="1615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9" name="Google Shape;529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8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por</a:t>
            </a:r>
            <a:endParaRPr sz="9600"/>
          </a:p>
        </p:txBody>
      </p:sp>
      <p:sp>
        <p:nvSpPr>
          <p:cNvPr id="535" name="Google Shape;535;p80"/>
          <p:cNvSpPr/>
          <p:nvPr/>
        </p:nvSpPr>
        <p:spPr>
          <a:xfrm>
            <a:off x="3599575" y="3199100"/>
            <a:ext cx="2082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6" name="Google Shape;536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sus</a:t>
            </a:r>
            <a:endParaRPr sz="9600"/>
          </a:p>
        </p:txBody>
      </p:sp>
      <p:sp>
        <p:nvSpPr>
          <p:cNvPr id="542" name="Google Shape;542;p81"/>
          <p:cNvSpPr/>
          <p:nvPr/>
        </p:nvSpPr>
        <p:spPr>
          <a:xfrm>
            <a:off x="3710325" y="3176950"/>
            <a:ext cx="1758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3" name="Google Shape;543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Google Shape;548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8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9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83"/>
          <p:cNvSpPr txBox="1"/>
          <p:nvPr>
            <p:ph idx="4294967295" type="body"/>
          </p:nvPr>
        </p:nvSpPr>
        <p:spPr>
          <a:xfrm>
            <a:off x="859550" y="688250"/>
            <a:ext cx="8520600" cy="24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Sara,   vamos   en </a:t>
            </a:r>
            <a:endParaRPr sz="6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patinetas.</a:t>
            </a:r>
            <a:endParaRPr sz="9600"/>
          </a:p>
        </p:txBody>
      </p:sp>
      <p:sp>
        <p:nvSpPr>
          <p:cNvPr id="555" name="Google Shape;555;p83"/>
          <p:cNvSpPr/>
          <p:nvPr/>
        </p:nvSpPr>
        <p:spPr>
          <a:xfrm>
            <a:off x="1512800" y="163597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6" name="Google Shape;556;p83"/>
          <p:cNvSpPr/>
          <p:nvPr/>
        </p:nvSpPr>
        <p:spPr>
          <a:xfrm>
            <a:off x="4256000" y="163597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7" name="Google Shape;557;p83"/>
          <p:cNvSpPr/>
          <p:nvPr/>
        </p:nvSpPr>
        <p:spPr>
          <a:xfrm>
            <a:off x="6618200" y="163597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8" name="Google Shape;558;p83"/>
          <p:cNvSpPr/>
          <p:nvPr/>
        </p:nvSpPr>
        <p:spPr>
          <a:xfrm>
            <a:off x="2427200" y="308377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9" name="Google Shape;559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2051" y="1211789"/>
            <a:ext cx="2719900" cy="2719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84"/>
          <p:cNvSpPr txBox="1"/>
          <p:nvPr>
            <p:ph idx="4294967295" type="body"/>
          </p:nvPr>
        </p:nvSpPr>
        <p:spPr>
          <a:xfrm>
            <a:off x="845100" y="408800"/>
            <a:ext cx="8520600" cy="335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000000"/>
                </a:solidFill>
              </a:rPr>
              <a:t>—¡Vamos  rápido  por  el </a:t>
            </a:r>
            <a:endParaRPr sz="2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000000"/>
                </a:solidFill>
              </a:rPr>
              <a:t>pavimento! —responde </a:t>
            </a:r>
            <a:endParaRPr sz="2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300">
                <a:solidFill>
                  <a:srgbClr val="000000"/>
                </a:solidFill>
              </a:rPr>
              <a:t>Sami.</a:t>
            </a:r>
            <a:endParaRPr sz="4200"/>
          </a:p>
        </p:txBody>
      </p:sp>
      <p:sp>
        <p:nvSpPr>
          <p:cNvPr id="565" name="Google Shape;565;p84"/>
          <p:cNvSpPr/>
          <p:nvPr/>
        </p:nvSpPr>
        <p:spPr>
          <a:xfrm>
            <a:off x="2392950" y="110227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6" name="Google Shape;566;p84"/>
          <p:cNvSpPr/>
          <p:nvPr/>
        </p:nvSpPr>
        <p:spPr>
          <a:xfrm>
            <a:off x="4456400" y="110227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7" name="Google Shape;567;p84"/>
          <p:cNvSpPr/>
          <p:nvPr/>
        </p:nvSpPr>
        <p:spPr>
          <a:xfrm>
            <a:off x="6151325" y="110227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8" name="Google Shape;568;p84"/>
          <p:cNvSpPr/>
          <p:nvPr/>
        </p:nvSpPr>
        <p:spPr>
          <a:xfrm>
            <a:off x="7094050" y="110227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9" name="Google Shape;569;p84"/>
          <p:cNvSpPr/>
          <p:nvPr/>
        </p:nvSpPr>
        <p:spPr>
          <a:xfrm>
            <a:off x="2196027" y="2345400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0" name="Google Shape;570;p84"/>
          <p:cNvSpPr/>
          <p:nvPr/>
        </p:nvSpPr>
        <p:spPr>
          <a:xfrm>
            <a:off x="5769800" y="2345400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1" name="Google Shape;571;p84"/>
          <p:cNvSpPr/>
          <p:nvPr/>
        </p:nvSpPr>
        <p:spPr>
          <a:xfrm>
            <a:off x="1393423" y="361632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2" name="Google Shape;572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10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78" name="Google Shape;578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86"/>
          <p:cNvSpPr txBox="1"/>
          <p:nvPr>
            <p:ph idx="4294967295" type="body"/>
          </p:nvPr>
        </p:nvSpPr>
        <p:spPr>
          <a:xfrm>
            <a:off x="884725" y="634475"/>
            <a:ext cx="7906500" cy="20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_____   ______   ___     ________.</a:t>
            </a:r>
            <a:endParaRPr sz="9600"/>
          </a:p>
        </p:txBody>
      </p:sp>
      <p:pic>
        <p:nvPicPr>
          <p:cNvPr id="584" name="Google Shape;584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87"/>
          <p:cNvSpPr txBox="1"/>
          <p:nvPr>
            <p:ph idx="4294967295" type="body"/>
          </p:nvPr>
        </p:nvSpPr>
        <p:spPr>
          <a:xfrm>
            <a:off x="311700" y="902400"/>
            <a:ext cx="8520600" cy="20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Sara, vamos en patinetas.</a:t>
            </a:r>
            <a:endParaRPr sz="9600"/>
          </a:p>
        </p:txBody>
      </p:sp>
      <p:pic>
        <p:nvPicPr>
          <p:cNvPr id="590" name="Google Shape;590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88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96" name="Google Shape;596;p88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sp>
        <p:nvSpPr>
          <p:cNvPr id="597" name="Google Shape;597;p88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8" name="Google Shape;598;p88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9" name="Google Shape;599;p88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0" name="Google Shape;600;p88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1" name="Google Shape;601;p88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2" name="Google Shape;602;p88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03" name="Google Shape;603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8525" y="884800"/>
            <a:ext cx="2774429" cy="400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2325" y="540838"/>
            <a:ext cx="3802375" cy="4061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8" name="Google Shape;188;p31"/>
          <p:cNvCxnSpPr/>
          <p:nvPr/>
        </p:nvCxnSpPr>
        <p:spPr>
          <a:xfrm>
            <a:off x="2259288" y="550538"/>
            <a:ext cx="2085600" cy="7671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89" name="Google Shape;189;p3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6013" y="1652425"/>
            <a:ext cx="2310950" cy="2282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32"/>
          <p:cNvCxnSpPr/>
          <p:nvPr/>
        </p:nvCxnSpPr>
        <p:spPr>
          <a:xfrm flipH="1">
            <a:off x="4122788" y="1208300"/>
            <a:ext cx="2215200" cy="14154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96" name="Google Shape;196;p3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2. Sonidos</a:t>
            </a:r>
            <a:endParaRPr sz="3500"/>
          </a:p>
        </p:txBody>
      </p:sp>
      <p:pic>
        <p:nvPicPr>
          <p:cNvPr id="202" name="Google Shape;20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