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5"/>
    <p:sldMasterId id="214748369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y="5143500" cx="9144000"/>
  <p:notesSz cx="6858000" cy="9144000"/>
  <p:embeddedFontLst>
    <p:embeddedFont>
      <p:font typeface="Century Gothic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EB4E0EA-F96F-4157-B88D-E441395FA807}">
  <a:tblStyle styleId="{CEB4E0EA-F96F-4157-B88D-E441395FA8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font" Target="fonts/CenturyGothic-bold.fntdata"/><Relationship Id="rId32" Type="http://schemas.openxmlformats.org/officeDocument/2006/relationships/slide" Target="slides/slide25.xml"/><Relationship Id="rId76" Type="http://schemas.openxmlformats.org/officeDocument/2006/relationships/font" Target="fonts/CenturyGothic-regular.fntdata"/><Relationship Id="rId35" Type="http://schemas.openxmlformats.org/officeDocument/2006/relationships/slide" Target="slides/slide28.xml"/><Relationship Id="rId79" Type="http://schemas.openxmlformats.org/officeDocument/2006/relationships/font" Target="fonts/CenturyGothic-boldItalic.fntdata"/><Relationship Id="rId34" Type="http://schemas.openxmlformats.org/officeDocument/2006/relationships/slide" Target="slides/slide27.xml"/><Relationship Id="rId78" Type="http://schemas.openxmlformats.org/officeDocument/2006/relationships/font" Target="fonts/CenturyGothic-italic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3f9a1d81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3f9a1d81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4beaa2b6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4beaa2b6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para las próximas letras diremos el sonido juntos. ¿Listos?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beaa2b6f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4beaa2b6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beaa2b6f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4beaa2b6f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4beaa2b6f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4beaa2b6f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beaa2b6f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4beaa2b6f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4beaa2b6f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4beaa2b6f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beaa2b6f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4beaa2b6f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4beaa2b6f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4beaa2b6f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beaa2b6f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beaa2b6f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/b/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beaa2b6f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4beaa2b6f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/b/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f9a1d813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f9a1d813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repasar sonidos iniciales y leer y escribir palabras.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beaa2b6f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4beaa2b6f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beaa2b6f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4beaa2b6f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beaa2b6f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4beaa2b6f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/rr/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beaa2b6f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4beaa2b6f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/i/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4beaa2b6f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4beaa2b6f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/ñ/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beaa2b6f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4beaa2b6f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beaa2b6f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4beaa2b6f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/ks/ o /s/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Nota: La letra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tiene puede representar varios sonidos dependiendo de su posición en la palabra, como /s/ al inicio de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xilófono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/ks/ en el medio de la palabra, como en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taxi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examen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beaa2b6f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4beaa2b6f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4beaa2b6f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4beaa2b6f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/u/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beaa2b6f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beaa2b6f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sonido es?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/e/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f9a1d813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f9a1d813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4.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2eb321ef7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22eb321ef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22eb321ef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22eb321ef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uno de estos sonidos en el siguiente orden: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/s/, /m/, /p/, /t/, /d/, /n/, /f/, /b/, /b/, /r/, /o/, /rr/, /i/, /ñ/, /a/ /ks/, /k/, /u/, /e/.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sonido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acepte cualquiera de las letras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cada letra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22eb321ef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22eb321ef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con mínimo contraste. Son palabras que son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muy parecidas pero tienen un sonido diferente que cambia su significado, como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b="1"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 muy importante que leas todas las partes de la palabra. ¿Listos?</a:t>
            </a:r>
            <a:endParaRPr i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33-38 una a la vez y diga cada palabra en voz alta junto con ellos.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beaa2b6fb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4beaa2b6fb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/u/, tu.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4beaa2b6fb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4beaa2b6fb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/u/, /s/,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hágalos leer más despacio. Enfatice el contraste en la segunda palabra.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beaa2b6f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4beaa2b6f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/e/, le.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4beaa2b6f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4beaa2b6f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/e/, /l/, el.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hágalos leer más despacio. Enfatice el contraste en la segunda palabra.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4beaa2b6fb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4beaa2b6f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/a/, /s/, las.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beaa2b6fb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beaa2b6fb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fonema y después la palabra en voz alta junto con los estudiantes.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/o/, /s/, los.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hágalos leer más despacio. Enfatice el contraste en la segunda palabra.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2eb321ef7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2eb321ef7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juntos. Algunas tienen 2 sílabas y otras tienen 3. Asegúrate de leer cada palabra parte por parte. Luego une cada parte y lee la palabra completa.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88e46da9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188e46da9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 pa - ti - nes, patines. ¿Qué palabra formamos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 - ti - nes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 - ti - nes, patines)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 y fonemas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 y después cada sílaba en fonemas.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¿Cuáles son las partes de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patines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		Estudiantes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patines	 	patines, pa - ti - nes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pa			pa, /p/ /a/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ti 			ti, /t/ /i/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nes			nes, /n/ /e/ /s/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3f9a1d813b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3f9a1d813b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 - cho, mucho.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88e46da93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88e46da93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 - són, bolsón.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188e46da93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188e46da93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- des, verdes.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04a5ee84c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04a5ee84c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 - dol - fo, Rodolfo.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04a5ee84c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04a5ee84c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 - der - se, perderse.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4a5ee84c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04a5ee84c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- du - ras, verduras.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88e46da93_0_10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88e46da93_0_1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más palabras juntos. Estas son palabras más largas, con 4 o más sílabas. Asegúrate de leer parte por parte. Luego une cada parte y lee la palabra completa.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47-49 una a la vez y repita lentamente si es necesario.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04a5ee84c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04a5ee84c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- ver - ti - do, divertido.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d3e24572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d3e24572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- lo - ri - dos, coloridos.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087ac198d5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087ac198d5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- pa - ñe - ro, compañero.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88e46da9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188e46da9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 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- du - ras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- du - ras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(ver - du - ras, verduras)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 y fonemas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	Estudiantes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verduras	verduras, ver - du - ras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		ver, /b/ /e/ /r/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		du, /d/ /u/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		ras, /r/ /a/ /s/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22eb321ef7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22eb321ef7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unas palabras en voz alta. Todos repetirán la palabra parte por parte y escribirán la palabra en su pizarra lo mejor que puedan. ¿Listos?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51-53 una a la vez.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308ff999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308ff999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mucho, mu - cho, mucho.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sílabas tiene la palabra?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 - cho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/u/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/ch/, /o/. Mucho, /m/, /u/, /ch/, /o/.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308ff999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308ff999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verduras, ver - du - ras, verduras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- du - ras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/b/, /e/, /r/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/u/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/r/, /a/, /s/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Verduras, /b/, /e/, /r/, /d/, /u/, /r/, /a/, /s/.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308ff9990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308ff9990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divertido, di - ver - ti - do, divertido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(4)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- ver - ti - do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/i/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/b/, /e/, /r/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/i/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cuarta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Divertido, /d/, /i/, /b/, /e/, /r/, /t/, /i/, /d/, /o/.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22eb321ef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22eb321ef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que vemos todo el tiempo y podemos leer rápidamente. Vamos a leer estas palabras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55-60 una a la vez y lea cada palabra junto con ellos.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55.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02b7b9b47b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02b7b9b47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02b7b9b47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02b7b9b47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02b7b9b47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02b7b9b47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02b7b9b47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02b7b9b47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02b7b9b47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02b7b9b47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88e46da9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188e46da9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 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 - tar - nos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 - tar - nos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(sen - tar - nos, sentarnos)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 y fonemas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	Estudiantes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sentarnos	sentarnos, sen - tar - nos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		sen, /s/ /e/ 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		tar, /t/ /a/ /r/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		nos, /n/ /o/ /s/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02b7b9b47b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02b7b9b47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88e46da93_0_1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188e46da93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Rodolfo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02b7b9b47b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02b7b9b47b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88e46da93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188e46da93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188e46da93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188e46da93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 atentamente la siguiente oración. Primero, quiero que me ayuden a contar cuántas palabras tiene.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Rodolfo y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Félix patinan con patines.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palabra.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cada línea en la diapositiva al decir cada palabra: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Rodolfo (1) y (2) Félix (3) patinan (4) con (5) patines (6). ¡Tiene seis palabras!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22eb321ef7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22eb321ef7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3e5edb8a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3e5edb8a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3e5edb8a6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3e5edb8a6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88e46da9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188e46da9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 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- ver - ti - do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- ver - ti -do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(di - ver - ti - do, divertido)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 y fonemas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	Estudiantes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divertido	divertido, di - ver - ti - do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		di, /d/ 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		ver, /b/ /e/ /r/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		ti, /t/ /i/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		do, /d/ /o/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88e46da9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188e46da9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 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 - són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 - són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són, bolsón)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 y fonemas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	Estudiantes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bolsón		bolsón, bol-són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		bol, /b/ /o/ 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són		són, /s/ /o/ /n/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22eb321e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22eb321e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10-29 una a la vez y diga cada sonido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1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1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6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1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" name="Google Shape;7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9" name="Google Shape;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4" name="Google Shape;84;p16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5" name="Google Shape;85;p16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7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0" name="Google Shape;100;p19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4" name="Google Shape;104;p2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5" name="Google Shape;105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1" name="Google Shape;111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1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1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21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21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21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6" name="Google Shape;126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7" name="Google Shape;12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1" name="Google Shape;13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5" name="Google Shape;13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8" name="Google Shape;138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9" name="Google Shape;13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2" name="Google Shape;142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3" name="Google Shape;14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6" name="Google Shape;146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7" name="Google Shape;14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2" name="Google Shape;152;p3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8" name="Google Shape;158;p3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4" name="Google Shape;164;p3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0" name="Google Shape;170;p3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3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6" name="Google Shape;176;p3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2" name="Google Shape;182;p3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86" name="Google Shape;18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90" name="Google Shape;19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2" name="Google Shape;192;p3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95" name="Google Shape;19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8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38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8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8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200" name="Google Shape;200;p38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201" name="Google Shape;201;p38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4" name="Google Shape;204;p39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205" name="Google Shape;20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06" name="Google Shape;20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41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41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41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41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41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41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41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41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41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41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1" name="Google Shape;221;p41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22" name="Google Shape;222;p41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3" name="Google Shape;223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p41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41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6" name="Google Shape;226;p41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2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0" name="Google Shape;230;p4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3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5" name="Google Shape;235;p43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6" name="Google Shape;236;p4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7" name="Google Shape;2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4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4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4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6" name="Google Shape;246;p4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1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2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498" y="1532932"/>
            <a:ext cx="1914989" cy="2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 txBox="1"/>
          <p:nvPr/>
        </p:nvSpPr>
        <p:spPr>
          <a:xfrm>
            <a:off x="81661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.1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306" name="Google Shape;306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312" name="Google Shape;312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318" name="Google Shape;318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324" name="Google Shape;324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330" name="Google Shape;330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336" name="Google Shape;336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342" name="Google Shape;342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348" name="Google Shape;348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</a:t>
            </a:r>
            <a:endParaRPr sz="9600"/>
          </a:p>
        </p:txBody>
      </p:sp>
      <p:pic>
        <p:nvPicPr>
          <p:cNvPr id="354" name="Google Shape;35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</a:t>
            </a:r>
            <a:endParaRPr sz="9600"/>
          </a:p>
        </p:txBody>
      </p:sp>
      <p:pic>
        <p:nvPicPr>
          <p:cNvPr id="360" name="Google Shape;360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</a:t>
            </a:r>
            <a:endParaRPr sz="9600"/>
          </a:p>
        </p:txBody>
      </p:sp>
      <p:pic>
        <p:nvPicPr>
          <p:cNvPr id="366" name="Google Shape;366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372" name="Google Shape;372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rr</a:t>
            </a:r>
            <a:endParaRPr sz="9600"/>
          </a:p>
        </p:txBody>
      </p:sp>
      <p:pic>
        <p:nvPicPr>
          <p:cNvPr id="378" name="Google Shape;378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384" name="Google Shape;384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ñ</a:t>
            </a:r>
            <a:endParaRPr sz="9600"/>
          </a:p>
        </p:txBody>
      </p:sp>
      <p:pic>
        <p:nvPicPr>
          <p:cNvPr id="390" name="Google Shape;390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396" name="Google Shape;396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x</a:t>
            </a:r>
            <a:endParaRPr sz="9600"/>
          </a:p>
        </p:txBody>
      </p:sp>
      <p:pic>
        <p:nvPicPr>
          <p:cNvPr id="402" name="Google Shape;402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k</a:t>
            </a:r>
            <a:endParaRPr sz="9600"/>
          </a:p>
        </p:txBody>
      </p:sp>
      <p:pic>
        <p:nvPicPr>
          <p:cNvPr id="408" name="Google Shape;408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414" name="Google Shape;414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420" name="Google Shape;420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fonémica </a:t>
            </a:r>
            <a:endParaRPr/>
          </a:p>
        </p:txBody>
      </p:sp>
      <p:pic>
        <p:nvPicPr>
          <p:cNvPr id="264" name="Google Shape;26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" name="Google Shape;431;p75"/>
          <p:cNvGraphicFramePr/>
          <p:nvPr/>
        </p:nvGraphicFramePr>
        <p:xfrm>
          <a:off x="3601175" y="172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2" name="Google Shape;432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4. Palabras con mínimo contraste</a:t>
            </a:r>
            <a:endParaRPr sz="3500"/>
          </a:p>
        </p:txBody>
      </p:sp>
      <p:pic>
        <p:nvPicPr>
          <p:cNvPr id="438" name="Google Shape;43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7"/>
          <p:cNvSpPr txBox="1"/>
          <p:nvPr/>
        </p:nvSpPr>
        <p:spPr>
          <a:xfrm>
            <a:off x="2947025" y="1588200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endParaRPr/>
          </a:p>
        </p:txBody>
      </p:sp>
      <p:sp>
        <p:nvSpPr>
          <p:cNvPr id="444" name="Google Shape;444;p77"/>
          <p:cNvSpPr/>
          <p:nvPr/>
        </p:nvSpPr>
        <p:spPr>
          <a:xfrm>
            <a:off x="3895275" y="2872150"/>
            <a:ext cx="121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tus</a:t>
            </a:r>
            <a:endParaRPr sz="9600"/>
          </a:p>
        </p:txBody>
      </p:sp>
      <p:sp>
        <p:nvSpPr>
          <p:cNvPr id="451" name="Google Shape;451;p78"/>
          <p:cNvSpPr/>
          <p:nvPr/>
        </p:nvSpPr>
        <p:spPr>
          <a:xfrm>
            <a:off x="3756800" y="3100750"/>
            <a:ext cx="1718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458" name="Google Shape;458;p79"/>
          <p:cNvSpPr/>
          <p:nvPr/>
        </p:nvSpPr>
        <p:spPr>
          <a:xfrm>
            <a:off x="4018050" y="3100750"/>
            <a:ext cx="123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9" name="Google Shape;459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el</a:t>
            </a:r>
            <a:endParaRPr sz="9600"/>
          </a:p>
        </p:txBody>
      </p:sp>
      <p:sp>
        <p:nvSpPr>
          <p:cNvPr id="465" name="Google Shape;465;p80"/>
          <p:cNvSpPr/>
          <p:nvPr/>
        </p:nvSpPr>
        <p:spPr>
          <a:xfrm>
            <a:off x="4018050" y="3176950"/>
            <a:ext cx="123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6" name="Google Shape;466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las</a:t>
            </a:r>
            <a:endParaRPr sz="9600"/>
          </a:p>
        </p:txBody>
      </p:sp>
      <p:sp>
        <p:nvSpPr>
          <p:cNvPr id="472" name="Google Shape;472;p81"/>
          <p:cNvSpPr/>
          <p:nvPr/>
        </p:nvSpPr>
        <p:spPr>
          <a:xfrm>
            <a:off x="3748200" y="3068575"/>
            <a:ext cx="1647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3" name="Google Shape;473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los</a:t>
            </a:r>
            <a:endParaRPr sz="9600"/>
          </a:p>
        </p:txBody>
      </p:sp>
      <p:sp>
        <p:nvSpPr>
          <p:cNvPr id="479" name="Google Shape;479;p82"/>
          <p:cNvSpPr/>
          <p:nvPr/>
        </p:nvSpPr>
        <p:spPr>
          <a:xfrm>
            <a:off x="3751400" y="3088275"/>
            <a:ext cx="1746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0" name="Google Shape;480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5. Palabras con 2 y 3 </a:t>
            </a:r>
            <a:r>
              <a:rPr lang="en" sz="3500"/>
              <a:t>sílabas</a:t>
            </a:r>
            <a:r>
              <a:rPr lang="en" sz="3500"/>
              <a:t> </a:t>
            </a:r>
            <a:endParaRPr sz="3500"/>
          </a:p>
        </p:txBody>
      </p:sp>
      <p:pic>
        <p:nvPicPr>
          <p:cNvPr id="486" name="Google Shape;48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1107" y="960123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3307" y="960123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270" name="Google Shape;270;p48" title="Screenshot 2025-03-13 at 9.16.2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2188" y="737113"/>
            <a:ext cx="3739624" cy="366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4"/>
          <p:cNvSpPr txBox="1"/>
          <p:nvPr>
            <p:ph idx="4294967295" type="body"/>
          </p:nvPr>
        </p:nvSpPr>
        <p:spPr>
          <a:xfrm>
            <a:off x="1603175" y="1627013"/>
            <a:ext cx="4004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mu</a:t>
            </a:r>
            <a:endParaRPr sz="9600"/>
          </a:p>
        </p:txBody>
      </p:sp>
      <p:sp>
        <p:nvSpPr>
          <p:cNvPr id="493" name="Google Shape;493;p84"/>
          <p:cNvSpPr/>
          <p:nvPr/>
        </p:nvSpPr>
        <p:spPr>
          <a:xfrm>
            <a:off x="2490425" y="3023288"/>
            <a:ext cx="4307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4" name="Google Shape;494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95" name="Google Shape;495;p84"/>
          <p:cNvSpPr txBox="1"/>
          <p:nvPr>
            <p:ph idx="4294967295" type="body"/>
          </p:nvPr>
        </p:nvSpPr>
        <p:spPr>
          <a:xfrm>
            <a:off x="2726014" y="1627013"/>
            <a:ext cx="5780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cho</a:t>
            </a:r>
            <a:endParaRPr sz="9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5"/>
          <p:cNvSpPr txBox="1"/>
          <p:nvPr>
            <p:ph idx="4294967295" type="body"/>
          </p:nvPr>
        </p:nvSpPr>
        <p:spPr>
          <a:xfrm>
            <a:off x="1994942" y="1740600"/>
            <a:ext cx="3053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bol</a:t>
            </a:r>
            <a:endParaRPr sz="9600"/>
          </a:p>
        </p:txBody>
      </p:sp>
      <p:sp>
        <p:nvSpPr>
          <p:cNvPr id="501" name="Google Shape;501;p85"/>
          <p:cNvSpPr txBox="1"/>
          <p:nvPr/>
        </p:nvSpPr>
        <p:spPr>
          <a:xfrm>
            <a:off x="4392267" y="1740600"/>
            <a:ext cx="2412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són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2" name="Google Shape;502;p85"/>
          <p:cNvSpPr/>
          <p:nvPr/>
        </p:nvSpPr>
        <p:spPr>
          <a:xfrm>
            <a:off x="2602500" y="3213075"/>
            <a:ext cx="393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3" name="Google Shape;503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6"/>
          <p:cNvSpPr txBox="1"/>
          <p:nvPr>
            <p:ph idx="4294967295" type="body"/>
          </p:nvPr>
        </p:nvSpPr>
        <p:spPr>
          <a:xfrm>
            <a:off x="-135025" y="1613000"/>
            <a:ext cx="7668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ver</a:t>
            </a:r>
            <a:endParaRPr sz="9600"/>
          </a:p>
        </p:txBody>
      </p:sp>
      <p:sp>
        <p:nvSpPr>
          <p:cNvPr id="509" name="Google Shape;509;p86"/>
          <p:cNvSpPr txBox="1"/>
          <p:nvPr/>
        </p:nvSpPr>
        <p:spPr>
          <a:xfrm>
            <a:off x="4490225" y="1613000"/>
            <a:ext cx="2500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86"/>
          <p:cNvSpPr/>
          <p:nvPr/>
        </p:nvSpPr>
        <p:spPr>
          <a:xfrm>
            <a:off x="2851375" y="3037300"/>
            <a:ext cx="3923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1" name="Google Shape;511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7"/>
          <p:cNvSpPr txBox="1"/>
          <p:nvPr>
            <p:ph idx="4294967295" type="body"/>
          </p:nvPr>
        </p:nvSpPr>
        <p:spPr>
          <a:xfrm>
            <a:off x="1832093" y="1672100"/>
            <a:ext cx="3053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Ro</a:t>
            </a:r>
            <a:endParaRPr sz="9600"/>
          </a:p>
        </p:txBody>
      </p:sp>
      <p:sp>
        <p:nvSpPr>
          <p:cNvPr id="517" name="Google Shape;517;p87"/>
          <p:cNvSpPr txBox="1"/>
          <p:nvPr/>
        </p:nvSpPr>
        <p:spPr>
          <a:xfrm>
            <a:off x="4043668" y="1672100"/>
            <a:ext cx="2195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8" name="Google Shape;518;p87"/>
          <p:cNvSpPr txBox="1"/>
          <p:nvPr/>
        </p:nvSpPr>
        <p:spPr>
          <a:xfrm>
            <a:off x="5900693" y="1672100"/>
            <a:ext cx="2195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9" name="Google Shape;519;p87"/>
          <p:cNvSpPr/>
          <p:nvPr/>
        </p:nvSpPr>
        <p:spPr>
          <a:xfrm>
            <a:off x="2648468" y="2978200"/>
            <a:ext cx="462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0" name="Google Shape;520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8"/>
          <p:cNvSpPr txBox="1"/>
          <p:nvPr>
            <p:ph idx="4294967295" type="body"/>
          </p:nvPr>
        </p:nvSpPr>
        <p:spPr>
          <a:xfrm>
            <a:off x="1802788" y="1580963"/>
            <a:ext cx="25089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per</a:t>
            </a:r>
            <a:endParaRPr sz="9600"/>
          </a:p>
        </p:txBody>
      </p:sp>
      <p:sp>
        <p:nvSpPr>
          <p:cNvPr id="526" name="Google Shape;526;p88"/>
          <p:cNvSpPr txBox="1"/>
          <p:nvPr/>
        </p:nvSpPr>
        <p:spPr>
          <a:xfrm>
            <a:off x="3962313" y="1580963"/>
            <a:ext cx="289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7" name="Google Shape;527;p88"/>
          <p:cNvSpPr txBox="1"/>
          <p:nvPr/>
        </p:nvSpPr>
        <p:spPr>
          <a:xfrm>
            <a:off x="5342338" y="1580963"/>
            <a:ext cx="3397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se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8" name="Google Shape;528;p88"/>
          <p:cNvSpPr/>
          <p:nvPr/>
        </p:nvSpPr>
        <p:spPr>
          <a:xfrm>
            <a:off x="2132763" y="3069338"/>
            <a:ext cx="5330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9" name="Google Shape;529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9"/>
          <p:cNvSpPr txBox="1"/>
          <p:nvPr>
            <p:ph idx="4294967295" type="body"/>
          </p:nvPr>
        </p:nvSpPr>
        <p:spPr>
          <a:xfrm>
            <a:off x="1756975" y="1580963"/>
            <a:ext cx="2711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ver</a:t>
            </a:r>
            <a:endParaRPr sz="9600"/>
          </a:p>
        </p:txBody>
      </p:sp>
      <p:sp>
        <p:nvSpPr>
          <p:cNvPr id="535" name="Google Shape;535;p89"/>
          <p:cNvSpPr txBox="1"/>
          <p:nvPr/>
        </p:nvSpPr>
        <p:spPr>
          <a:xfrm>
            <a:off x="3909325" y="1580963"/>
            <a:ext cx="2711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89"/>
          <p:cNvSpPr txBox="1"/>
          <p:nvPr/>
        </p:nvSpPr>
        <p:spPr>
          <a:xfrm>
            <a:off x="5473250" y="1580963"/>
            <a:ext cx="3288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89"/>
          <p:cNvSpPr/>
          <p:nvPr/>
        </p:nvSpPr>
        <p:spPr>
          <a:xfrm>
            <a:off x="2240500" y="3069338"/>
            <a:ext cx="5015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8" name="Google Shape;538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6</a:t>
            </a:r>
            <a:r>
              <a:rPr lang="en" sz="3500"/>
              <a:t>. Palabras con 4 o más </a:t>
            </a:r>
            <a:r>
              <a:rPr lang="en" sz="3500"/>
              <a:t>sílabas</a:t>
            </a:r>
            <a:r>
              <a:rPr lang="en" sz="3500"/>
              <a:t> </a:t>
            </a:r>
            <a:endParaRPr sz="3500"/>
          </a:p>
        </p:txBody>
      </p:sp>
      <p:pic>
        <p:nvPicPr>
          <p:cNvPr id="544" name="Google Shape;54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1"/>
          <p:cNvSpPr txBox="1"/>
          <p:nvPr>
            <p:ph idx="4294967295" type="body"/>
          </p:nvPr>
        </p:nvSpPr>
        <p:spPr>
          <a:xfrm>
            <a:off x="1102676" y="1645075"/>
            <a:ext cx="288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di</a:t>
            </a:r>
            <a:endParaRPr sz="9600"/>
          </a:p>
        </p:txBody>
      </p:sp>
      <p:sp>
        <p:nvSpPr>
          <p:cNvPr id="550" name="Google Shape;550;p91"/>
          <p:cNvSpPr txBox="1"/>
          <p:nvPr/>
        </p:nvSpPr>
        <p:spPr>
          <a:xfrm>
            <a:off x="3044451" y="1645075"/>
            <a:ext cx="249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1" name="Google Shape;551;p91"/>
          <p:cNvSpPr txBox="1"/>
          <p:nvPr/>
        </p:nvSpPr>
        <p:spPr>
          <a:xfrm>
            <a:off x="4926476" y="1645075"/>
            <a:ext cx="2974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2" name="Google Shape;552;p91"/>
          <p:cNvSpPr txBox="1"/>
          <p:nvPr/>
        </p:nvSpPr>
        <p:spPr>
          <a:xfrm>
            <a:off x="5541351" y="1645075"/>
            <a:ext cx="2646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3" name="Google Shape;553;p91"/>
          <p:cNvSpPr/>
          <p:nvPr/>
        </p:nvSpPr>
        <p:spPr>
          <a:xfrm>
            <a:off x="2027676" y="3005225"/>
            <a:ext cx="5330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4" name="Google Shape;554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2"/>
          <p:cNvSpPr txBox="1"/>
          <p:nvPr>
            <p:ph idx="4294967295" type="body"/>
          </p:nvPr>
        </p:nvSpPr>
        <p:spPr>
          <a:xfrm>
            <a:off x="1441426" y="1637288"/>
            <a:ext cx="288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560" name="Google Shape;560;p92"/>
          <p:cNvSpPr txBox="1"/>
          <p:nvPr/>
        </p:nvSpPr>
        <p:spPr>
          <a:xfrm>
            <a:off x="3579676" y="1637288"/>
            <a:ext cx="249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92"/>
          <p:cNvSpPr txBox="1"/>
          <p:nvPr/>
        </p:nvSpPr>
        <p:spPr>
          <a:xfrm>
            <a:off x="4611201" y="1637288"/>
            <a:ext cx="2959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92"/>
          <p:cNvSpPr txBox="1"/>
          <p:nvPr/>
        </p:nvSpPr>
        <p:spPr>
          <a:xfrm>
            <a:off x="5205651" y="1637288"/>
            <a:ext cx="249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92"/>
          <p:cNvSpPr/>
          <p:nvPr/>
        </p:nvSpPr>
        <p:spPr>
          <a:xfrm>
            <a:off x="2106577" y="3013013"/>
            <a:ext cx="5363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4" name="Google Shape;564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3"/>
          <p:cNvSpPr txBox="1"/>
          <p:nvPr>
            <p:ph idx="4294967295" type="body"/>
          </p:nvPr>
        </p:nvSpPr>
        <p:spPr>
          <a:xfrm>
            <a:off x="619625" y="1606975"/>
            <a:ext cx="3428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com</a:t>
            </a:r>
            <a:endParaRPr sz="9600"/>
          </a:p>
        </p:txBody>
      </p:sp>
      <p:sp>
        <p:nvSpPr>
          <p:cNvPr id="570" name="Google Shape;570;p93"/>
          <p:cNvSpPr txBox="1"/>
          <p:nvPr/>
        </p:nvSpPr>
        <p:spPr>
          <a:xfrm>
            <a:off x="3591625" y="1606975"/>
            <a:ext cx="249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93"/>
          <p:cNvSpPr txBox="1"/>
          <p:nvPr/>
        </p:nvSpPr>
        <p:spPr>
          <a:xfrm>
            <a:off x="5250175" y="1606975"/>
            <a:ext cx="322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93"/>
          <p:cNvSpPr txBox="1"/>
          <p:nvPr/>
        </p:nvSpPr>
        <p:spPr>
          <a:xfrm>
            <a:off x="6770700" y="1606975"/>
            <a:ext cx="2886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93"/>
          <p:cNvSpPr/>
          <p:nvPr/>
        </p:nvSpPr>
        <p:spPr>
          <a:xfrm>
            <a:off x="1036800" y="3043325"/>
            <a:ext cx="711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276" name="Google Shape;276;p49" title="Screenshot 2025-03-13 at 9.17.2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000" y="1083675"/>
            <a:ext cx="4410000" cy="29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7. Dictado</a:t>
            </a:r>
            <a:endParaRPr sz="3500"/>
          </a:p>
        </p:txBody>
      </p:sp>
      <p:pic>
        <p:nvPicPr>
          <p:cNvPr id="580" name="Google Shape;58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5" name="Google Shape;585;p95"/>
          <p:cNvGraphicFramePr/>
          <p:nvPr/>
        </p:nvGraphicFramePr>
        <p:xfrm>
          <a:off x="952500" y="1716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86" name="Google Shape;586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" name="Google Shape;591;p96"/>
          <p:cNvGraphicFramePr/>
          <p:nvPr/>
        </p:nvGraphicFramePr>
        <p:xfrm>
          <a:off x="952500" y="203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904875"/>
                <a:gridCol w="904875"/>
                <a:gridCol w="904875"/>
                <a:gridCol w="904875"/>
                <a:gridCol w="904875"/>
                <a:gridCol w="904875"/>
                <a:gridCol w="904875"/>
                <a:gridCol w="904875"/>
              </a:tblGrid>
              <a:tr h="107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92" name="Google Shape;592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Google Shape;597;p97"/>
          <p:cNvGraphicFramePr/>
          <p:nvPr/>
        </p:nvGraphicFramePr>
        <p:xfrm>
          <a:off x="952525" y="2015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{CEB4E0EA-F96F-4157-B88D-E441395FA807}</a:tableStyleId>
              </a:tblPr>
              <a:tblGrid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</a:tblGrid>
              <a:tr h="1111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98" name="Google Shape;598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8. Repaso</a:t>
            </a:r>
            <a:endParaRPr sz="3500"/>
          </a:p>
        </p:txBody>
      </p:sp>
      <p:pic>
        <p:nvPicPr>
          <p:cNvPr id="604" name="Google Shape;60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van</a:t>
            </a:r>
            <a:endParaRPr sz="9600"/>
          </a:p>
        </p:txBody>
      </p:sp>
      <p:sp>
        <p:nvSpPr>
          <p:cNvPr id="610" name="Google Shape;610;p99"/>
          <p:cNvSpPr/>
          <p:nvPr/>
        </p:nvSpPr>
        <p:spPr>
          <a:xfrm>
            <a:off x="3590525" y="3176950"/>
            <a:ext cx="2224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1" name="Google Shape;611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ver</a:t>
            </a:r>
            <a:endParaRPr sz="9600"/>
          </a:p>
        </p:txBody>
      </p:sp>
      <p:sp>
        <p:nvSpPr>
          <p:cNvPr id="617" name="Google Shape;617;p100"/>
          <p:cNvSpPr/>
          <p:nvPr/>
        </p:nvSpPr>
        <p:spPr>
          <a:xfrm>
            <a:off x="3876900" y="3176950"/>
            <a:ext cx="1729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8" name="Google Shape;618;p10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ir</a:t>
            </a:r>
            <a:endParaRPr sz="9600"/>
          </a:p>
        </p:txBody>
      </p:sp>
      <p:sp>
        <p:nvSpPr>
          <p:cNvPr id="624" name="Google Shape;624;p101"/>
          <p:cNvSpPr/>
          <p:nvPr/>
        </p:nvSpPr>
        <p:spPr>
          <a:xfrm>
            <a:off x="4158150" y="3176950"/>
            <a:ext cx="886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5" name="Google Shape;625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631" name="Google Shape;631;p102"/>
          <p:cNvSpPr/>
          <p:nvPr/>
        </p:nvSpPr>
        <p:spPr>
          <a:xfrm>
            <a:off x="3547250" y="3176950"/>
            <a:ext cx="2108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2" name="Google Shape;632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638" name="Google Shape;638;p103"/>
          <p:cNvSpPr/>
          <p:nvPr/>
        </p:nvSpPr>
        <p:spPr>
          <a:xfrm>
            <a:off x="3645775" y="3176950"/>
            <a:ext cx="2019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9" name="Google Shape;639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282" name="Google Shape;282;p50" title="Screenshot 2025-03-13 at 9.21.4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238" y="659238"/>
            <a:ext cx="6337525" cy="382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del</a:t>
            </a:r>
            <a:endParaRPr sz="9600"/>
          </a:p>
        </p:txBody>
      </p:sp>
      <p:sp>
        <p:nvSpPr>
          <p:cNvPr id="645" name="Google Shape;645;p104"/>
          <p:cNvSpPr/>
          <p:nvPr/>
        </p:nvSpPr>
        <p:spPr>
          <a:xfrm>
            <a:off x="3754175" y="3176950"/>
            <a:ext cx="179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6" name="Google Shape;646;p10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0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9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6"/>
          <p:cNvSpPr txBox="1"/>
          <p:nvPr>
            <p:ph idx="4294967295" type="body"/>
          </p:nvPr>
        </p:nvSpPr>
        <p:spPr>
          <a:xfrm>
            <a:off x="692700" y="978600"/>
            <a:ext cx="8520600" cy="23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000000"/>
                </a:solidFill>
              </a:rPr>
              <a:t>Rodolfo   y   Félix </a:t>
            </a:r>
            <a:endParaRPr sz="2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000000"/>
                </a:solidFill>
              </a:rPr>
              <a:t>patinan  con  patines.</a:t>
            </a:r>
            <a:endParaRPr sz="9200"/>
          </a:p>
        </p:txBody>
      </p:sp>
      <p:sp>
        <p:nvSpPr>
          <p:cNvPr id="658" name="Google Shape;658;p106"/>
          <p:cNvSpPr/>
          <p:nvPr/>
        </p:nvSpPr>
        <p:spPr>
          <a:xfrm>
            <a:off x="1652475" y="1907483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106"/>
          <p:cNvSpPr/>
          <p:nvPr/>
        </p:nvSpPr>
        <p:spPr>
          <a:xfrm>
            <a:off x="4082275" y="1907483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106"/>
          <p:cNvSpPr/>
          <p:nvPr/>
        </p:nvSpPr>
        <p:spPr>
          <a:xfrm>
            <a:off x="5622350" y="1907483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106"/>
          <p:cNvSpPr/>
          <p:nvPr/>
        </p:nvSpPr>
        <p:spPr>
          <a:xfrm>
            <a:off x="1752950" y="3113100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106"/>
          <p:cNvSpPr/>
          <p:nvPr/>
        </p:nvSpPr>
        <p:spPr>
          <a:xfrm>
            <a:off x="4338300" y="3137192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106"/>
          <p:cNvSpPr/>
          <p:nvPr/>
        </p:nvSpPr>
        <p:spPr>
          <a:xfrm>
            <a:off x="6684500" y="3125146"/>
            <a:ext cx="467400" cy="452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4" name="Google Shape;664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7"/>
          <p:cNvSpPr txBox="1"/>
          <p:nvPr>
            <p:ph idx="4294967295" type="body"/>
          </p:nvPr>
        </p:nvSpPr>
        <p:spPr>
          <a:xfrm>
            <a:off x="692700" y="332600"/>
            <a:ext cx="8520600" cy="37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0000"/>
                </a:solidFill>
              </a:rPr>
              <a:t>—Qué divertido es el mar.</a:t>
            </a:r>
            <a:endParaRPr sz="4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0000"/>
                </a:solidFill>
              </a:rPr>
              <a:t>Los animales son tan coloridos </a:t>
            </a:r>
            <a:endParaRPr sz="4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4100">
                <a:solidFill>
                  <a:srgbClr val="000000"/>
                </a:solidFill>
              </a:rPr>
              <a:t>—indica mamá.</a:t>
            </a:r>
            <a:endParaRPr sz="4000"/>
          </a:p>
        </p:txBody>
      </p:sp>
      <p:sp>
        <p:nvSpPr>
          <p:cNvPr id="670" name="Google Shape;670;p107"/>
          <p:cNvSpPr/>
          <p:nvPr/>
        </p:nvSpPr>
        <p:spPr>
          <a:xfrm>
            <a:off x="1659950" y="10625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107"/>
          <p:cNvSpPr/>
          <p:nvPr/>
        </p:nvSpPr>
        <p:spPr>
          <a:xfrm>
            <a:off x="3547625" y="10625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107"/>
          <p:cNvSpPr/>
          <p:nvPr/>
        </p:nvSpPr>
        <p:spPr>
          <a:xfrm>
            <a:off x="4963675" y="10625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107"/>
          <p:cNvSpPr/>
          <p:nvPr/>
        </p:nvSpPr>
        <p:spPr>
          <a:xfrm>
            <a:off x="5641975" y="10625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107"/>
          <p:cNvSpPr/>
          <p:nvPr/>
        </p:nvSpPr>
        <p:spPr>
          <a:xfrm>
            <a:off x="6536750" y="10625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107"/>
          <p:cNvSpPr/>
          <p:nvPr/>
        </p:nvSpPr>
        <p:spPr>
          <a:xfrm>
            <a:off x="974150" y="24341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107"/>
          <p:cNvSpPr/>
          <p:nvPr/>
        </p:nvSpPr>
        <p:spPr>
          <a:xfrm>
            <a:off x="2719250" y="24341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7" name="Google Shape;677;p107"/>
          <p:cNvSpPr/>
          <p:nvPr/>
        </p:nvSpPr>
        <p:spPr>
          <a:xfrm>
            <a:off x="4316624" y="24341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107"/>
          <p:cNvSpPr/>
          <p:nvPr/>
        </p:nvSpPr>
        <p:spPr>
          <a:xfrm>
            <a:off x="5383424" y="24341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107"/>
          <p:cNvSpPr/>
          <p:nvPr/>
        </p:nvSpPr>
        <p:spPr>
          <a:xfrm>
            <a:off x="6983624" y="2434125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107"/>
          <p:cNvSpPr/>
          <p:nvPr/>
        </p:nvSpPr>
        <p:spPr>
          <a:xfrm>
            <a:off x="1878224" y="3920381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107"/>
          <p:cNvSpPr/>
          <p:nvPr/>
        </p:nvSpPr>
        <p:spPr>
          <a:xfrm>
            <a:off x="3859424" y="3920381"/>
            <a:ext cx="375300" cy="398700"/>
          </a:xfrm>
          <a:prstGeom prst="ellipse">
            <a:avLst/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2" name="Google Shape;682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688" name="Google Shape;688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9"/>
          <p:cNvSpPr txBox="1"/>
          <p:nvPr>
            <p:ph idx="4294967295" type="body"/>
          </p:nvPr>
        </p:nvSpPr>
        <p:spPr>
          <a:xfrm>
            <a:off x="311700" y="978600"/>
            <a:ext cx="85206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_______   __   _____  </a:t>
            </a:r>
            <a:endParaRPr sz="6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_______   ___   _______.</a:t>
            </a:r>
            <a:endParaRPr sz="9600"/>
          </a:p>
        </p:txBody>
      </p:sp>
      <p:pic>
        <p:nvPicPr>
          <p:cNvPr id="694" name="Google Shape;694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10"/>
          <p:cNvSpPr txBox="1"/>
          <p:nvPr>
            <p:ph idx="4294967295" type="body"/>
          </p:nvPr>
        </p:nvSpPr>
        <p:spPr>
          <a:xfrm>
            <a:off x="311700" y="978600"/>
            <a:ext cx="85206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Rodolfo   y   Félix 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patinan  con  patines.</a:t>
            </a:r>
            <a:endParaRPr sz="9600"/>
          </a:p>
        </p:txBody>
      </p:sp>
      <p:pic>
        <p:nvPicPr>
          <p:cNvPr id="700" name="Google Shape;700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1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706" name="Google Shape;706;p111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sp>
        <p:nvSpPr>
          <p:cNvPr id="707" name="Google Shape;707;p111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8" name="Google Shape;708;p111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9" name="Google Shape;709;p111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0" name="Google Shape;710;p111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1" name="Google Shape;711;p111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2" name="Google Shape;712;p111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3" name="Google Shape;71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525" y="884800"/>
            <a:ext cx="2774429" cy="40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550" y="621288"/>
            <a:ext cx="2717750" cy="39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976" y="924138"/>
            <a:ext cx="2568900" cy="32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300" name="Google Shape;30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