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  <p15:guide id="3" orient="horz" pos="1025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  <p:guide pos="102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39:10.702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baf229ac4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baf229ac4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claramente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baf229ac4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baf229ac4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conversación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felizmente.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 - mente, felizmente.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felizmente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badbc359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badbc359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creación.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 - ción, creación.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creación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Debo preparar mi mochila rápidamente antes de que llegue el autobús.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rá - pi - da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Rápidamente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/rr/, /a/, /p/, /i/, /d/, /a/,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/n/, /t/, /e/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nos lleva al dentista anualmente.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nual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/u/, /a/, /l/.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Anualmente, /a/, /n/, /u/, /a/, /l/, /m/, /e/, /n/,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ayudo en mi casa en la preparación de la cena.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 - 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Preparación, /p/, /r/, /e/, /p/, /a/, /r/, /a/,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datos.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existe.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Aunque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 es un continente ubicado en el hemisferio norte.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un (3), continente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ubicado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en (6), el (7), hemisferio (8), norte (9).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especialmente.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repetición.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calmadamente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perfectamente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hábilmente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 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claramente.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conversación.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acentuación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amigo y yo corrimos alegremente al campo de fútbol.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le - gre - men - 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Alegremente, /a/, /l/, /e/, /g/, /r/, /e/, /m/,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ver la repetición de las carreras de carros.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pe - ti - ción.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Repetición, /rr/, /e/, /p/, /e/, /t/, /i/,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 esta situación de lluvia, el lunes no hay clases.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- tua - 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/u/,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Situación, /s/, /i/, /t/, /u/, /a/,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sufijos y su significado. Un sufijo es una parte de una palabra que va al final para darle un nuevo significado.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manera o de forma”. Por ejemplo,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forma rápida”.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felizmente.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badbc359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badbc359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“acción o resultado”. Cuando agregamos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una palabra, hablamos de algo que se hace o de lo que ocurre. Por ejemplo,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“enseñar”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“el resultado de enseñar”.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manera o de forma”. Por ejemplo,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manera suave”.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“acción o resultado”. Cuando agregamos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una palabra, hablamos de algo que se hace o de lo que ocurre. Por ejemplo,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“hacer algo con materiales”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“acción de construir algo, como una casa o un edificio”.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manera o de forma”. Por ejemplo,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“de manera amable”.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“acción o resultado”. Cuando agregamos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una palabra, hablamos de algo que se hace o de lo que ocurre. Por ejemplo,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“alistar o dejar listo”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“acción de alistarse o de dejar algo listo”.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 tiene regiones con climas diferentes.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75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88474" y="2887294"/>
            <a:ext cx="127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8269" y="2833459"/>
            <a:ext cx="127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-ci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emo</a:t>
            </a:r>
            <a:r>
              <a:rPr lang="en" sz="9600"/>
              <a:t>ción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032000" y="3291850"/>
            <a:ext cx="530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300"/>
              <a:t>amablemente</a:t>
            </a:r>
            <a:endParaRPr sz="93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489850" y="3291850"/>
            <a:ext cx="828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audi</a:t>
            </a:r>
            <a:r>
              <a:rPr lang="en" sz="9600"/>
              <a:t>ción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2077350" y="3291850"/>
            <a:ext cx="509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/>
          <p:nvPr/>
        </p:nvSpPr>
        <p:spPr>
          <a:xfrm>
            <a:off x="5049475" y="2113500"/>
            <a:ext cx="235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1980600" y="2113500"/>
            <a:ext cx="18687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claramente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40039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claramente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373650" y="678300"/>
            <a:ext cx="1528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2"/>
          <p:cNvSpPr/>
          <p:nvPr/>
        </p:nvSpPr>
        <p:spPr>
          <a:xfrm>
            <a:off x="5805600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1609500" y="2113500"/>
            <a:ext cx="2995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2392050" y="3770775"/>
            <a:ext cx="43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476005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conversación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</a:t>
            </a: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5049475" y="2113500"/>
            <a:ext cx="235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1980600" y="2113500"/>
            <a:ext cx="18687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felizmente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40039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373650" y="678300"/>
            <a:ext cx="1528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54"/>
          <p:cNvSpPr/>
          <p:nvPr/>
        </p:nvSpPr>
        <p:spPr>
          <a:xfrm>
            <a:off x="536302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2052075" y="2113500"/>
            <a:ext cx="2110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43174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6"/>
          <p:cNvSpPr txBox="1"/>
          <p:nvPr/>
        </p:nvSpPr>
        <p:spPr>
          <a:xfrm>
            <a:off x="0" y="1627632"/>
            <a:ext cx="9144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rápida</a:t>
            </a:r>
            <a:r>
              <a:rPr lang="en" sz="93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93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anual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prepara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0" name="Google Shape;49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arte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96" name="Google Shape;49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datos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existe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Europa es un continente ubicado en el hemisferio norte.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65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Aunque no es el continente más grande, tiene una gran población y una historia muy antigua.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8" name="Google Shape;538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6" name="Google Shape;546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Europa es un continente ubicado en el hemisferio norte.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2" name="Google Shape;55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3" name="Google Shape;55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4" name="Google Shape;56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2" title="40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2274" y="1342902"/>
            <a:ext cx="1445177" cy="165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40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699" y="2712275"/>
            <a:ext cx="1237694" cy="1414498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2"/>
          <p:cNvSpPr txBox="1"/>
          <p:nvPr/>
        </p:nvSpPr>
        <p:spPr>
          <a:xfrm>
            <a:off x="3881451" y="1691575"/>
            <a:ext cx="410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</a:t>
            </a:r>
            <a:r>
              <a:rPr b="1" lang="en" sz="4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4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 txBox="1"/>
          <p:nvPr/>
        </p:nvSpPr>
        <p:spPr>
          <a:xfrm>
            <a:off x="3881444" y="2903822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72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3"/>
          <p:cNvSpPr txBox="1"/>
          <p:nvPr>
            <p:ph idx="4294967295" type="body"/>
          </p:nvPr>
        </p:nvSpPr>
        <p:spPr>
          <a:xfrm>
            <a:off x="0" y="1626825"/>
            <a:ext cx="91440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/>
              <a:t>calmadamente</a:t>
            </a:r>
            <a:endParaRPr sz="8500"/>
          </a:p>
        </p:txBody>
      </p:sp>
      <p:pic>
        <p:nvPicPr>
          <p:cNvPr id="587" name="Google Shape;58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8" name="Google Shape;588;p73"/>
          <p:cNvSpPr/>
          <p:nvPr/>
        </p:nvSpPr>
        <p:spPr>
          <a:xfrm>
            <a:off x="532275" y="3291850"/>
            <a:ext cx="81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>
            <p:ph idx="4294967295" type="body"/>
          </p:nvPr>
        </p:nvSpPr>
        <p:spPr>
          <a:xfrm>
            <a:off x="0" y="1626825"/>
            <a:ext cx="91440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/>
              <a:t>perfectamente</a:t>
            </a:r>
            <a:endParaRPr sz="8800"/>
          </a:p>
        </p:txBody>
      </p:sp>
      <p:pic>
        <p:nvPicPr>
          <p:cNvPr id="594" name="Google Shape;5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4"/>
          <p:cNvSpPr/>
          <p:nvPr/>
        </p:nvSpPr>
        <p:spPr>
          <a:xfrm>
            <a:off x="485600" y="3291850"/>
            <a:ext cx="821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educación</a:t>
            </a:r>
            <a:endParaRPr sz="9600"/>
          </a:p>
        </p:txBody>
      </p:sp>
      <p:pic>
        <p:nvPicPr>
          <p:cNvPr id="601" name="Google Shape;60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2" name="Google Shape;602;p75"/>
          <p:cNvSpPr/>
          <p:nvPr/>
        </p:nvSpPr>
        <p:spPr>
          <a:xfrm>
            <a:off x="1428750" y="3291850"/>
            <a:ext cx="648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hábilmente</a:t>
            </a:r>
            <a:endParaRPr sz="9600"/>
          </a:p>
        </p:txBody>
      </p:sp>
      <p:pic>
        <p:nvPicPr>
          <p:cNvPr id="608" name="Google Shape;60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9" name="Google Shape;609;p76"/>
          <p:cNvSpPr/>
          <p:nvPr/>
        </p:nvSpPr>
        <p:spPr>
          <a:xfrm>
            <a:off x="1243575" y="3291850"/>
            <a:ext cx="677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6" name="Google Shape;326;p41" title="29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7696" y="2689848"/>
            <a:ext cx="1023301" cy="116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 title="G2_Image Search_ (2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8607" y="1134539"/>
            <a:ext cx="1434750" cy="1639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/>
        </p:nvSpPr>
        <p:spPr>
          <a:xfrm>
            <a:off x="3881451" y="1691575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2903822"/>
            <a:ext cx="410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</a:t>
            </a: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-ci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instrucción</a:t>
            </a:r>
            <a:endParaRPr sz="9600"/>
          </a:p>
        </p:txBody>
      </p:sp>
      <p:pic>
        <p:nvPicPr>
          <p:cNvPr id="615" name="Google Shape;61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6" name="Google Shape;616;p77"/>
          <p:cNvSpPr/>
          <p:nvPr/>
        </p:nvSpPr>
        <p:spPr>
          <a:xfrm>
            <a:off x="1447425" y="3291850"/>
            <a:ext cx="635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acentua</a:t>
            </a:r>
            <a:r>
              <a:rPr lang="en" sz="9600"/>
              <a:t>ción</a:t>
            </a:r>
            <a:endParaRPr sz="9600"/>
          </a:p>
        </p:txBody>
      </p:sp>
      <p:pic>
        <p:nvPicPr>
          <p:cNvPr id="622" name="Google Shape;62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78"/>
          <p:cNvSpPr/>
          <p:nvPr/>
        </p:nvSpPr>
        <p:spPr>
          <a:xfrm>
            <a:off x="803100" y="3291850"/>
            <a:ext cx="762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 txBox="1"/>
          <p:nvPr>
            <p:ph idx="4294967295" type="body"/>
          </p:nvPr>
        </p:nvSpPr>
        <p:spPr>
          <a:xfrm>
            <a:off x="0" y="1626825"/>
            <a:ext cx="91440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personalmente</a:t>
            </a:r>
            <a:endParaRPr sz="9000"/>
          </a:p>
        </p:txBody>
      </p:sp>
      <p:pic>
        <p:nvPicPr>
          <p:cNvPr id="629" name="Google Shape;62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0" name="Google Shape;630;p79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construcción</a:t>
            </a:r>
            <a:endParaRPr sz="9600"/>
          </a:p>
        </p:txBody>
      </p:sp>
      <p:pic>
        <p:nvPicPr>
          <p:cNvPr id="636" name="Google Shape;63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0"/>
          <p:cNvSpPr/>
          <p:nvPr/>
        </p:nvSpPr>
        <p:spPr>
          <a:xfrm>
            <a:off x="831100" y="3291850"/>
            <a:ext cx="764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alegre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5" name="Google Shape;655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repeti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1" name="Google Shape;661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situa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3" name="Google Shape;673;p86"/>
          <p:cNvSpPr/>
          <p:nvPr/>
        </p:nvSpPr>
        <p:spPr>
          <a:xfrm>
            <a:off x="5249850" y="746450"/>
            <a:ext cx="3351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>
            <a:off x="543150" y="746450"/>
            <a:ext cx="3351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1407150" y="3213900"/>
            <a:ext cx="6329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 txBox="1"/>
          <p:nvPr/>
        </p:nvSpPr>
        <p:spPr>
          <a:xfrm>
            <a:off x="38938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felizmente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1605650" y="3291850"/>
            <a:ext cx="599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3" name="Google Shape;683;p87"/>
          <p:cNvSpPr/>
          <p:nvPr/>
        </p:nvSpPr>
        <p:spPr>
          <a:xfrm>
            <a:off x="5953425" y="746450"/>
            <a:ext cx="24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>
            <a:off x="703575" y="746450"/>
            <a:ext cx="3894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1747500" y="3213900"/>
            <a:ext cx="5649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 txBox="1"/>
          <p:nvPr/>
        </p:nvSpPr>
        <p:spPr>
          <a:xfrm>
            <a:off x="45974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3" name="Google Shape;693;p88"/>
          <p:cNvSpPr/>
          <p:nvPr/>
        </p:nvSpPr>
        <p:spPr>
          <a:xfrm>
            <a:off x="5249850" y="746450"/>
            <a:ext cx="3351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8"/>
          <p:cNvSpPr/>
          <p:nvPr/>
        </p:nvSpPr>
        <p:spPr>
          <a:xfrm>
            <a:off x="543150" y="746450"/>
            <a:ext cx="3351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8"/>
          <p:cNvSpPr/>
          <p:nvPr/>
        </p:nvSpPr>
        <p:spPr>
          <a:xfrm>
            <a:off x="1407150" y="3213900"/>
            <a:ext cx="6329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suavemente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8"/>
          <p:cNvSpPr txBox="1"/>
          <p:nvPr/>
        </p:nvSpPr>
        <p:spPr>
          <a:xfrm>
            <a:off x="38938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3" name="Google Shape;703;p89"/>
          <p:cNvSpPr/>
          <p:nvPr/>
        </p:nvSpPr>
        <p:spPr>
          <a:xfrm>
            <a:off x="6110375" y="746450"/>
            <a:ext cx="24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546625" y="746450"/>
            <a:ext cx="4208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1480200" y="3213900"/>
            <a:ext cx="6183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 txBox="1"/>
          <p:nvPr/>
        </p:nvSpPr>
        <p:spPr>
          <a:xfrm>
            <a:off x="47543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90"/>
          <p:cNvSpPr/>
          <p:nvPr/>
        </p:nvSpPr>
        <p:spPr>
          <a:xfrm>
            <a:off x="5375350" y="746450"/>
            <a:ext cx="3351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>
            <a:off x="417650" y="746450"/>
            <a:ext cx="360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1213950" y="3213900"/>
            <a:ext cx="6716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 txBox="1"/>
          <p:nvPr/>
        </p:nvSpPr>
        <p:spPr>
          <a:xfrm>
            <a:off x="4019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3" name="Google Shape;723;p91"/>
          <p:cNvSpPr/>
          <p:nvPr/>
        </p:nvSpPr>
        <p:spPr>
          <a:xfrm>
            <a:off x="6149700" y="746450"/>
            <a:ext cx="24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/>
          <p:nvPr/>
        </p:nvSpPr>
        <p:spPr>
          <a:xfrm>
            <a:off x="507300" y="746450"/>
            <a:ext cx="4286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1528800" y="3213900"/>
            <a:ext cx="6086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 txBox="1"/>
          <p:nvPr/>
        </p:nvSpPr>
        <p:spPr>
          <a:xfrm>
            <a:off x="479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3" name="Google Shape;733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Europa tiene regiones con climas diferentes.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4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En muchas ciudades, el tráfico funciona automáticamente gracias a reglas claras y señales que ayudan a mantener la organización.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historia de Europa es muy importante para el mundo.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96"/>
          <p:cNvSpPr txBox="1"/>
          <p:nvPr/>
        </p:nvSpPr>
        <p:spPr>
          <a:xfrm>
            <a:off x="441600" y="439800"/>
            <a:ext cx="82608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Estas civilizaciones contribuyeron al desarrollo de la escritura, el arte y la educación, influyendo directamente en la formación de muchos países actuales.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suavemente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959956" y="3291850"/>
            <a:ext cx="730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3" name="Google Shape;763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4" name="Google Shape;764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información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1097650" y="3291850"/>
            <a:ext cx="708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nuevamente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772150" y="3291850"/>
            <a:ext cx="764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creación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011276" y="3291850"/>
            <a:ext cx="533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