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5143500" cx="9144000"/>
  <p:notesSz cx="6858000" cy="9144000"/>
  <p:embeddedFontLst>
    <p:embeddedFont>
      <p:font typeface="Century Gothic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CenturyGothic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CenturyGothic-italic.fntdata"/><Relationship Id="rId10" Type="http://schemas.openxmlformats.org/officeDocument/2006/relationships/slide" Target="slides/slide6.xml"/><Relationship Id="rId54" Type="http://schemas.openxmlformats.org/officeDocument/2006/relationships/font" Target="fonts/CenturyGothic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56" Type="http://schemas.openxmlformats.org/officeDocument/2006/relationships/font" Target="fonts/CenturyGothic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fa305586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fa305586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327dc24a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327dc24a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una palabra. Las palabras tienen letras. Sabemos que es una palabra porque las letras están juntas. La palabra es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Sé que es una palabra porque las letras están juntas y hay un espacio más grande entre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libro.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palabras del título del libro y léalas en voz alta. Pida a los estudiantes que repitan con usted.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c1dbb48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c1dbb48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1ca22744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31ca22744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el sonido que hace: /e/. Mírame decirlo: /eeee/. Ahora, ¡es tu turno!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el sonido /e/ conmigo: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elefante.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esferas.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estrella.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escalera. (Haga clic)   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ensalada.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escoba. 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3c1dbb48a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3c1dbb48a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las letras mayúsculas y minúsculas</a:t>
            </a:r>
            <a:endParaRPr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14.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3321632fdd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3321632fdd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3321632fdd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3321632fdd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3321632fdd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3321632fdd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31ca22744f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31ca22744f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18.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31ca22744f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31ca22744f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minúscula.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úscula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una línea hacia la derecha. Luego, haz un círculo hacia atrás.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cómo escribir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con movimientos grandes y exagerados.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Intenta escribir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en el aire.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practicar escribir en el aire y utilice el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 apoyo visual.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mayúscula,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una línea recta hacia abajo. Traza una línea hacia derecha. Traza otra línea más corta hacia la derecha. Traza una línea hacia la derecha.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31ca22744f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31ca22744f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Práctica en pizarras: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Ee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nuestras pizarras. Mira cómo lo hago. Vamos a empezar con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Traza una línea hacia la derecha. Luego, haz un círculo hacia atrás. Practiquemos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 animándolos a consultar el cartel o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apoyarse al escribir la letra y seguir los pasos correctamente empezando con 1.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una línea recta hacia abajo. Traza una línea hacia derecha. Traza otra línea más corta hacia la derecha. Traza una línea hacia la derecha.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paso. 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mostrar sus pizarras después de escribir cada letra.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d99a0f3df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d99a0f3df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aprender el sonido de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Escuchen con atención y usen sus oídos para descubrir el sonido /e/ y palabras con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¿Listos?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31ca22744f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31ca22744f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21.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los estudiantes tendrán la oportunidad de practicar identificar el sonido inicial de la vocal /e/ en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libro del sonido /e/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31ca22744f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31ca22744f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leer juntos un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libro del sonido /e/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Este texto nos ayudará a practicar el sonido de la vocal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/e/. Este texto tiene palabras que comienzan con el sonido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estamos aprendiendo. ¿Listos?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22.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31ca22744f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31ca22744f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señalando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elefante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elefante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/e/: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elefante, /e/.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23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31ca22744f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31ca22744f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¿Viste cómo lo hice? Ahora, vamos a practicar juntos.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esferas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/e/.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esferas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esferas, /e/.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31ca22744f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31ca22744f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estrella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/e/.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estrella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estrella, /e/.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31ca22744f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31ca22744f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escalera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/e/.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escalera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escalera, /e/.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31ca22744f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31ca22744f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ensalada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/e/.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ensalada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ensalada, /e/.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31ca22744f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31ca22744f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escoba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/e/.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escoba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escoba, /e/.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3321632fdd_0_1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3321632fdd_0_1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empanada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/e/.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empanada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empanada, /e/.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3a0d20000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3a0d20000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d99a0f3df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d99a0f3df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palabras que riman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las palabras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llave, nave, palo. Llave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nave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 porque los sonidos finales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-ave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suenan iguales.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4.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3209f3742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3209f3742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continuar aprendiendo sobre palabras que riman y el sonido de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Escuchen con atención y usen sus oídos para descubrir el sonido /e/ y palabras con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¿Listos?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3209f3742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3209f3742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las palabras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zapato, olfato, galleta. Zapato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olfato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 porque los sonidos finales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-ato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suenan iguales.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32.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3209f3742d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3209f3742d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atención. Voy a decir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maleta, (haga clic), tomate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maleta, (haga clic), raqueta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maleta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raqueta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3209f3742d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3209f3742d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martillo, (haga clic), bocina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martillo, (haga clic), tornillo.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martillo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tornillo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3209f3742d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3209f3742d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guitarra, (haga clic), guisante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guitarra, (haga clic), pizarra.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guitarra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pizarra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3209f3742d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3209f3742d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coche, (haga clic), pelo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coche, (haga clic), noche.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coche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noche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3209f3742d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3209f3742d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castillo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mansión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camión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mansión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3c1dbb48a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3c1dbb48a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Direccionalidad del texto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38.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327dc24a8a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327dc24a8a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parte superior de la página y 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 comenzamos a leer, siempre lo hacemos en la parte de arriba de la página y nos movemos hacia abajo.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voz alta el título y las primeras líneas del poema señalando mientras lee.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algunos voluntarios que señalen dónde deben empezar a leer el poema.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empezamos a leer? Empezamos a leer en la parte de arriba de la página.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3209f3742d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3209f3742d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vocal 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40.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1ca2274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1ca2274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atención. Voy a decir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piña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niña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piña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mesa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iña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niña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3209f3742d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33209f3742d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el sonido que hace: /e/. Mírame decirlo: /eeee/. Ahora, ¡es tu turno!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el sonido /e/ conmigo: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elegante.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enojado.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esmeralda.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enfermo. (Haga clic)   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erizo.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espinaca. 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 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32bd60dd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32bd60dd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las letras mayúsculas y minúsculas</a:t>
            </a:r>
            <a:endParaRPr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42.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3321632fdd_0_6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3321632fdd_0_6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J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3321632fdd_0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33321632fdd_0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K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3321632fdd_0_6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3321632fdd_0_6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3a0d20000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33a0d20000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46.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3321632fdd_0_1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33321632fdd_0_1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los estudiantes tendrán la oportunidad de identificar el sonido inicial /e/ en el poema de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Ema lleva a Elena a la escuela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leer </a:t>
            </a:r>
            <a:endParaRPr b="1" sz="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leer un texto juntos. Este texto nos ayudará a practicar el sonido de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Este texto tiene palabras con el sonido inicial /e/ que estamos aprendiendo esta semana.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vamos a prepararnos para leer.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 comenzar a leer y siga con su dedo o apuntador para indicar cómo se mueve la lectura.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leer este poema titulado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Ema lleva a Elena a la escuela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Mientras lo leo, presten atención a las palabras con el sonido inicial /e/.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poema haciendo énfasis en las palabras que comienzan con el sonido /e/.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¿Viste cómo lo hice? Ahora, inténtalo conmigo.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la lectura 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poema completo a coro con los estudiantes. Guíelos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que identifiquen las palabras del poema con el sonido inicial /e/.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(Ema, Elena, escuela, entusiasmada, entrada, elegante, esmeralda, especial, Estrella, exclama)</a:t>
            </a:r>
            <a:endParaRPr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sonido escuchamos al inicio de estas palabras?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leer </a:t>
            </a:r>
            <a:endParaRPr b="1" sz="1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 del lenguaje: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Comparte con un compañero una palabra con el sonido inicial /e/. Usa el marco de oración: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 como en _____.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(/e/ como en escuela)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247fb0a9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247fb0a9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d99a0f3df9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2d99a0f3df9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1ca22744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1ca2274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mesa, (haga clic), mano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mesa, (haga clic), pesa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pesa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31ca22744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31ca22744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ballena, (haga clic), colmena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ballena, (haga clic), baile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ballena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colmena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31ca22744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31ca22744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gota, (haga clic), bota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gota, (haga clic), taco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gota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bota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31ca22744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31ca22744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foca, (haga clic),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lápiz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foca, (haga clic), roca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foca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roca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31ca22744f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31ca22744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palabras impresas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10.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2" name="Google Shape;22;p2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Google Shape;23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5;p2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Google Shape;26;p2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ivider">
  <p:cSld name="TITLE_4_1_3_1_3">
    <p:bg>
      <p:bgPr>
        <a:solidFill>
          <a:schemeClr val="accent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3" name="Google Shape;93;p11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4" name="Google Shape;94;p1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" name="Google Shape;9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2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9" name="Google Shape;99;p12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0" name="Google Shape;100;p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" name="Google Shape;10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2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2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12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2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12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3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1" name="Google Shape;111;p1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Google Shape;11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6" name="Google Shape;116;p14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7" name="Google Shape;117;p1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1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1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Cover">
  <p:cSld name="TITLE_4_1_3_2_1">
    <p:bg>
      <p:bgPr>
        <a:noFill/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1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1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1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1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7" name="Google Shape;147;p1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48" name="Google Shape;148;p1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9" name="Google Shape;14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1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1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2" name="Google Shape;152;p1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divider">
  <p:cSld name="TITLE_4_1_3_1_3_1">
    <p:bg>
      <p:bgPr>
        <a:solidFill>
          <a:schemeClr val="dk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6" name="Google Shape;156;p19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7" name="Google Shape;157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celebration">
  <p:cSld name="TITLE_4_1_3_1_2_1_1">
    <p:bg>
      <p:bgPr>
        <a:solidFill>
          <a:schemeClr val="dk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2" name="Google Shape;162;p20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3" name="Google Shape;163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20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0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0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20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0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ivider">
  <p:cSld name="TITLE_4_1_3_1">
    <p:bg>
      <p:bgPr>
        <a:solidFill>
          <a:srgbClr val="E3F5EA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3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Día ">
  <p:cSld name="TITLE_4_1_3_1_1_2_1">
    <p:bg>
      <p:bgPr>
        <a:solidFill>
          <a:schemeClr val="dk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4" name="Google Shape;174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Section Title">
  <p:cSld name="TITLE_4_1_3_1_1_1_2_1">
    <p:bg>
      <p:bgPr>
        <a:solidFill>
          <a:schemeClr val="dk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9" name="Google Shape;179;p2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0" name="Google Shape;180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Generic">
  <p:cSld name="TITLE_4_1_3_1_1_1_1_2_1"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Generic+CornerIcon">
  <p:cSld name="TITLE_4_1_3_1_1_1_1_1_1_1"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dk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4" name="Google Shape;194;p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End">
  <p:cSld name="TITLE_4_1_2_1_1">
    <p:bg>
      <p:bgPr>
        <a:solidFill>
          <a:schemeClr val="dk2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over ">
  <p:cSld name="TITLE_4_1_3_2_2">
    <p:bg>
      <p:bgPr>
        <a:noFill/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2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" name="Google Shape;210;p2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11" name="Google Shape;211;p2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" name="Google Shape;21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2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C8F0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2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5" name="Google Shape;215;p2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ivider ">
  <p:cSld name="TITLE_4_1_3_1_3_2">
    <p:bg>
      <p:bgPr>
        <a:solidFill>
          <a:srgbClr val="C8F0FA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9" name="Google Shape;219;p27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0" name="Google Shape;220;p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elebration">
  <p:cSld name="TITLE_4_1_3_1_2_1_2">
    <p:bg>
      <p:bgPr>
        <a:solidFill>
          <a:srgbClr val="C8F0FA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5" name="Google Shape;225;p28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6" name="Google Shape;226;p2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28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28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28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28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28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ía">
  <p:cSld name="TITLE_4_1_3_1_1_2_2">
    <p:bg>
      <p:bgPr>
        <a:solidFill>
          <a:srgbClr val="C8F0F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7" name="Google Shape;237;p2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Section Title">
  <p:cSld name="TITLE_4_1_3_1_1_1_2_2">
    <p:bg>
      <p:bgPr>
        <a:solidFill>
          <a:srgbClr val="C8F0FA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2" name="Google Shape;242;p30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3" name="Google Shape;243;p3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7" name="Google Shape;37;p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44;p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">
  <p:cSld name="TITLE_4_1_3_1_1_1_1_2_2"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+CornerIcon">
  <p:cSld name="TITLE_4_1_3_1_1_1_1_1_1_2"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32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C8F0FA"/>
          </a:solidFill>
          <a:ln cap="flat" cmpd="sng" w="38100">
            <a:solidFill>
              <a:srgbClr val="96DF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7" name="Google Shape;257;p32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End">
  <p:cSld name="TITLE_4_1_2_1_2">
    <p:bg>
      <p:bgPr>
        <a:solidFill>
          <a:srgbClr val="C8F0FA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Cover">
  <p:cSld name="TITLE_4_1_3_2_3">
    <p:bg>
      <p:bgPr>
        <a:noFill/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3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3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3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3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3" name="Google Shape;273;p3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74" name="Google Shape;274;p3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5" name="Google Shape;275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3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FFE2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3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8" name="Google Shape;278;p3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divider">
  <p:cSld name="TITLE_4_1_3_1_3_3">
    <p:bg>
      <p:bgPr>
        <a:solidFill>
          <a:srgbClr val="FFE2D6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2" name="Google Shape;282;p35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3" name="Google Shape;283;p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celebration">
  <p:cSld name="TITLE_4_1_3_1_2_1_3">
    <p:bg>
      <p:bgPr>
        <a:solidFill>
          <a:schemeClr val="lt2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8" name="Google Shape;288;p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9" name="Google Shape;289;p3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3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3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3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Día">
  <p:cSld name="TITLE_4_1_3_1_1_2_3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0" name="Google Shape;300;p3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Section Title">
  <p:cSld name="TITLE_4_1_3_1_1_1_2_3">
    <p:bg>
      <p:bgPr>
        <a:solidFill>
          <a:schemeClr val="lt2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5" name="Google Shape;305;p38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p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Generic">
  <p:cSld name="TITLE_4_1_3_1_1_1_1_2_3"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Generic+CornerIcon">
  <p:cSld name="TITLE_4_1_3_1_1_1_1_1_1_3"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0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40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40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lt2"/>
          </a:solidFill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4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0" name="Google Shape;320;p40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End">
  <p:cSld name="TITLE_4_1_2_1_3">
    <p:bg>
      <p:bgPr>
        <a:solidFill>
          <a:srgbClr val="FFE2D6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MAIN_POINT_1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26" name="Google Shape;32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3" name="Google Shape;53;p6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" name="Google Shape;54;p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">
  <p:cSld name="TITLE_4_1_3_1_1_1_1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" name="Google Shape;6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" name="Google Shape;68;p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0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0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0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10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10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10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10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4" name="Google Shape;84;p10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85" name="Google Shape;85;p10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6" name="Google Shape;86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0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10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Google Shape;89;p10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57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5247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  <p15:guide id="4" pos="5472">
          <p15:clr>
            <a:srgbClr val="E46962"/>
          </p15:clr>
        </p15:guide>
        <p15:guide id="5" orient="horz" pos="288">
          <p15:clr>
            <a:srgbClr val="E46962"/>
          </p15:clr>
        </p15:guide>
        <p15:guide id="6" orient="horz" pos="296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4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33.png"/><Relationship Id="rId5" Type="http://schemas.openxmlformats.org/officeDocument/2006/relationships/image" Target="../media/image4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4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Relationship Id="rId4" Type="http://schemas.openxmlformats.org/officeDocument/2006/relationships/image" Target="../media/image56.png"/><Relationship Id="rId5" Type="http://schemas.openxmlformats.org/officeDocument/2006/relationships/image" Target="../media/image40.png"/><Relationship Id="rId6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png"/><Relationship Id="rId4" Type="http://schemas.openxmlformats.org/officeDocument/2006/relationships/image" Target="../media/image38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Relationship Id="rId4" Type="http://schemas.openxmlformats.org/officeDocument/2006/relationships/image" Target="../media/image63.png"/><Relationship Id="rId5" Type="http://schemas.openxmlformats.org/officeDocument/2006/relationships/image" Target="../media/image44.png"/><Relationship Id="rId6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png"/><Relationship Id="rId4" Type="http://schemas.openxmlformats.org/officeDocument/2006/relationships/image" Target="../media/image53.png"/><Relationship Id="rId5" Type="http://schemas.openxmlformats.org/officeDocument/2006/relationships/image" Target="../media/image50.png"/><Relationship Id="rId6" Type="http://schemas.openxmlformats.org/officeDocument/2006/relationships/image" Target="../media/image5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png"/><Relationship Id="rId4" Type="http://schemas.openxmlformats.org/officeDocument/2006/relationships/image" Target="../media/image62.png"/><Relationship Id="rId5" Type="http://schemas.openxmlformats.org/officeDocument/2006/relationships/image" Target="../media/image52.png"/><Relationship Id="rId6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7.png"/><Relationship Id="rId4" Type="http://schemas.openxmlformats.org/officeDocument/2006/relationships/image" Target="../media/image67.png"/><Relationship Id="rId9" Type="http://schemas.openxmlformats.org/officeDocument/2006/relationships/image" Target="../media/image65.png"/><Relationship Id="rId5" Type="http://schemas.openxmlformats.org/officeDocument/2006/relationships/image" Target="../media/image60.png"/><Relationship Id="rId6" Type="http://schemas.openxmlformats.org/officeDocument/2006/relationships/image" Target="../media/image64.png"/><Relationship Id="rId7" Type="http://schemas.openxmlformats.org/officeDocument/2006/relationships/image" Target="../media/image66.png"/><Relationship Id="rId8" Type="http://schemas.openxmlformats.org/officeDocument/2006/relationships/image" Target="../media/image6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7.png"/><Relationship Id="rId4" Type="http://schemas.openxmlformats.org/officeDocument/2006/relationships/image" Target="../media/image6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7.png"/><Relationship Id="rId4" Type="http://schemas.openxmlformats.org/officeDocument/2006/relationships/image" Target="../media/image7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7.png"/><Relationship Id="rId4" Type="http://schemas.openxmlformats.org/officeDocument/2006/relationships/image" Target="../media/image7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3.png"/><Relationship Id="rId4" Type="http://schemas.openxmlformats.org/officeDocument/2006/relationships/image" Target="../media/image1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29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4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333" name="Google Shape;33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050" y="1301400"/>
            <a:ext cx="2502700" cy="333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700" y="613375"/>
            <a:ext cx="2722651" cy="3623975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450" y="392400"/>
            <a:ext cx="3635100" cy="34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4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Letras y sonidos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4"/>
          <p:cNvSpPr/>
          <p:nvPr/>
        </p:nvSpPr>
        <p:spPr>
          <a:xfrm>
            <a:off x="3329825" y="1038200"/>
            <a:ext cx="2212500" cy="21759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 txBox="1"/>
          <p:nvPr>
            <p:ph idx="4294967295" type="body"/>
          </p:nvPr>
        </p:nvSpPr>
        <p:spPr>
          <a:xfrm>
            <a:off x="441275" y="2039700"/>
            <a:ext cx="8520600" cy="147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419" name="Google Shape;419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20" name="Google Shape;42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700" y="564250"/>
            <a:ext cx="1600199" cy="139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65823" y="564250"/>
            <a:ext cx="1229987" cy="130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6750" y="564250"/>
            <a:ext cx="1310446" cy="13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7575" y="2621800"/>
            <a:ext cx="1071749" cy="130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7649" y="2843933"/>
            <a:ext cx="1229976" cy="1422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86960" y="2571750"/>
            <a:ext cx="1310451" cy="1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6"/>
          <p:cNvSpPr/>
          <p:nvPr/>
        </p:nvSpPr>
        <p:spPr>
          <a:xfrm>
            <a:off x="3403650" y="744150"/>
            <a:ext cx="2385900" cy="2289900"/>
          </a:xfrm>
          <a:prstGeom prst="ellipse">
            <a:avLst/>
          </a:prstGeom>
          <a:noFill/>
          <a:ln cap="flat" cmpd="sng" w="38100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56"/>
          <p:cNvSpPr txBox="1"/>
          <p:nvPr/>
        </p:nvSpPr>
        <p:spPr>
          <a:xfrm>
            <a:off x="310900" y="3034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4.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Conocimiento alfabético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551" y="1101325"/>
            <a:ext cx="1577100" cy="15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38" name="Google Shape;43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7613" y="583175"/>
            <a:ext cx="4328775" cy="396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44" name="Google Shape;44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388" y="446688"/>
            <a:ext cx="5415226" cy="42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50" name="Google Shape;45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138" y="520475"/>
            <a:ext cx="4715726" cy="424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338" y="1002902"/>
            <a:ext cx="2212499" cy="202989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0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Caligrafía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60"/>
          <p:cNvSpPr/>
          <p:nvPr/>
        </p:nvSpPr>
        <p:spPr>
          <a:xfrm>
            <a:off x="3492163" y="960125"/>
            <a:ext cx="2212500" cy="22173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63" name="Google Shape;46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9175" y="533400"/>
            <a:ext cx="4629150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776" y="377775"/>
            <a:ext cx="4233075" cy="41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70" name="Google Shape;47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6175" y="365900"/>
            <a:ext cx="4233075" cy="33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3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6. Lectura compartida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6" name="Google Shape;47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4500" y="613375"/>
            <a:ext cx="2986026" cy="3974549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lefante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8" name="Google Shape;48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1250" y="304800"/>
            <a:ext cx="3657050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6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sferas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5" name="Google Shape;49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8125" y="371275"/>
            <a:ext cx="3007748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strella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2" name="Google Shape;50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381000"/>
            <a:ext cx="2923400" cy="311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8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scalera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9" name="Google Shape;50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6300" y="457200"/>
            <a:ext cx="2620785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9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nsalada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6" name="Google Shape;51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7838" y="381000"/>
            <a:ext cx="2761669" cy="319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scoba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3" name="Google Shape;52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800" y="381000"/>
            <a:ext cx="2728696" cy="319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1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mpanadas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0" name="Google Shape;53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1800" y="381000"/>
            <a:ext cx="2792500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2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537" name="Google Shape;537;p72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538" name="Google Shape;538;p72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72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72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72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72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72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4" name="Google Shape;54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400" y="558125"/>
            <a:ext cx="2260600" cy="40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</a:t>
            </a:r>
            <a:r>
              <a:rPr lang="en"/>
              <a:t>fonológica</a:t>
            </a:r>
            <a:r>
              <a:rPr b="1" lang="en"/>
              <a:t> </a:t>
            </a:r>
            <a:endParaRPr/>
          </a:p>
        </p:txBody>
      </p:sp>
      <p:pic>
        <p:nvPicPr>
          <p:cNvPr id="344" name="Google Shape;344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3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4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</a:t>
            </a:r>
            <a:r>
              <a:rPr lang="en"/>
              <a:t>fonológica</a:t>
            </a:r>
            <a:r>
              <a:rPr b="1" lang="en"/>
              <a:t> </a:t>
            </a:r>
            <a:endParaRPr/>
          </a:p>
        </p:txBody>
      </p:sp>
      <p:pic>
        <p:nvPicPr>
          <p:cNvPr id="555" name="Google Shape;555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1" name="Google Shape;561;p75"/>
          <p:cNvSpPr/>
          <p:nvPr/>
        </p:nvSpPr>
        <p:spPr>
          <a:xfrm rot="1145766">
            <a:off x="2818678" y="2630109"/>
            <a:ext cx="2639128" cy="73566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2" name="Google Shape;562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63" name="Google Shape;56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847" y="850500"/>
            <a:ext cx="1895850" cy="31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0225" y="457200"/>
            <a:ext cx="2284400" cy="23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1130" y="2766050"/>
            <a:ext cx="1902574" cy="196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6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76"/>
          <p:cNvSpPr/>
          <p:nvPr/>
        </p:nvSpPr>
        <p:spPr>
          <a:xfrm rot="911263">
            <a:off x="3222860" y="2591780"/>
            <a:ext cx="2639490" cy="73583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2" name="Google Shape;572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73" name="Google Shape;57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34951" y="604950"/>
            <a:ext cx="2537560" cy="32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822275" y="457200"/>
            <a:ext cx="2563750" cy="190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2275" y="3014325"/>
            <a:ext cx="2563745" cy="15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7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77"/>
          <p:cNvSpPr/>
          <p:nvPr/>
        </p:nvSpPr>
        <p:spPr>
          <a:xfrm rot="736683">
            <a:off x="3109313" y="2460289"/>
            <a:ext cx="2639472" cy="73566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2" name="Google Shape;582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83" name="Google Shape;58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639475"/>
            <a:ext cx="2621601" cy="30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1099" y="560875"/>
            <a:ext cx="2735700" cy="161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6900" y="2392325"/>
            <a:ext cx="2621600" cy="210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p78"/>
          <p:cNvSpPr/>
          <p:nvPr/>
        </p:nvSpPr>
        <p:spPr>
          <a:xfrm rot="978207">
            <a:off x="3148428" y="2619350"/>
            <a:ext cx="2670589" cy="73582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2" name="Google Shape;592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93" name="Google Shape;59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843800"/>
            <a:ext cx="2588264" cy="14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099" y="2259325"/>
            <a:ext cx="2366346" cy="234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805" y="267100"/>
            <a:ext cx="1361833" cy="213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1" name="Google Shape;601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02" name="Google Shape;602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825" y="1299325"/>
            <a:ext cx="2914950" cy="211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0175" y="358500"/>
            <a:ext cx="2118856" cy="221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62700" y="2843646"/>
            <a:ext cx="3093800" cy="1628978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79"/>
          <p:cNvSpPr/>
          <p:nvPr/>
        </p:nvSpPr>
        <p:spPr>
          <a:xfrm rot="978207">
            <a:off x="3148428" y="2619350"/>
            <a:ext cx="2670589" cy="73582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0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Conciencia del texto impreso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1" name="Google Shape;61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934" y="1286275"/>
            <a:ext cx="2024125" cy="20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81" title="Screenshot 2025-04-02 at 5.55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151" y="0"/>
            <a:ext cx="79802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450" y="392400"/>
            <a:ext cx="3635100" cy="34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2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Letras y sonidos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p82"/>
          <p:cNvSpPr/>
          <p:nvPr/>
        </p:nvSpPr>
        <p:spPr>
          <a:xfrm>
            <a:off x="3329825" y="1038200"/>
            <a:ext cx="2212500" cy="21759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7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47"/>
          <p:cNvSpPr/>
          <p:nvPr/>
        </p:nvSpPr>
        <p:spPr>
          <a:xfrm rot="-901221">
            <a:off x="2996339" y="1199027"/>
            <a:ext cx="2639274" cy="7357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1" name="Google Shape;351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52" name="Google Shape;35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37612">
            <a:off x="457200" y="1038300"/>
            <a:ext cx="2367249" cy="250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9626" y="553600"/>
            <a:ext cx="1951525" cy="23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9625" y="3062149"/>
            <a:ext cx="2031536" cy="16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3"/>
          <p:cNvSpPr txBox="1"/>
          <p:nvPr>
            <p:ph idx="4294967295" type="body"/>
          </p:nvPr>
        </p:nvSpPr>
        <p:spPr>
          <a:xfrm>
            <a:off x="288875" y="2039700"/>
            <a:ext cx="8520600" cy="147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629" name="Google Shape;629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30" name="Google Shape;630;p83" title="Screenshot 2025-03-17 at 7.14.1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3387" y="2571750"/>
            <a:ext cx="1290900" cy="192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83" title="Screenshot 2025-03-17 at 7.14.56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688" y="658275"/>
            <a:ext cx="1713077" cy="17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3" title="Screenshot 2025-03-17 at 7.15.5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7940" y="376275"/>
            <a:ext cx="1757728" cy="173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3" title="Screenshot 2025-03-17 at 7.16.29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5499" y="329050"/>
            <a:ext cx="1653976" cy="182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3" title="Screenshot 2025-03-17 at 7.17.15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92950" y="1420969"/>
            <a:ext cx="1793850" cy="1538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83" title="Screenshot 2025-03-17 at 7.17.46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63971" y="2959600"/>
            <a:ext cx="1793850" cy="169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4"/>
          <p:cNvSpPr/>
          <p:nvPr/>
        </p:nvSpPr>
        <p:spPr>
          <a:xfrm>
            <a:off x="3403650" y="744150"/>
            <a:ext cx="2385900" cy="2289900"/>
          </a:xfrm>
          <a:prstGeom prst="ellipse">
            <a:avLst/>
          </a:prstGeom>
          <a:noFill/>
          <a:ln cap="flat" cmpd="sng" w="38100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84"/>
          <p:cNvSpPr txBox="1"/>
          <p:nvPr/>
        </p:nvSpPr>
        <p:spPr>
          <a:xfrm>
            <a:off x="310900" y="3034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4. Conocimiento alfabético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2" name="Google Shape;64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551" y="1101325"/>
            <a:ext cx="1577100" cy="15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48" name="Google Shape;648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6225" y="408650"/>
            <a:ext cx="4611550" cy="42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54" name="Google Shape;654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5313" y="568025"/>
            <a:ext cx="5013375" cy="400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60" name="Google Shape;660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6938" y="395938"/>
            <a:ext cx="4790124" cy="404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8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5. Lectura compartida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6" name="Google Shape;66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89" title="Screenshot 2025-04-02 at 5.55.3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151" y="0"/>
            <a:ext cx="79802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0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677" name="Google Shape;677;p90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678" name="Google Shape;678;p90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90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90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90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2" name="Google Shape;682;p90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3" name="Google Shape;683;p90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4" name="Google Shape;68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72000" y="-201912"/>
            <a:ext cx="4437850" cy="554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275" y="2521716"/>
            <a:ext cx="1911750" cy="229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0" name="Google Shape;360;p48"/>
          <p:cNvSpPr/>
          <p:nvPr/>
        </p:nvSpPr>
        <p:spPr>
          <a:xfrm rot="911263">
            <a:off x="3222860" y="2591780"/>
            <a:ext cx="2639490" cy="73583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1" name="Google Shape;361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62" name="Google Shape;3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321125"/>
            <a:ext cx="2529775" cy="20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0400" y="304800"/>
            <a:ext cx="1808075" cy="230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33397">
            <a:off x="6723693" y="2677645"/>
            <a:ext cx="1021486" cy="1993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0" name="Google Shape;370;p49"/>
          <p:cNvSpPr/>
          <p:nvPr/>
        </p:nvSpPr>
        <p:spPr>
          <a:xfrm rot="-567996">
            <a:off x="3325534" y="1451412"/>
            <a:ext cx="2639344" cy="73570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1" name="Google Shape;371;p4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72" name="Google Shape;37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404648"/>
            <a:ext cx="2724300" cy="193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6075" y="2775797"/>
            <a:ext cx="2432150" cy="17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3976" y="632625"/>
            <a:ext cx="1659183" cy="19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0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50"/>
          <p:cNvSpPr/>
          <p:nvPr/>
        </p:nvSpPr>
        <p:spPr>
          <a:xfrm rot="-567996">
            <a:off x="2996309" y="1478887"/>
            <a:ext cx="2639344" cy="73570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1" name="Google Shape;381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82" name="Google Shape;38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2" y="969375"/>
            <a:ext cx="2050050" cy="25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909075" y="457200"/>
            <a:ext cx="2135525" cy="21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8126" y="2985175"/>
            <a:ext cx="2280675" cy="15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51"/>
          <p:cNvSpPr/>
          <p:nvPr/>
        </p:nvSpPr>
        <p:spPr>
          <a:xfrm rot="1044808">
            <a:off x="3670250" y="3033341"/>
            <a:ext cx="2639467" cy="7357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1" name="Google Shape;391;p5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392" name="Google Shape;39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629275"/>
            <a:ext cx="2887600" cy="20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0351" y="457200"/>
            <a:ext cx="2076054" cy="206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9325" y="2571750"/>
            <a:ext cx="2076050" cy="217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Conciencia del texto impreso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934" y="1286275"/>
            <a:ext cx="2024125" cy="20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