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</p:sldIdLst>
  <p:sldSz cy="5143500" cx="9144000"/>
  <p:notesSz cx="6858000" cy="9144000"/>
  <p:embeddedFontLst>
    <p:embeddedFont>
      <p:font typeface="Century Gothic"/>
      <p:regular r:id="rId85"/>
      <p:bold r:id="rId86"/>
      <p:italic r:id="rId87"/>
      <p:boldItalic r:id="rId8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E300B58-F966-455C-A852-6AA926324ABB}">
  <a:tblStyle styleId="{0E300B58-F966-455C-A852-6AA926324AB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3C04E355-A1A2-47CA-ACA9-77EF3539F8CA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42" Type="http://schemas.openxmlformats.org/officeDocument/2006/relationships/slide" Target="slides/slide37.xml"/><Relationship Id="rId86" Type="http://schemas.openxmlformats.org/officeDocument/2006/relationships/font" Target="fonts/CenturyGothic-bold.fntdata"/><Relationship Id="rId41" Type="http://schemas.openxmlformats.org/officeDocument/2006/relationships/slide" Target="slides/slide36.xml"/><Relationship Id="rId85" Type="http://schemas.openxmlformats.org/officeDocument/2006/relationships/font" Target="fonts/CenturyGothic-regular.fntdata"/><Relationship Id="rId44" Type="http://schemas.openxmlformats.org/officeDocument/2006/relationships/slide" Target="slides/slide39.xml"/><Relationship Id="rId88" Type="http://schemas.openxmlformats.org/officeDocument/2006/relationships/font" Target="fonts/CenturyGothic-boldItalic.fntdata"/><Relationship Id="rId43" Type="http://schemas.openxmlformats.org/officeDocument/2006/relationships/slide" Target="slides/slide38.xml"/><Relationship Id="rId87" Type="http://schemas.openxmlformats.org/officeDocument/2006/relationships/font" Target="fonts/CenturyGothic-italic.fntdata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slide" Target="slides/slide74.xml"/><Relationship Id="rId34" Type="http://schemas.openxmlformats.org/officeDocument/2006/relationships/slide" Target="slides/slide29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fa305586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fa305586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d99a0f3df9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d99a0f3df9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las próximas letras diremos el sonido juntos. ¿Listos?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31e7f2510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31e7f2510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31e7f2510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31e7f2510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/ks/ o /s/.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Nota: La letra x tiene puede representar varios sonidos dependiendo de su posición en la palabra como /s/ al inicio de xilófono o /ks/ en el medio de la palabra como en taxi o examen.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31e7f2510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31e7f2510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/w/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31e7f2510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31e7f2510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31e7f25106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31e7f25106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31e7f25106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31e7f25106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31e7f25106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331e7f2510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31e7f25106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31e7f2510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muda. No hace ningun sonido.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Sugerencia: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la señal de silencio colocando su dedo índice sobre su boca para indicar que la h es muda.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31e7f25106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31e7f25106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d99a0f3df9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d99a0f3df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los sonidos y cómo los unimos para formar sílabas y luego palabras.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31e7f25106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331e7f25106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31e7f25106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331e7f25106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31e7f25106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31e7f25106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/u/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31e7f25106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31e7f25106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31e7f25106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331e7f25106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31e7f25106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331e7f25106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31e7f25106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331e7f25106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31e7f25106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31e7f25106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3949ac0706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33949ac0706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d99a0f3df9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2d99a0f3df9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los siguientes sonidos uno por uno: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/i/, /ks/, /w/, /e/, /k/, /o/, /y/, /h/, /a/, /k/, /y/, /u/, /ch/, /j/, /g/, /r/, /k/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el sonido /y/ acepte la letra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el dígrafo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ll.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el sonido /k/ acepte la letra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el sonido /s/ acepte las letras s, c, z.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consultar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escribir las letras correctamente si es necesario.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d99a0f3df9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d99a0f3df9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31e7f25106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31e7f25106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o tres letras para formar una sílaba. Diremos cada sílaba que aparece sobre la flecha amarilla. ¿Listos?</a:t>
            </a:r>
            <a:endParaRPr i="1" sz="1000">
              <a:solidFill>
                <a:srgbClr val="363535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31e7f25106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31e7f25106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/i/,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31e7f25106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331e7f25106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/y/, /i/,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lli.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31e7f25106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331e7f25106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/e/,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331e7f25106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331e7f25106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/a/, /s/,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31e7f25106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31e7f25106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/i/, /n/,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31e7f25106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31e7f25106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/a/, /s/,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3949ac0706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33949ac0706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con 2 sílabas. Asegúrate de leer cada palabra parte por parte. Luego une cada parte y lee la palabra completa.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38-43 una a la vez y diga cada palabra en voz alta junto con ellos.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3949ac0706_1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3949ac0706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/ce/, /ci/, Ceci.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31e7f25106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31e7f25106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/cin/, /di/, Cindy.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3ba38670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3ba38670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 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/ju/, /gar/, jugar.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mamos con /ju/, /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gar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/ju/, /gar/, jugar)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jugar, /ju/, /gar/.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jugar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jugar, /ju/, /gar/)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combinar fonemas para formar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/j/, /u/, /g/, /a/, /r/, jugar.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/j/, /u/, /g/, /a/, /r/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/j/, /u/, /g/, /a/, /r/, jugar)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fonemas.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jugar, /j/, /u/, /g/, /a/, /r/,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jugar. Ahora todos juntos: jugar, /j/, /u/, /g/, /a/, /r/, jugar.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31e7f25106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31e7f25106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/pa/, /sar/, pasar.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31e7f25106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31e7f25106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/ju/, /gar/, jugar.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31e7f25106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331e7f25106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/lle/, /gar/, llegar.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33ba12604a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33ba12604a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/cir/, /co/, circo.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3949ac0706_1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33949ac0706_1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con 3 sílabas. Asegúrate de leer cada palabra parte por parte. Luego une cada parte y lee la palabra completa.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45-50 una a la vez para cada palabra.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331e9441384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331e9441384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/me/, /lli/, /zas/, mellizas.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331e9441384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331e9441384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/vi/, /si/, /tan/, visitan.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3949ac0706_1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3949ac0706_1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/ve/, /ci/, /nas/, vecinas.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331e9441384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331e9441384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/pa/, /ya/, /sos/, payasos.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31e9441384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331e9441384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/en/, /fer/, /mos/, enfermos.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3ba38670c9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3ba38670c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/cir/, /co/?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/cir/, /co/, circo)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circo, /cir/, /co/)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/s/, /i/, /r/, /k/, /o/?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/s/, /i/, /r/, /k/, /o/, circo)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circo, /s/, /i/, /r/, /k/, /o/)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331e9441384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331e9441384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/ca/, /rre/, /ras/, carreras.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31e7f25106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331e7f25106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331e7f25106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331e7f25106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continuar identificando los sonidos iniciales de las palabras y leeremos un libro decodificable. ¿Listos?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331e7f25106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331e7f25106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331e7f25106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331e7f25106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kiwis, /ki/, /wis/, kiwis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/ki/, /wis/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/ki/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/i/.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/wis/,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/w/, /i/, /s/. Kiwis, /k/, /i/, /w/, /i/, /s/.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palabra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3333da9e0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3333da9e0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circo, /cir/, /co/, circo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/cir/, /co/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/cir/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/i/, /r/.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/co/,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/o/. Circo, /s/, /i/, /r/, /k/, /o/.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palabra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31e7f25106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31e7f25106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zapatos, /za/, /pa/, /tos/, zapatos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/za/, /pa/, /tos/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/za/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/a/.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/pa/,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/a/.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/tos/,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/o/, /s/. Zapatos, /s/, /a/, /p/, /a/, /t/, /o/, /s/.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palabra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33949ac0706_1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33949ac0706_1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alta frecuencia. Estas son palabras que vemos todo el tiempo y que podemos leer rápidamente. Vamos a leer estas palabras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331e7f25106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331e7f25106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33949ac0706_1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33949ac0706_1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3ba12604a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3ba12604a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/me/, /lli/, /zas/?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/me/, /lli/, /zas/, mellizas)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mellizas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mellizas, /me/, /lli/, /zas/)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/m/, /e/, /y/, /i/, /s/, /a/, /s/?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/m/, /e/, /y/, /i/, /s/, /a/, /s/, mellizas)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mellizas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mellizas, /m/, /e/, /y/, /i/, /s/, /a/, /s/)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331e7f25106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331e7f25106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331e7f25106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331e7f25106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31e7f25106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331e7f25106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31e7f25106_1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31e7f25106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van.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33949ac0706_1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33949ac0706_1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33949ac0706_1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33949ac0706_1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Ceci y Cindy son mellizas.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33949ac0706_1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33949ac0706_1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—¡Hemos jugado toda la tarde! —señala Coco.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341894b05f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341894b05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341894b05f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341894b05f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oración en voz alta. Todos repetirán la oración y escribirán todas las palabras en su pizarra lo mejor que puedan. ¿Listos?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Ceci y Cindy son mellizas.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contar cuántas palabras tiene la oración: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Ceci (1), y (2), Cindy (3), son (4), mellizas (5)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cada línea en la diapositiva al decir cada palabra. </a:t>
            </a: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Ceci y Cindy son mellizas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tiene 5 palabras. Ahora les toca a ustedes. </a:t>
            </a:r>
            <a:endParaRPr i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repitan la oración y cuenten cuántas palabras tiene la oración levantando un dedo por cada palabra. 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la oración para verificar la respuesta en la diapositiva número 69.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341894b05f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341894b05f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corregir su escritura.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3ba38670c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3ba38670c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/pa/, /ya/, /sos/?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/pa/, /ya/, /sos/, payasos)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payasos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payasos, /pa/, /ya/, /sos/)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/p/, /a/, /y/, /a/, /s/, /o/, /s/?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/p/, /a/, /y/, /a/, /s/, /o/, /s/, payasos)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payasos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payasos, /p/, /a/, /y/, /a/, /s/, /o/, /s/)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3949ac0706_1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3949ac0706_1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juntos el texto llamado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mellizas visitan.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Cindy y Ceci pasan una tarde de aventuras en la casa de Ema y Coco.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333436606e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333436606e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comenzar a leer, vamos a prepararnos para los tipos de palabras que encontraremos en este cuento. ¿Listos? Todos nuestros libros tienen esta sección, que nos ayudará a practicar los sonidos de las palabras y estar preparados para leer. 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practicar y leer cada letra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333436606e6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333436606e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tocar y leer cada sílaba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333436606e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" name="Google Shape;815;g333436606e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cada palabra parte por parte y luego vamos a unir cada parte para leer la palabra completa.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y luego siga la flecha para leer la palabra completa.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 con usted.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333436606e6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333436606e6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Apoye a los estudiantes según sus necesidades.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333436606e6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333436606e6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333436606e6_0_4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333436606e6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333436606e6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333436606e6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lectura compartida y 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 tu cuerpo y dile a tu pareja: ¿y tú qué juegos juegas con tus amigos? Puedes usar el marco de oración: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 mis amigos jugamos __________.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compartan sus ideas con un compañero.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3247fb0a9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Google Shape;873;g3247fb0a9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2d99a0f3df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2d99a0f3df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3ba38670c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3ba38670c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/en/, /fer/, /mos/?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/en/, /fer/, /mos/, enfermos)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enfermos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enfermos, /en/, /fer/, /mos/)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/e/, /n/, /f/, /e/, /r/, /m/, /o/, /s/?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/e/, /n/, /f/, /e/, /r/, /m/, /o/, /s/, enfermos)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enfermos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enfermos, /e/, /n/, /f/, /e/, /r/, /m/, /o/, /s/)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3949ac0706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3949ac0706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y ustedes van a decir el sonido de la letra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una a la vez y diga lentamente cada sonido junto con ellos.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2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2" name="Google Shape;22;p2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3" name="Google Shape;23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4;p2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Google Shape;25;p2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Google Shape;26;p2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ivider">
  <p:cSld name="TITLE_4_1_3_1_3">
    <p:bg>
      <p:bgPr>
        <a:solidFill>
          <a:schemeClr val="accent6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3" name="Google Shape;93;p11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4" name="Google Shape;94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" name="Google Shape;9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9" name="Google Shape;99;p12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0" name="Google Shape;100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" name="Google Shape;10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2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2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2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2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2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2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ía">
  <p:cSld name="TITLE_4_1_3_1_1_2">
    <p:bg>
      <p:bgPr>
        <a:solidFill>
          <a:schemeClr val="accent6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1" name="Google Shape;111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" name="Google Shape;11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" name="Google Shape;116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7" name="Google Shape;117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">
  <p:cSld name="TITLE_4_1_3_1_1_1_1_2"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1" name="Google Shape;131;p1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End">
  <p:cSld name="TITLE_4_1_2_1">
    <p:bg>
      <p:bgPr>
        <a:solidFill>
          <a:schemeClr val="accent6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18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18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18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18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7" name="Google Shape;147;p18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48" name="Google Shape;148;p18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49" name="Google Shape;149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8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1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2" name="Google Shape;152;p18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ivider">
  <p:cSld name="TITLE_4_1_3_1_3_1">
    <p:bg>
      <p:bgPr>
        <a:solidFill>
          <a:schemeClr val="dk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6" name="Google Shape;156;p19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7" name="Google Shape;157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2" name="Google Shape;162;p20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3" name="Google Shape;163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0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0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0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0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0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ivider">
  <p:cSld name="TITLE_4_1_3_1">
    <p:bg>
      <p:bgPr>
        <a:solidFill>
          <a:srgbClr val="E3F5EA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3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" name="Google Shape;3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4" name="Google Shape;174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Section Title">
  <p:cSld name="TITLE_4_1_3_1_1_1_2_1">
    <p:bg>
      <p:bgPr>
        <a:solidFill>
          <a:schemeClr val="dk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9" name="Google Shape;179;p2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0" name="Google Shape;180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">
  <p:cSld name="TITLE_4_1_3_1_1_1_1_2_1"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4" name="Google Shape;194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 ">
  <p:cSld name="TITLE_4_1_3_2_2">
    <p:bg>
      <p:bgPr>
        <a:noFill/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2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0" name="Google Shape;210;p2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11" name="Google Shape;211;p2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12" name="Google Shape;21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3" name="Google Shape;213;p2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2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5" name="Google Shape;215;p2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ivider ">
  <p:cSld name="TITLE_4_1_3_1_3_2">
    <p:bg>
      <p:bgPr>
        <a:solidFill>
          <a:srgbClr val="C8F0FA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9" name="Google Shape;219;p27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1_2">
    <p:bg>
      <p:bgPr>
        <a:solidFill>
          <a:srgbClr val="C8F0FA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8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5" name="Google Shape;225;p28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6" name="Google Shape;226;p2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28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8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8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28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28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2_2">
    <p:bg>
      <p:bgPr>
        <a:solidFill>
          <a:srgbClr val="C8F0F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7" name="Google Shape;237;p2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8" name="Google Shape;2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2_2">
    <p:bg>
      <p:bgPr>
        <a:solidFill>
          <a:srgbClr val="C8F0FA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2" name="Google Shape;242;p30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3" name="Google Shape;243;p3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Google Shape;2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p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" name="Google Shape;3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Google Shape;43;p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2_2"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8" name="Google Shape;2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1_2"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5" name="Google Shape;2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7" name="Google Shape;257;p3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1_2">
    <p:bg>
      <p:bgPr>
        <a:solidFill>
          <a:srgbClr val="C8F0FA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over">
  <p:cSld name="TITLE_4_1_3_2_3">
    <p:bg>
      <p:bgPr>
        <a:noFill/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3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3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3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3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73" name="Google Shape;273;p3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74" name="Google Shape;274;p3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75" name="Google Shape;275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p3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FE2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8" name="Google Shape;278;p3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ivider">
  <p:cSld name="TITLE_4_1_3_1_3_3">
    <p:bg>
      <p:bgPr>
        <a:solidFill>
          <a:srgbClr val="FFE2D6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2" name="Google Shape;282;p35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3" name="Google Shape;283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4" name="Google Shape;2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elebration">
  <p:cSld name="TITLE_4_1_3_1_2_1_3">
    <p:bg>
      <p:bgPr>
        <a:solidFill>
          <a:schemeClr val="lt2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8" name="Google Shape;288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9" name="Google Shape;289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0" name="Google Shape;2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ía">
  <p:cSld name="TITLE_4_1_3_1_1_2_3">
    <p:bg>
      <p:bgPr>
        <a:solidFill>
          <a:schemeClr val="lt2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7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0" name="Google Shape;300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1" name="Google Shape;3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Section Title">
  <p:cSld name="TITLE_4_1_3_1_1_1_2_3">
    <p:bg>
      <p:bgPr>
        <a:solidFill>
          <a:schemeClr val="lt2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8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5" name="Google Shape;305;p38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6" name="Google Shape;306;p3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Google Shape;30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">
  <p:cSld name="TITLE_4_1_3_1_1_1_1_2_3"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3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+CornerIcon">
  <p:cSld name="TITLE_4_1_3_1_1_1_1_1_1_3"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0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40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40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4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8" name="Google Shape;31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0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20" name="Google Shape;320;p40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End">
  <p:cSld name="TITLE_4_1_2_1_3">
    <p:bg>
      <p:bgPr>
        <a:solidFill>
          <a:srgbClr val="FFE2D6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MAIN_POINT_1_1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26" name="Google Shape;32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Google Shape;53;p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4" name="Google Shape;54;p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8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8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" name="Google Shape;6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8" name="Google Shape;68;p8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over">
  <p:cSld name="TITLE_4_1_3_2">
    <p:bg>
      <p:bgPr>
        <a:noFill/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0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0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0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10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4" name="Google Shape;84;p10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5" name="Google Shape;85;p10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6" name="Google Shape;86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10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0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Google Shape;89;p10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43" Type="http://schemas.openxmlformats.org/officeDocument/2006/relationships/theme" Target="../theme/theme2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57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pos="5472">
          <p15:clr>
            <a:srgbClr val="E46962"/>
          </p15:clr>
        </p15:guide>
        <p15:guide id="5" orient="horz" pos="288">
          <p15:clr>
            <a:srgbClr val="E46962"/>
          </p15:clr>
        </p15:guide>
        <p15:guide id="6" orient="horz" pos="296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3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7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0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0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0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27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0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2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5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4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4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4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5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0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29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0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0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0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0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8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0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0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5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4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30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20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31.png"/><Relationship Id="rId4" Type="http://schemas.openxmlformats.org/officeDocument/2006/relationships/image" Target="../media/image22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22.png"/><Relationship Id="rId4" Type="http://schemas.openxmlformats.org/officeDocument/2006/relationships/image" Target="../media/image33.jp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22.png"/><Relationship Id="rId4" Type="http://schemas.openxmlformats.org/officeDocument/2006/relationships/image" Target="../media/image36.jpg"/><Relationship Id="rId5" Type="http://schemas.openxmlformats.org/officeDocument/2006/relationships/image" Target="../media/image39.jp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22.png"/><Relationship Id="rId4" Type="http://schemas.openxmlformats.org/officeDocument/2006/relationships/image" Target="../media/image41.jpg"/><Relationship Id="rId5" Type="http://schemas.openxmlformats.org/officeDocument/2006/relationships/image" Target="../media/image37.jp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22.png"/><Relationship Id="rId4" Type="http://schemas.openxmlformats.org/officeDocument/2006/relationships/image" Target="../media/image32.jp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40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3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49" l="0" r="0" t="139"/>
          <a:stretch/>
        </p:blipFill>
        <p:spPr>
          <a:xfrm>
            <a:off x="3486900" y="1280650"/>
            <a:ext cx="2170200" cy="3331202"/>
          </a:xfrm>
          <a:prstGeom prst="rect">
            <a:avLst/>
          </a:prstGeom>
        </p:spPr>
      </p:pic>
      <p:sp>
        <p:nvSpPr>
          <p:cNvPr id="333" name="Google Shape;333;p44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334" name="Google Shape;334;p44"/>
          <p:cNvSpPr txBox="1"/>
          <p:nvPr/>
        </p:nvSpPr>
        <p:spPr>
          <a:xfrm>
            <a:off x="81661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31.1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87" name="Google Shape;387;p53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3" name="Google Shape;393;p54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9" name="Google Shape;399;p55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5" name="Google Shape;405;p56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1" name="Google Shape;411;p57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7" name="Google Shape;417;p58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3" name="Google Shape;423;p59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9" name="Google Shape;429;p60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5" name="Google Shape;435;p61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1" name="Google Shape;441;p62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5"/>
          <p:cNvSpPr txBox="1"/>
          <p:nvPr/>
        </p:nvSpPr>
        <p:spPr>
          <a:xfrm>
            <a:off x="310900" y="1848450"/>
            <a:ext cx="8388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1 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7" name="Google Shape;447;p63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3" name="Google Shape;453;p64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9" name="Google Shape;459;p65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65" name="Google Shape;465;p66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71" name="Google Shape;471;p67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77" name="Google Shape;477;p68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3" name="Google Shape;483;p69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9" name="Google Shape;489;p70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71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501" name="Google Shape;501;p72"/>
          <p:cNvGraphicFramePr/>
          <p:nvPr/>
        </p:nvGraphicFramePr>
        <p:xfrm>
          <a:off x="3790125" y="1873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{0E300B58-F966-455C-A852-6AA926324ABB}</a:tableStyleId>
              </a:tblPr>
              <a:tblGrid>
                <a:gridCol w="1563750"/>
              </a:tblGrid>
              <a:tr h="139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"/>
          <p:cNvSpPr txBox="1"/>
          <p:nvPr>
            <p:ph type="ctrTitle"/>
          </p:nvPr>
        </p:nvSpPr>
        <p:spPr>
          <a:xfrm>
            <a:off x="457200" y="3439525"/>
            <a:ext cx="8229600" cy="5388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1. Conciencia fonémica </a:t>
            </a:r>
            <a:endParaRPr sz="3500"/>
          </a:p>
        </p:txBody>
      </p:sp>
      <p:pic>
        <p:nvPicPr>
          <p:cNvPr id="345" name="Google Shape;345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79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73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Sílabas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08" name="Google Shape;508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01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74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4" name="Google Shape;514;p74"/>
          <p:cNvSpPr/>
          <p:nvPr/>
        </p:nvSpPr>
        <p:spPr>
          <a:xfrm>
            <a:off x="3973850" y="3118700"/>
            <a:ext cx="1321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5" name="Google Shape;515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5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1" name="Google Shape;521;p75"/>
          <p:cNvSpPr/>
          <p:nvPr/>
        </p:nvSpPr>
        <p:spPr>
          <a:xfrm>
            <a:off x="4088275" y="3191525"/>
            <a:ext cx="1164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2" name="Google Shape;522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76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8" name="Google Shape;528;p76"/>
          <p:cNvSpPr/>
          <p:nvPr/>
        </p:nvSpPr>
        <p:spPr>
          <a:xfrm>
            <a:off x="3808305" y="3129109"/>
            <a:ext cx="1670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9" name="Google Shape;529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77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5" name="Google Shape;535;p77"/>
          <p:cNvSpPr/>
          <p:nvPr/>
        </p:nvSpPr>
        <p:spPr>
          <a:xfrm>
            <a:off x="3646150" y="3191525"/>
            <a:ext cx="1908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6" name="Google Shape;536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78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2" name="Google Shape;542;p78"/>
          <p:cNvSpPr/>
          <p:nvPr/>
        </p:nvSpPr>
        <p:spPr>
          <a:xfrm>
            <a:off x="3655700" y="3139500"/>
            <a:ext cx="1992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3" name="Google Shape;543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79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9" name="Google Shape;549;p79"/>
          <p:cNvSpPr/>
          <p:nvPr/>
        </p:nvSpPr>
        <p:spPr>
          <a:xfrm>
            <a:off x="3583600" y="3191525"/>
            <a:ext cx="2190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0" name="Google Shape;550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0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2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6" name="Google Shape;556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62" name="Google Shape;562;p81"/>
          <p:cNvSpPr txBox="1"/>
          <p:nvPr/>
        </p:nvSpPr>
        <p:spPr>
          <a:xfrm>
            <a:off x="2675350" y="1841650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81"/>
          <p:cNvSpPr txBox="1"/>
          <p:nvPr/>
        </p:nvSpPr>
        <p:spPr>
          <a:xfrm>
            <a:off x="4309550" y="1841650"/>
            <a:ext cx="1959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81"/>
          <p:cNvSpPr/>
          <p:nvPr/>
        </p:nvSpPr>
        <p:spPr>
          <a:xfrm>
            <a:off x="3077150" y="3267725"/>
            <a:ext cx="2935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" name="Google Shape;569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70" name="Google Shape;570;p82"/>
          <p:cNvSpPr txBox="1"/>
          <p:nvPr/>
        </p:nvSpPr>
        <p:spPr>
          <a:xfrm>
            <a:off x="235910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82"/>
          <p:cNvSpPr txBox="1"/>
          <p:nvPr/>
        </p:nvSpPr>
        <p:spPr>
          <a:xfrm>
            <a:off x="4069500" y="1793875"/>
            <a:ext cx="243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dy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2" name="Google Shape;572;p82"/>
          <p:cNvSpPr/>
          <p:nvPr/>
        </p:nvSpPr>
        <p:spPr>
          <a:xfrm>
            <a:off x="2624850" y="3267725"/>
            <a:ext cx="3596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1" name="Google Shape;35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5275" y="1152113"/>
            <a:ext cx="3273451" cy="283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78" name="Google Shape;578;p83"/>
          <p:cNvSpPr txBox="1"/>
          <p:nvPr/>
        </p:nvSpPr>
        <p:spPr>
          <a:xfrm>
            <a:off x="2435300" y="18700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9" name="Google Shape;579;p83"/>
          <p:cNvSpPr txBox="1"/>
          <p:nvPr/>
        </p:nvSpPr>
        <p:spPr>
          <a:xfrm>
            <a:off x="3840900" y="1870075"/>
            <a:ext cx="2974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0" name="Google Shape;580;p83"/>
          <p:cNvSpPr/>
          <p:nvPr/>
        </p:nvSpPr>
        <p:spPr>
          <a:xfrm>
            <a:off x="2968800" y="3267725"/>
            <a:ext cx="3304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86" name="Google Shape;586;p84"/>
          <p:cNvSpPr txBox="1"/>
          <p:nvPr/>
        </p:nvSpPr>
        <p:spPr>
          <a:xfrm>
            <a:off x="2082250" y="1793875"/>
            <a:ext cx="319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7" name="Google Shape;587;p84"/>
          <p:cNvSpPr txBox="1"/>
          <p:nvPr/>
        </p:nvSpPr>
        <p:spPr>
          <a:xfrm>
            <a:off x="384090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8" name="Google Shape;588;p84"/>
          <p:cNvSpPr/>
          <p:nvPr/>
        </p:nvSpPr>
        <p:spPr>
          <a:xfrm>
            <a:off x="3025725" y="3267725"/>
            <a:ext cx="3356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Google Shape;593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94" name="Google Shape;594;p85"/>
          <p:cNvSpPr txBox="1"/>
          <p:nvPr/>
        </p:nvSpPr>
        <p:spPr>
          <a:xfrm>
            <a:off x="2281625" y="1565275"/>
            <a:ext cx="3228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5" name="Google Shape;595;p85"/>
          <p:cNvSpPr txBox="1"/>
          <p:nvPr/>
        </p:nvSpPr>
        <p:spPr>
          <a:xfrm>
            <a:off x="4069500" y="1565275"/>
            <a:ext cx="2840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6" name="Google Shape;596;p85"/>
          <p:cNvSpPr/>
          <p:nvPr/>
        </p:nvSpPr>
        <p:spPr>
          <a:xfrm>
            <a:off x="3197525" y="3039125"/>
            <a:ext cx="3483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Google Shape;601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02" name="Google Shape;602;p86"/>
          <p:cNvSpPr txBox="1"/>
          <p:nvPr/>
        </p:nvSpPr>
        <p:spPr>
          <a:xfrm>
            <a:off x="2281625" y="1565275"/>
            <a:ext cx="3228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3" name="Google Shape;603;p86"/>
          <p:cNvSpPr txBox="1"/>
          <p:nvPr/>
        </p:nvSpPr>
        <p:spPr>
          <a:xfrm>
            <a:off x="3764700" y="1565275"/>
            <a:ext cx="2840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co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4" name="Google Shape;604;p86"/>
          <p:cNvSpPr/>
          <p:nvPr/>
        </p:nvSpPr>
        <p:spPr>
          <a:xfrm>
            <a:off x="3216625" y="3039125"/>
            <a:ext cx="2993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87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3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0" name="Google Shape;610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" name="Google Shape;615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16" name="Google Shape;616;p88"/>
          <p:cNvSpPr txBox="1"/>
          <p:nvPr/>
        </p:nvSpPr>
        <p:spPr>
          <a:xfrm>
            <a:off x="1921300" y="1807325"/>
            <a:ext cx="2789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7" name="Google Shape;617;p88"/>
          <p:cNvSpPr txBox="1"/>
          <p:nvPr/>
        </p:nvSpPr>
        <p:spPr>
          <a:xfrm>
            <a:off x="3492877" y="1807325"/>
            <a:ext cx="2280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8" name="Google Shape;618;p88"/>
          <p:cNvSpPr txBox="1"/>
          <p:nvPr/>
        </p:nvSpPr>
        <p:spPr>
          <a:xfrm>
            <a:off x="4864463" y="1807325"/>
            <a:ext cx="21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9" name="Google Shape;619;p88"/>
          <p:cNvSpPr/>
          <p:nvPr/>
        </p:nvSpPr>
        <p:spPr>
          <a:xfrm>
            <a:off x="2328950" y="3267725"/>
            <a:ext cx="4515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Google Shape;624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25" name="Google Shape;625;p89"/>
          <p:cNvSpPr txBox="1"/>
          <p:nvPr/>
        </p:nvSpPr>
        <p:spPr>
          <a:xfrm>
            <a:off x="2577275" y="1807325"/>
            <a:ext cx="1452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6" name="Google Shape;626;p89"/>
          <p:cNvSpPr txBox="1"/>
          <p:nvPr/>
        </p:nvSpPr>
        <p:spPr>
          <a:xfrm>
            <a:off x="3645275" y="1807325"/>
            <a:ext cx="1136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7" name="Google Shape;627;p89"/>
          <p:cNvSpPr txBox="1"/>
          <p:nvPr/>
        </p:nvSpPr>
        <p:spPr>
          <a:xfrm>
            <a:off x="4236876" y="1807325"/>
            <a:ext cx="2369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8" name="Google Shape;628;p89"/>
          <p:cNvSpPr/>
          <p:nvPr/>
        </p:nvSpPr>
        <p:spPr>
          <a:xfrm>
            <a:off x="2678366" y="3191525"/>
            <a:ext cx="3949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34" name="Google Shape;634;p90"/>
          <p:cNvSpPr txBox="1"/>
          <p:nvPr/>
        </p:nvSpPr>
        <p:spPr>
          <a:xfrm>
            <a:off x="2137925" y="1807325"/>
            <a:ext cx="1968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5" name="Google Shape;635;p90"/>
          <p:cNvSpPr txBox="1"/>
          <p:nvPr/>
        </p:nvSpPr>
        <p:spPr>
          <a:xfrm>
            <a:off x="3721475" y="1807325"/>
            <a:ext cx="1555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6" name="Google Shape;636;p90"/>
          <p:cNvSpPr txBox="1"/>
          <p:nvPr/>
        </p:nvSpPr>
        <p:spPr>
          <a:xfrm>
            <a:off x="4559675" y="1807325"/>
            <a:ext cx="2590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7" name="Google Shape;637;p90"/>
          <p:cNvSpPr/>
          <p:nvPr/>
        </p:nvSpPr>
        <p:spPr>
          <a:xfrm>
            <a:off x="2337850" y="3267725"/>
            <a:ext cx="4703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oogle Shape;642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43" name="Google Shape;643;p91"/>
          <p:cNvSpPr txBox="1"/>
          <p:nvPr/>
        </p:nvSpPr>
        <p:spPr>
          <a:xfrm>
            <a:off x="1645063" y="1807325"/>
            <a:ext cx="2537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4" name="Google Shape;644;p91"/>
          <p:cNvSpPr txBox="1"/>
          <p:nvPr/>
        </p:nvSpPr>
        <p:spPr>
          <a:xfrm>
            <a:off x="3645275" y="1807325"/>
            <a:ext cx="270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5" name="Google Shape;645;p91"/>
          <p:cNvSpPr txBox="1"/>
          <p:nvPr/>
        </p:nvSpPr>
        <p:spPr>
          <a:xfrm>
            <a:off x="4483475" y="1807325"/>
            <a:ext cx="3212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6" name="Google Shape;646;p91"/>
          <p:cNvSpPr/>
          <p:nvPr/>
        </p:nvSpPr>
        <p:spPr>
          <a:xfrm>
            <a:off x="2071975" y="3267725"/>
            <a:ext cx="4978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9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2" name="Google Shape;652;p92"/>
          <p:cNvSpPr txBox="1"/>
          <p:nvPr/>
        </p:nvSpPr>
        <p:spPr>
          <a:xfrm>
            <a:off x="1538325" y="1807325"/>
            <a:ext cx="195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3" name="Google Shape;653;p92"/>
          <p:cNvSpPr txBox="1"/>
          <p:nvPr/>
        </p:nvSpPr>
        <p:spPr>
          <a:xfrm>
            <a:off x="2667725" y="1807325"/>
            <a:ext cx="2648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4" name="Google Shape;654;p92"/>
          <p:cNvSpPr txBox="1"/>
          <p:nvPr/>
        </p:nvSpPr>
        <p:spPr>
          <a:xfrm>
            <a:off x="4635878" y="1807325"/>
            <a:ext cx="2648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5" name="Google Shape;655;p92"/>
          <p:cNvSpPr/>
          <p:nvPr/>
        </p:nvSpPr>
        <p:spPr>
          <a:xfrm>
            <a:off x="1767400" y="3267725"/>
            <a:ext cx="5402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7" name="Google Shape;35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0075" y="1015900"/>
            <a:ext cx="4103851" cy="311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Google Shape;660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1" name="Google Shape;661;p93"/>
          <p:cNvSpPr txBox="1"/>
          <p:nvPr/>
        </p:nvSpPr>
        <p:spPr>
          <a:xfrm>
            <a:off x="1760950" y="1807325"/>
            <a:ext cx="2040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2" name="Google Shape;662;p93"/>
          <p:cNvSpPr txBox="1"/>
          <p:nvPr/>
        </p:nvSpPr>
        <p:spPr>
          <a:xfrm>
            <a:off x="3188077" y="1807325"/>
            <a:ext cx="2280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3" name="Google Shape;663;p93"/>
          <p:cNvSpPr txBox="1"/>
          <p:nvPr/>
        </p:nvSpPr>
        <p:spPr>
          <a:xfrm>
            <a:off x="4635877" y="1807325"/>
            <a:ext cx="2532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4" name="Google Shape;664;p93"/>
          <p:cNvSpPr/>
          <p:nvPr/>
        </p:nvSpPr>
        <p:spPr>
          <a:xfrm>
            <a:off x="1908975" y="3267725"/>
            <a:ext cx="4989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94"/>
          <p:cNvSpPr txBox="1"/>
          <p:nvPr>
            <p:ph idx="1" type="subTitle"/>
          </p:nvPr>
        </p:nvSpPr>
        <p:spPr>
          <a:xfrm>
            <a:off x="457200" y="2613550"/>
            <a:ext cx="41148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rPr lang="en"/>
              <a:t>¡Eres un excelente lector!</a:t>
            </a:r>
            <a:endParaRPr/>
          </a:p>
        </p:txBody>
      </p:sp>
      <p:sp>
        <p:nvSpPr>
          <p:cNvPr id="670" name="Google Shape;670;p94"/>
          <p:cNvSpPr txBox="1"/>
          <p:nvPr/>
        </p:nvSpPr>
        <p:spPr>
          <a:xfrm>
            <a:off x="511050" y="1690150"/>
            <a:ext cx="4007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¡Felicidades!</a:t>
            </a:r>
            <a:endParaRPr b="1" sz="4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1" name="Google Shape;671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757600" y="699001"/>
            <a:ext cx="3322226" cy="4067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95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r>
              <a:rPr lang="en"/>
              <a:t>ía 2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" name="Google Shape;681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96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7.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7" name="Google Shape;687;p97"/>
          <p:cNvGraphicFramePr/>
          <p:nvPr/>
        </p:nvGraphicFramePr>
        <p:xfrm>
          <a:off x="876300" y="158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{3C04E355-A1A2-47CA-ACA9-77EF3539F8CA}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88" name="Google Shape;688;p9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3" name="Google Shape;693;p98"/>
          <p:cNvGraphicFramePr/>
          <p:nvPr/>
        </p:nvGraphicFramePr>
        <p:xfrm>
          <a:off x="876300" y="158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{3C04E355-A1A2-47CA-ACA9-77EF3539F8CA}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94" name="Google Shape;694;p9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9" name="Google Shape;699;p99"/>
          <p:cNvGraphicFramePr/>
          <p:nvPr/>
        </p:nvGraphicFramePr>
        <p:xfrm>
          <a:off x="876300" y="158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{3C04E355-A1A2-47CA-ACA9-77EF3539F8CA}</a:tableStyleId>
              </a:tblPr>
              <a:tblGrid>
                <a:gridCol w="1034150"/>
                <a:gridCol w="1034150"/>
                <a:gridCol w="1034150"/>
                <a:gridCol w="1034150"/>
                <a:gridCol w="1034150"/>
                <a:gridCol w="1034150"/>
                <a:gridCol w="103415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700" name="Google Shape;700;p9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Google Shape;705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100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8. Palabras de alta frecuencia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Google Shape;711;p10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2" name="Google Shape;712;p101"/>
          <p:cNvSpPr txBox="1"/>
          <p:nvPr/>
        </p:nvSpPr>
        <p:spPr>
          <a:xfrm>
            <a:off x="36005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" name="Google Shape;717;p10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8" name="Google Shape;718;p102"/>
          <p:cNvSpPr txBox="1"/>
          <p:nvPr/>
        </p:nvSpPr>
        <p:spPr>
          <a:xfrm>
            <a:off x="36005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3" name="Google Shape;363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9111" y="1049588"/>
            <a:ext cx="2285775" cy="304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" name="Google Shape;723;p10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24" name="Google Shape;724;p103"/>
          <p:cNvSpPr txBox="1"/>
          <p:nvPr/>
        </p:nvSpPr>
        <p:spPr>
          <a:xfrm>
            <a:off x="36005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Google Shape;729;p10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0" name="Google Shape;730;p104"/>
          <p:cNvSpPr txBox="1"/>
          <p:nvPr/>
        </p:nvSpPr>
        <p:spPr>
          <a:xfrm>
            <a:off x="36005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Google Shape;735;p10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6" name="Google Shape;736;p105"/>
          <p:cNvSpPr txBox="1"/>
          <p:nvPr/>
        </p:nvSpPr>
        <p:spPr>
          <a:xfrm>
            <a:off x="36005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" name="Google Shape;741;p10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2" name="Google Shape;742;p106"/>
          <p:cNvSpPr txBox="1"/>
          <p:nvPr/>
        </p:nvSpPr>
        <p:spPr>
          <a:xfrm>
            <a:off x="36005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" name="Google Shape;747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107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Oraciones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" name="Google Shape;753;p10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4" name="Google Shape;754;p108"/>
          <p:cNvSpPr txBox="1"/>
          <p:nvPr/>
        </p:nvSpPr>
        <p:spPr>
          <a:xfrm>
            <a:off x="311700" y="1101325"/>
            <a:ext cx="8520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Ceci y Cindy son mellizas.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" name="Google Shape;759;p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60" name="Google Shape;760;p109"/>
          <p:cNvSpPr txBox="1"/>
          <p:nvPr/>
        </p:nvSpPr>
        <p:spPr>
          <a:xfrm>
            <a:off x="275125" y="761425"/>
            <a:ext cx="8520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—¡Hemos jugado toda la tarde! —señala Coco.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Google Shape;766;p110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10.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" name="Google Shape;771;p1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72" name="Google Shape;772;p111"/>
          <p:cNvSpPr txBox="1"/>
          <p:nvPr/>
        </p:nvSpPr>
        <p:spPr>
          <a:xfrm>
            <a:off x="768900" y="948925"/>
            <a:ext cx="8520600" cy="16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     __     _______    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    ________.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7" name="Google Shape;777;p1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78" name="Google Shape;778;p112"/>
          <p:cNvSpPr txBox="1"/>
          <p:nvPr/>
        </p:nvSpPr>
        <p:spPr>
          <a:xfrm>
            <a:off x="616500" y="1101325"/>
            <a:ext cx="8520600" cy="15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Ceci y Cindy son mellizas.</a:t>
            </a: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9" name="Google Shape;369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8238" y="1102013"/>
            <a:ext cx="3607525" cy="293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13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11. Lectura compartida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84" name="Google Shape;784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175" y="1256700"/>
            <a:ext cx="2082150" cy="20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9" name="Google Shape;789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2175" y="1297175"/>
            <a:ext cx="5986625" cy="2183800"/>
          </a:xfrm>
          <a:prstGeom prst="rect">
            <a:avLst/>
          </a:prstGeom>
          <a:noFill/>
          <a:ln>
            <a:noFill/>
          </a:ln>
        </p:spPr>
      </p:pic>
      <p:sp>
        <p:nvSpPr>
          <p:cNvPr id="790" name="Google Shape;790;p114"/>
          <p:cNvSpPr/>
          <p:nvPr/>
        </p:nvSpPr>
        <p:spPr>
          <a:xfrm>
            <a:off x="2068551" y="2672487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1" name="Google Shape;791;p114"/>
          <p:cNvSpPr/>
          <p:nvPr/>
        </p:nvSpPr>
        <p:spPr>
          <a:xfrm>
            <a:off x="2836912" y="2672477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2" name="Google Shape;792;p114"/>
          <p:cNvSpPr/>
          <p:nvPr/>
        </p:nvSpPr>
        <p:spPr>
          <a:xfrm>
            <a:off x="3633380" y="2672477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3" name="Google Shape;793;p114"/>
          <p:cNvSpPr/>
          <p:nvPr/>
        </p:nvSpPr>
        <p:spPr>
          <a:xfrm>
            <a:off x="4401004" y="2672476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4" name="Google Shape;794;p114"/>
          <p:cNvSpPr/>
          <p:nvPr/>
        </p:nvSpPr>
        <p:spPr>
          <a:xfrm>
            <a:off x="5168621" y="2672485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5" name="Google Shape;795;p114"/>
          <p:cNvSpPr/>
          <p:nvPr/>
        </p:nvSpPr>
        <p:spPr>
          <a:xfrm>
            <a:off x="5965107" y="2672478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96" name="Google Shape;796;p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04" y="4146787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" name="Google Shape;801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200" y="933992"/>
            <a:ext cx="4797400" cy="2675475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115"/>
          <p:cNvSpPr/>
          <p:nvPr/>
        </p:nvSpPr>
        <p:spPr>
          <a:xfrm>
            <a:off x="2327185" y="2274697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3" name="Google Shape;803;p115"/>
          <p:cNvSpPr/>
          <p:nvPr/>
        </p:nvSpPr>
        <p:spPr>
          <a:xfrm>
            <a:off x="2309887" y="3285718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4" name="Google Shape;804;p115"/>
          <p:cNvSpPr/>
          <p:nvPr/>
        </p:nvSpPr>
        <p:spPr>
          <a:xfrm>
            <a:off x="3262331" y="2274937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5" name="Google Shape;805;p115"/>
          <p:cNvSpPr/>
          <p:nvPr/>
        </p:nvSpPr>
        <p:spPr>
          <a:xfrm>
            <a:off x="3265473" y="3285730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6" name="Google Shape;806;p115"/>
          <p:cNvSpPr/>
          <p:nvPr/>
        </p:nvSpPr>
        <p:spPr>
          <a:xfrm>
            <a:off x="4228900" y="2275176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7" name="Google Shape;807;p115"/>
          <p:cNvSpPr/>
          <p:nvPr/>
        </p:nvSpPr>
        <p:spPr>
          <a:xfrm>
            <a:off x="4244943" y="3285722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8" name="Google Shape;808;p115"/>
          <p:cNvSpPr/>
          <p:nvPr/>
        </p:nvSpPr>
        <p:spPr>
          <a:xfrm>
            <a:off x="5175612" y="2275187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9" name="Google Shape;809;p115"/>
          <p:cNvSpPr/>
          <p:nvPr/>
        </p:nvSpPr>
        <p:spPr>
          <a:xfrm>
            <a:off x="5185977" y="3285734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0" name="Google Shape;810;p115"/>
          <p:cNvSpPr/>
          <p:nvPr/>
        </p:nvSpPr>
        <p:spPr>
          <a:xfrm>
            <a:off x="6081324" y="2275173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1" name="Google Shape;811;p115"/>
          <p:cNvSpPr/>
          <p:nvPr/>
        </p:nvSpPr>
        <p:spPr>
          <a:xfrm>
            <a:off x="6141544" y="3285719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12" name="Google Shape;812;p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04" y="4146787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7" name="Google Shape;817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2595" y="1150125"/>
            <a:ext cx="6331950" cy="2897663"/>
          </a:xfrm>
          <a:prstGeom prst="rect">
            <a:avLst/>
          </a:prstGeom>
          <a:noFill/>
          <a:ln>
            <a:noFill/>
          </a:ln>
        </p:spPr>
      </p:pic>
      <p:sp>
        <p:nvSpPr>
          <p:cNvPr id="818" name="Google Shape;818;p116"/>
          <p:cNvSpPr/>
          <p:nvPr/>
        </p:nvSpPr>
        <p:spPr>
          <a:xfrm>
            <a:off x="1993846" y="2031208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9" name="Google Shape;819;p116"/>
          <p:cNvSpPr/>
          <p:nvPr/>
        </p:nvSpPr>
        <p:spPr>
          <a:xfrm>
            <a:off x="2808089" y="2021810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0" name="Google Shape;820;p116"/>
          <p:cNvSpPr/>
          <p:nvPr/>
        </p:nvSpPr>
        <p:spPr>
          <a:xfrm>
            <a:off x="1744599" y="2302750"/>
            <a:ext cx="16254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1" name="Google Shape;821;p116"/>
          <p:cNvSpPr/>
          <p:nvPr/>
        </p:nvSpPr>
        <p:spPr>
          <a:xfrm>
            <a:off x="4073971" y="2021801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2" name="Google Shape;822;p116"/>
          <p:cNvSpPr/>
          <p:nvPr/>
        </p:nvSpPr>
        <p:spPr>
          <a:xfrm>
            <a:off x="4917711" y="2021797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3" name="Google Shape;823;p116"/>
          <p:cNvSpPr/>
          <p:nvPr/>
        </p:nvSpPr>
        <p:spPr>
          <a:xfrm>
            <a:off x="3793410" y="2293594"/>
            <a:ext cx="16254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4" name="Google Shape;824;p116"/>
          <p:cNvSpPr/>
          <p:nvPr/>
        </p:nvSpPr>
        <p:spPr>
          <a:xfrm>
            <a:off x="6105991" y="2021792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5" name="Google Shape;825;p116"/>
          <p:cNvSpPr/>
          <p:nvPr/>
        </p:nvSpPr>
        <p:spPr>
          <a:xfrm>
            <a:off x="6902317" y="2021792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6" name="Google Shape;826;p116"/>
          <p:cNvSpPr/>
          <p:nvPr/>
        </p:nvSpPr>
        <p:spPr>
          <a:xfrm>
            <a:off x="5845630" y="2293128"/>
            <a:ext cx="15672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7" name="Google Shape;827;p116"/>
          <p:cNvSpPr/>
          <p:nvPr/>
        </p:nvSpPr>
        <p:spPr>
          <a:xfrm>
            <a:off x="1990621" y="3508718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8" name="Google Shape;828;p116"/>
          <p:cNvSpPr/>
          <p:nvPr/>
        </p:nvSpPr>
        <p:spPr>
          <a:xfrm>
            <a:off x="2863911" y="3508716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9" name="Google Shape;829;p116"/>
          <p:cNvSpPr/>
          <p:nvPr/>
        </p:nvSpPr>
        <p:spPr>
          <a:xfrm>
            <a:off x="1732147" y="3811711"/>
            <a:ext cx="24885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0" name="Google Shape;830;p116"/>
          <p:cNvSpPr/>
          <p:nvPr/>
        </p:nvSpPr>
        <p:spPr>
          <a:xfrm>
            <a:off x="3696212" y="3508710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1" name="Google Shape;831;p116"/>
          <p:cNvSpPr/>
          <p:nvPr/>
        </p:nvSpPr>
        <p:spPr>
          <a:xfrm>
            <a:off x="5185786" y="3518319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2" name="Google Shape;832;p116"/>
          <p:cNvSpPr/>
          <p:nvPr/>
        </p:nvSpPr>
        <p:spPr>
          <a:xfrm>
            <a:off x="6067542" y="3518313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3" name="Google Shape;833;p116"/>
          <p:cNvSpPr/>
          <p:nvPr/>
        </p:nvSpPr>
        <p:spPr>
          <a:xfrm>
            <a:off x="6958211" y="3518313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4" name="Google Shape;834;p116"/>
          <p:cNvSpPr/>
          <p:nvPr/>
        </p:nvSpPr>
        <p:spPr>
          <a:xfrm>
            <a:off x="4953489" y="3783575"/>
            <a:ext cx="24885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35" name="Google Shape;835;p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04" y="4146787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117"/>
          <p:cNvSpPr txBox="1"/>
          <p:nvPr/>
        </p:nvSpPr>
        <p:spPr>
          <a:xfrm>
            <a:off x="398300" y="1449650"/>
            <a:ext cx="34485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 informa que Ceci y Cindy van a pasar la tarde jugando con Ema y Coco.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1" name="Google Shape;841;p117"/>
          <p:cNvSpPr txBox="1"/>
          <p:nvPr/>
        </p:nvSpPr>
        <p:spPr>
          <a:xfrm>
            <a:off x="967050" y="2649550"/>
            <a:ext cx="29748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Ceci y Cindy son mellizas idénticas. </a:t>
            </a:r>
            <a:endParaRPr b="1" sz="16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 vecinas de Ema y Coco.</a:t>
            </a:r>
            <a:endParaRPr b="1" sz="16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42" name="Google Shape;842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294" y="2726709"/>
            <a:ext cx="557400" cy="5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117"/>
          <p:cNvSpPr txBox="1"/>
          <p:nvPr/>
        </p:nvSpPr>
        <p:spPr>
          <a:xfrm>
            <a:off x="2035500" y="239500"/>
            <a:ext cx="5073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mellizas visitan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44" name="Google Shape;844;p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2200" y="1389650"/>
            <a:ext cx="4728402" cy="236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118"/>
          <p:cNvSpPr txBox="1"/>
          <p:nvPr/>
        </p:nvSpPr>
        <p:spPr>
          <a:xfrm>
            <a:off x="550700" y="382850"/>
            <a:ext cx="3631500" cy="15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 y Coco están felices. 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 encanta jugar con Ceci y Cindy. 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0" name="Google Shape;850;p118"/>
          <p:cNvSpPr txBox="1"/>
          <p:nvPr/>
        </p:nvSpPr>
        <p:spPr>
          <a:xfrm>
            <a:off x="4972575" y="332650"/>
            <a:ext cx="3853200" cy="21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llegar Ceci y Cindy, se ponen a jugar a los cirujanos y enfermos. 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 y Ceci son los cirujanos.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Coco y Cindy son los enfermos. 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51" name="Google Shape;851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8861" y="421305"/>
            <a:ext cx="564425" cy="5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475" y="1362300"/>
            <a:ext cx="2866920" cy="340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1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25672" y="1663550"/>
            <a:ext cx="3102500" cy="310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19"/>
          <p:cNvSpPr txBox="1"/>
          <p:nvPr/>
        </p:nvSpPr>
        <p:spPr>
          <a:xfrm>
            <a:off x="550700" y="382850"/>
            <a:ext cx="3631500" cy="2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aburrirse se ponen a jugar al circo. 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Coco y Cindy son los payasos. 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 y Ceci son elefantes. 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9" name="Google Shape;859;p119"/>
          <p:cNvSpPr txBox="1"/>
          <p:nvPr/>
        </p:nvSpPr>
        <p:spPr>
          <a:xfrm>
            <a:off x="4972575" y="332650"/>
            <a:ext cx="38532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rato, los niños se ponen sus zapatos de goma y van a jugar a las carreras.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60" name="Google Shape;860;p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8861" y="421305"/>
            <a:ext cx="564425" cy="5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p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875" y="1670525"/>
            <a:ext cx="3033098" cy="303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1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3275" y="1325775"/>
            <a:ext cx="3377848" cy="3377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120"/>
          <p:cNvSpPr txBox="1"/>
          <p:nvPr/>
        </p:nvSpPr>
        <p:spPr>
          <a:xfrm>
            <a:off x="550700" y="3179920"/>
            <a:ext cx="3650700" cy="21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—Hemos jugado toda la tarde —señala Coco. 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—Estamos felices pero agotados —afirma Cindy con una sonrisa. 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8" name="Google Shape;868;p120"/>
          <p:cNvSpPr txBox="1"/>
          <p:nvPr/>
        </p:nvSpPr>
        <p:spPr>
          <a:xfrm>
            <a:off x="4972575" y="3205920"/>
            <a:ext cx="3853200" cy="27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—Vengan a comer kiwis con chocolate y cerezas —llama mamá. 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—Pasar la tarde con ustedes es súper divertido —dice Ceci. 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69" name="Google Shape;869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8861" y="3294575"/>
            <a:ext cx="564425" cy="5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p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1200" y="368325"/>
            <a:ext cx="5318374" cy="265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121"/>
          <p:cNvSpPr txBox="1"/>
          <p:nvPr>
            <p:ph type="ctrTitle"/>
          </p:nvPr>
        </p:nvSpPr>
        <p:spPr>
          <a:xfrm>
            <a:off x="457200" y="1835075"/>
            <a:ext cx="4114800" cy="738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876" name="Google Shape;876;p121"/>
          <p:cNvSpPr txBox="1"/>
          <p:nvPr>
            <p:ph idx="1" type="subTitle"/>
          </p:nvPr>
        </p:nvSpPr>
        <p:spPr>
          <a:xfrm>
            <a:off x="457200" y="2613550"/>
            <a:ext cx="4114800" cy="6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  </a:t>
            </a:r>
            <a:endParaRPr sz="2200"/>
          </a:p>
        </p:txBody>
      </p:sp>
      <p:sp>
        <p:nvSpPr>
          <p:cNvPr id="877" name="Google Shape;877;p121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8" name="Google Shape;878;p121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9" name="Google Shape;879;p121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0" name="Google Shape;880;p121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1" name="Google Shape;881;p121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2" name="Google Shape;882;p121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83" name="Google Shape;883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495800" y="193075"/>
            <a:ext cx="4267200" cy="4669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75" name="Google Shape;375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6913" y="824900"/>
            <a:ext cx="4810175" cy="349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2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Sonidos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1" name="Google Shape;38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