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</p:sldIdLst>
  <p:sldSz cy="5143500" cx="9144000"/>
  <p:notesSz cx="6858000" cy="9144000"/>
  <p:embeddedFontLst>
    <p:embeddedFont>
      <p:font typeface="Century Gothic"/>
      <p:regular r:id="rId103"/>
      <p:bold r:id="rId104"/>
      <p:italic r:id="rId105"/>
      <p:boldItalic r:id="rId10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A298FC-3F4F-477B-884B-19CCBE0C2A70}">
  <a:tblStyle styleId="{7AA298FC-3F4F-477B-884B-19CCBE0C2A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6" Type="http://schemas.openxmlformats.org/officeDocument/2006/relationships/font" Target="fonts/CenturyGothic-boldItalic.fntdata"/><Relationship Id="rId105" Type="http://schemas.openxmlformats.org/officeDocument/2006/relationships/font" Target="fonts/CenturyGothic-italic.fntdata"/><Relationship Id="rId104" Type="http://schemas.openxmlformats.org/officeDocument/2006/relationships/font" Target="fonts/CenturyGothic-bold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CenturyGothic-regular.fntdata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21aeb9a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21aeb9a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2827468d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2827468d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Escucha el sonido que hace: /t/. Mírame decirlo: /t/. Ahora, ¡es tu turno! Di el sonido /t/ conmigo: /t/.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tomate.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tormenta.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11 y repita el proceso con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2827468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2282746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Escucha el sonido que hace: /d/. Mírame decirlo: /d/. Ahora, ¡es tu turno! Di el sonido /d/ conmigo: /d/.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dinosaurio.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dulces.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21aeb9a99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21aeb9a99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13.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287fe6fc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287fe6fc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Tt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una línea recta hacia abajo y luego traza una línea arriba hacia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abajo. Luego,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arriba hacia la derecha.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14.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87fe6f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87fe6f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Dd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Vamos a practicar escribir las dos letras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traza un círculo hacia atrás. Traza una línea recta hacia abajo a la derecha.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traza una línea recta hacia abajo. Traza una línea a la derecha haz una curva hacia adelante y luego una línea a la izquierda.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87fe6fc5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87fe6fc5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Tt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Tt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minúscula, traza una línea recta hacia abajo y luego traza una línea arriba hacia la derecha.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recta hacia abajo. Luego, traza una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línea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arriba hacia la derecha.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87fe6fc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87fe6fc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Dd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Dd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minúscula, traza un círculo hacia atrás. Traza una línea recta hacia abajo a la derecha.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 traza una línea recta hacia abajo. Traza una línea a la derecha, haz una curva hacia adelante y luego una línea a la izquierda.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321aeb9a99_0_9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321aeb9a99_0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sonidos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f8d615b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f8d615b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[haga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revelar cada parte]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formamos con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/a/?</a:t>
            </a:r>
            <a:r>
              <a:rPr i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Estudiantes: ma. 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87fe6fc5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87fe6fc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1aeb9a9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21aeb9a9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87fe6fc5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87fe6fc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87fe6fc5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87fe6fc5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87fe6fc5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87fe6fc5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87fe6fc5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87fe6fc5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7fe6fc5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87fe6fc5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87fe6fc5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87fe6fc5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87fe6fc5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87fe6fc5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87fe6fc5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87fe6fc5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21aeb9a99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321aeb9a99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29.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287fe6fc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287fe6fc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ti. /t/, /i/, ti.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21aeb9a99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21aeb9a99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28808c7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28808c7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 /t/, /a/, 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8808c76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28808c76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28808c7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28808c7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te. /t/, /e/, te.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28808c76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28808c76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28808c7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28808c7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ti. /t/, /i/, ti.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8808c76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28808c76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8808c760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28808c760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 /t/, /o/, to.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28808c76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28808c76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8808c76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28808c76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tu. /t/, /u/, tu.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21aeb9a99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21aeb9a99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puma salta.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28808c7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28808c7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28808c760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28808c760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da. /d/, /a/, da.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28808c76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28808c76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28808c76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28808c76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/d/, /e/, de.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28808c760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28808c76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28808c760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28808c760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/i/, di. /d/, /i/, di.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28808c76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28808c76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28808c760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28808c760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do. /d/, /o/, do.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8808c760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8808c760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8808c760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28808c760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/u/, du. /d/, /u/, du.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21aeb9a99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21aeb9a99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usa mapas.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28808c760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28808c760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321aeb9a99_0_1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321aeb9a99_0_1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52 y utilice las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letras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/i/. Busco las letras y las junto: /t/, /i/, ti.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8808c76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8808c76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28808c760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28808c760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28808c760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28808c760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/i/, ti.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28808c760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28808c760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to.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28808c760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28808c760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/t/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/u/, tu.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28808c7601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28808c7601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Saca tus fichas y busca las letras.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 di,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/i/. Busco las letras y las junto: /d/, /i/, di.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28808c7601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28808c7601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/o/, do.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21aeb9a99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21aeb9a99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puma salta.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28808c760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28808c760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28808c760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28808c760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da.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28808c7601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28808c7601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/i/, di.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28808c7601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28808c7601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/d/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/u/, du. 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321aeb9a99_0_1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321aeb9a99_0_1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321aeb9a99_0_1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321aeb9a99_0_1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321aeb9a99_0_1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321aeb9a99_0_1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Reconocer palabras en oraciones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67.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21aeb9a99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3321aeb9a99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come.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321aeb9a99_0_1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321aeb9a99_0_1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lee cuentos.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cuentos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321aeb9a99_0_1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321aeb9a99_0_1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perro ladra.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ladra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21aeb9a99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21aeb9a99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ve pumas.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321aeb9a99_0_1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321aeb9a99_0_1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corta papas.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21aeb9a99_0_1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3321aeb9a99_0_1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niño canta.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niño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41094a4e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41094a4e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2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inicial el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al 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empieza?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juntos diremos el nombre de cada una, identificando su sonido inicial.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del dado.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dado, empieza con el sonido /d/.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todos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todos, /t/,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duda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duda, /d/,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dedo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dedo, /d/,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moto,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pide,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tapa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tapa, /t/,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tele, /t/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inicial de cada palabra.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321aeb9a99_0_1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321aeb9a99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sus nuevas habilidades de decodificación, identificar sonidos iniciales y juntos leer el texto decodificable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t, d.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los sonidos de las letras y a leer palabras que ya conocemos. Este libro tiene palabras con la /t/ y la /d/ que estamos aprendiendo. ¿Qué sonidos? /t/ y /d/. 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74.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2abe643016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2abe643016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Esta parte nos ayuda a prepararnos para todos los sonidos que necesitaremos. Observa cómo apunto a cada letra para asegurarme de que conozco todos estos sonidos. Cada punto me ayuda a moverme de izquierda a derecha sin olvidar ningún sonido.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y diciendo todos los sonidos de las letras primero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75.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321aeb9a99_0_1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321aeb9a99_0_1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76.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32abe64301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32abe64301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sílaba. Mira cómo lo hago yo y ayúdame si puedes.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Continúe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en la diapositiva número 77.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2abe643016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32abe643016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2abe643016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32abe64301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ícono de Lectura compartida.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mismo proceso con el resto de las diapositivas.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32abe643016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32abe643016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21aeb9a99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21aeb9a99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puma corre.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2abe643016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2abe643016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2abe64301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2abe64301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32abe643016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32abe64301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2abe64301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2abe64301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32abe643016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32abe64301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32abe643016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32abe643016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que tiene el sonido /t/ y otra palabra que tiene el sonido /d/. Usa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 como en _____, /d/ como en _____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tina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/d/ como en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32abe643016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32abe643016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32abe643016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32abe643016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dd1a5901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dd1a5901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dd1a59018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dd1a59018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21aeb9a99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21aeb9a99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 Las letras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t, d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10.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2dd1a59018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2dd1a59018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dd1a59018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2dd1a59018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dd1a59018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2dd1a59018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2dd1a59018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2dd1a59018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dd1a59018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2dd1a59018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dd1a59018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0" name="Google Shape;1140;g2dd1a59018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3321aeb9a99_0_1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3321aeb9a99_0_1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{7AA298FC-3F4F-477B-884B-19CCBE0C2A70}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image" Target="../media/image25.jpg"/><Relationship Id="rId5" Type="http://schemas.openxmlformats.org/officeDocument/2006/relationships/image" Target="../media/image35.png"/><Relationship Id="rId6" Type="http://schemas.openxmlformats.org/officeDocument/2006/relationships/image" Target="../media/image19.png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42.jpg"/><Relationship Id="rId7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.png"/></Relationships>
</file>

<file path=ppt/slides/_rels/slide7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jp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.png"/><Relationship Id="rId4" Type="http://schemas.openxmlformats.org/officeDocument/2006/relationships/image" Target="../media/image31.jpg"/><Relationship Id="rId9" Type="http://schemas.openxmlformats.org/officeDocument/2006/relationships/image" Target="../media/image41.jpg"/><Relationship Id="rId5" Type="http://schemas.openxmlformats.org/officeDocument/2006/relationships/image" Target="../media/image39.jpg"/><Relationship Id="rId6" Type="http://schemas.openxmlformats.org/officeDocument/2006/relationships/image" Target="../media/image44.jpg"/><Relationship Id="rId7" Type="http://schemas.openxmlformats.org/officeDocument/2006/relationships/image" Target="../media/image37.jpg"/><Relationship Id="rId8" Type="http://schemas.openxmlformats.org/officeDocument/2006/relationships/image" Target="../media/image33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1.jpg"/><Relationship Id="rId4" Type="http://schemas.openxmlformats.org/officeDocument/2006/relationships/image" Target="../media/image2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9.jpg"/><Relationship Id="rId4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4.jpg"/><Relationship Id="rId4" Type="http://schemas.openxmlformats.org/officeDocument/2006/relationships/image" Target="../media/image29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7.jpg"/><Relationship Id="rId4" Type="http://schemas.openxmlformats.org/officeDocument/2006/relationships/image" Target="../media/image2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3.jpg"/><Relationship Id="rId4" Type="http://schemas.openxmlformats.org/officeDocument/2006/relationships/image" Target="../media/image2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1.jpg"/><Relationship Id="rId4" Type="http://schemas.openxmlformats.org/officeDocument/2006/relationships/image" Target="../media/image2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4.jpg"/><Relationship Id="rId4" Type="http://schemas.openxmlformats.org/officeDocument/2006/relationships/image" Target="../media/image2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6.jpg"/><Relationship Id="rId4" Type="http://schemas.openxmlformats.org/officeDocument/2006/relationships/image" Target="../media/image2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8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6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6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6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6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863" y="1438550"/>
            <a:ext cx="1882316" cy="29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4294967295" type="body"/>
          </p:nvPr>
        </p:nvSpPr>
        <p:spPr>
          <a:xfrm>
            <a:off x="3577050" y="1950150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20" name="Google Shape;2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575" y="2734775"/>
            <a:ext cx="1728983" cy="166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375" y="793699"/>
            <a:ext cx="2320927" cy="130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5150" y="731075"/>
            <a:ext cx="2117849" cy="142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950" y="2571750"/>
            <a:ext cx="1833250" cy="17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idx="4294967295" type="body"/>
          </p:nvPr>
        </p:nvSpPr>
        <p:spPr>
          <a:xfrm>
            <a:off x="3577063" y="2059588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825" y="2409950"/>
            <a:ext cx="1434749" cy="182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744" y="139688"/>
            <a:ext cx="1832912" cy="18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029" y="377825"/>
            <a:ext cx="1310700" cy="14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2575" y="2286750"/>
            <a:ext cx="2639150" cy="17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3. Caligrafía</a:t>
            </a:r>
            <a:endParaRPr sz="3500"/>
          </a:p>
        </p:txBody>
      </p:sp>
      <p:sp>
        <p:nvSpPr>
          <p:cNvPr id="241" name="Google Shape;241;p36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313" y="653575"/>
            <a:ext cx="4291326" cy="34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050" y="560750"/>
            <a:ext cx="4028749" cy="34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376" y="215900"/>
            <a:ext cx="4462900" cy="43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427" y="1357225"/>
            <a:ext cx="2465550" cy="19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676" y="211850"/>
            <a:ext cx="4467025" cy="43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250" y="1318125"/>
            <a:ext cx="2595225" cy="22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Conciencia fonémica </a:t>
            </a:r>
            <a:endParaRPr sz="3500"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2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1" name="Google Shape;28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3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4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4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5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45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6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46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7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7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8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8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9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9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50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50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1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1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2" name="Google Shape;37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378" name="Google Shape;378;p54"/>
          <p:cNvSpPr/>
          <p:nvPr/>
        </p:nvSpPr>
        <p:spPr>
          <a:xfrm>
            <a:off x="4208800" y="3083900"/>
            <a:ext cx="93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9" name="Google Shape;37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5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5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5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5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5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5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2" name="Google Shape;392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398" name="Google Shape;398;p56"/>
          <p:cNvSpPr/>
          <p:nvPr/>
        </p:nvSpPr>
        <p:spPr>
          <a:xfrm>
            <a:off x="3920375" y="3105275"/>
            <a:ext cx="147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9" name="Google Shape;399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5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5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18" name="Google Shape;418;p58"/>
          <p:cNvSpPr/>
          <p:nvPr/>
        </p:nvSpPr>
        <p:spPr>
          <a:xfrm>
            <a:off x="3856300" y="3126625"/>
            <a:ext cx="155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2" name="Google Shape;43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38" name="Google Shape;438;p60"/>
          <p:cNvSpPr/>
          <p:nvPr/>
        </p:nvSpPr>
        <p:spPr>
          <a:xfrm>
            <a:off x="4112675" y="3094600"/>
            <a:ext cx="10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6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6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6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6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2" name="Google Shape;45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to</a:t>
            </a:r>
            <a:endParaRPr sz="9600"/>
          </a:p>
        </p:txBody>
      </p:sp>
      <p:sp>
        <p:nvSpPr>
          <p:cNvPr id="458" name="Google Shape;458;p62"/>
          <p:cNvSpPr/>
          <p:nvPr/>
        </p:nvSpPr>
        <p:spPr>
          <a:xfrm>
            <a:off x="3867000" y="3073225"/>
            <a:ext cx="141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6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0" name="Google Shape;470;p6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6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2" name="Google Shape;472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tu</a:t>
            </a:r>
            <a:endParaRPr sz="9600"/>
          </a:p>
        </p:txBody>
      </p:sp>
      <p:sp>
        <p:nvSpPr>
          <p:cNvPr id="478" name="Google Shape;478;p64"/>
          <p:cNvSpPr/>
          <p:nvPr/>
        </p:nvSpPr>
        <p:spPr>
          <a:xfrm>
            <a:off x="3920375" y="3105275"/>
            <a:ext cx="13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9" name="Google Shape;47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6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6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6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6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2" name="Google Shape;49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498" name="Google Shape;498;p66"/>
          <p:cNvSpPr/>
          <p:nvPr/>
        </p:nvSpPr>
        <p:spPr>
          <a:xfrm>
            <a:off x="3824225" y="3126625"/>
            <a:ext cx="168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9" name="Google Shape;49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6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1" name="Google Shape;511;p6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2" name="Google Shape;51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18" name="Google Shape;518;p68"/>
          <p:cNvSpPr/>
          <p:nvPr/>
        </p:nvSpPr>
        <p:spPr>
          <a:xfrm>
            <a:off x="3770825" y="3148000"/>
            <a:ext cx="1687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9" name="Google Shape;51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6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6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6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6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6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6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6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</a:t>
            </a:r>
            <a:endParaRPr sz="9600"/>
          </a:p>
        </p:txBody>
      </p:sp>
      <p:sp>
        <p:nvSpPr>
          <p:cNvPr id="538" name="Google Shape;538;p70"/>
          <p:cNvSpPr/>
          <p:nvPr/>
        </p:nvSpPr>
        <p:spPr>
          <a:xfrm>
            <a:off x="4037900" y="3051875"/>
            <a:ext cx="126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7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7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" name="Google Shape;55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sp>
        <p:nvSpPr>
          <p:cNvPr id="558" name="Google Shape;558;p72"/>
          <p:cNvSpPr/>
          <p:nvPr/>
        </p:nvSpPr>
        <p:spPr>
          <a:xfrm>
            <a:off x="3802875" y="3222775"/>
            <a:ext cx="165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du</a:t>
            </a:r>
            <a:endParaRPr sz="9600"/>
          </a:p>
        </p:txBody>
      </p:sp>
      <p:sp>
        <p:nvSpPr>
          <p:cNvPr id="578" name="Google Shape;578;p74"/>
          <p:cNvSpPr/>
          <p:nvPr/>
        </p:nvSpPr>
        <p:spPr>
          <a:xfrm>
            <a:off x="3813550" y="3148000"/>
            <a:ext cx="1570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0" y="1102925"/>
            <a:ext cx="2060450" cy="20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Construir sílabas </a:t>
            </a:r>
            <a:endParaRPr sz="3500"/>
          </a:p>
        </p:txBody>
      </p:sp>
      <p:sp>
        <p:nvSpPr>
          <p:cNvPr id="586" name="Google Shape;586;p75"/>
          <p:cNvSpPr/>
          <p:nvPr/>
        </p:nvSpPr>
        <p:spPr>
          <a:xfrm>
            <a:off x="3336163" y="960125"/>
            <a:ext cx="2398500" cy="235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6"/>
          <p:cNvSpPr/>
          <p:nvPr/>
        </p:nvSpPr>
        <p:spPr>
          <a:xfrm>
            <a:off x="19165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6"/>
          <p:cNvSpPr txBox="1"/>
          <p:nvPr/>
        </p:nvSpPr>
        <p:spPr>
          <a:xfrm>
            <a:off x="20663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6"/>
          <p:cNvSpPr/>
          <p:nvPr/>
        </p:nvSpPr>
        <p:spPr>
          <a:xfrm>
            <a:off x="33158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6"/>
          <p:cNvSpPr txBox="1"/>
          <p:nvPr/>
        </p:nvSpPr>
        <p:spPr>
          <a:xfrm>
            <a:off x="34656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6"/>
          <p:cNvSpPr/>
          <p:nvPr/>
        </p:nvSpPr>
        <p:spPr>
          <a:xfrm>
            <a:off x="4680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76"/>
          <p:cNvSpPr txBox="1"/>
          <p:nvPr/>
        </p:nvSpPr>
        <p:spPr>
          <a:xfrm>
            <a:off x="4830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76"/>
          <p:cNvSpPr/>
          <p:nvPr/>
        </p:nvSpPr>
        <p:spPr>
          <a:xfrm>
            <a:off x="61283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76"/>
          <p:cNvSpPr txBox="1"/>
          <p:nvPr/>
        </p:nvSpPr>
        <p:spPr>
          <a:xfrm>
            <a:off x="62781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6"/>
          <p:cNvSpPr/>
          <p:nvPr/>
        </p:nvSpPr>
        <p:spPr>
          <a:xfrm>
            <a:off x="74999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6"/>
          <p:cNvSpPr txBox="1"/>
          <p:nvPr/>
        </p:nvSpPr>
        <p:spPr>
          <a:xfrm>
            <a:off x="76497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6"/>
          <p:cNvSpPr/>
          <p:nvPr/>
        </p:nvSpPr>
        <p:spPr>
          <a:xfrm>
            <a:off x="489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6"/>
          <p:cNvSpPr txBox="1"/>
          <p:nvPr/>
        </p:nvSpPr>
        <p:spPr>
          <a:xfrm>
            <a:off x="639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76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7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76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7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7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7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77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77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77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77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77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77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77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77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77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7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7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78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78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78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78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78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78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78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78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78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78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78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78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78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5" name="Google Shape;64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9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79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79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79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79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79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6" name="Google Shape;656;p79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79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79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79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79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79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7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7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0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0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0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0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0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0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0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0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0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0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0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0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0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0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3" name="Google Shape;68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1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1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1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1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1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1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1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81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1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1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1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1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1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2" name="Google Shape;70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82"/>
          <p:cNvSpPr/>
          <p:nvPr/>
        </p:nvSpPr>
        <p:spPr>
          <a:xfrm>
            <a:off x="1916575" y="13035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2"/>
          <p:cNvSpPr txBox="1"/>
          <p:nvPr/>
        </p:nvSpPr>
        <p:spPr>
          <a:xfrm>
            <a:off x="2066325" y="13234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2"/>
          <p:cNvSpPr/>
          <p:nvPr/>
        </p:nvSpPr>
        <p:spPr>
          <a:xfrm>
            <a:off x="3315875" y="13007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2"/>
          <p:cNvSpPr txBox="1"/>
          <p:nvPr/>
        </p:nvSpPr>
        <p:spPr>
          <a:xfrm>
            <a:off x="3465625" y="13205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82"/>
          <p:cNvSpPr/>
          <p:nvPr/>
        </p:nvSpPr>
        <p:spPr>
          <a:xfrm>
            <a:off x="4680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82"/>
          <p:cNvSpPr txBox="1"/>
          <p:nvPr/>
        </p:nvSpPr>
        <p:spPr>
          <a:xfrm>
            <a:off x="4830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82"/>
          <p:cNvSpPr/>
          <p:nvPr/>
        </p:nvSpPr>
        <p:spPr>
          <a:xfrm>
            <a:off x="61283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82"/>
          <p:cNvSpPr txBox="1"/>
          <p:nvPr/>
        </p:nvSpPr>
        <p:spPr>
          <a:xfrm>
            <a:off x="62781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82"/>
          <p:cNvSpPr/>
          <p:nvPr/>
        </p:nvSpPr>
        <p:spPr>
          <a:xfrm>
            <a:off x="74999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82"/>
          <p:cNvSpPr txBox="1"/>
          <p:nvPr/>
        </p:nvSpPr>
        <p:spPr>
          <a:xfrm>
            <a:off x="76497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82"/>
          <p:cNvSpPr/>
          <p:nvPr/>
        </p:nvSpPr>
        <p:spPr>
          <a:xfrm>
            <a:off x="489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82"/>
          <p:cNvSpPr txBox="1"/>
          <p:nvPr/>
        </p:nvSpPr>
        <p:spPr>
          <a:xfrm>
            <a:off x="639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82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82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82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82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3" name="Google Shape;72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3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83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83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83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83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83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83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83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83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83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83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83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83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83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2" name="Google Shape;74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4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84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84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84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84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84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84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84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84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6" name="Google Shape;756;p84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7" name="Google Shape;757;p84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84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84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84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1" name="Google Shape;76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5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85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85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85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85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85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85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3" name="Google Shape;773;p85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4" name="Google Shape;774;p85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5" name="Google Shape;775;p85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85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85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85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85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0" name="Google Shape;78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86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86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86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86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86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86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86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86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86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86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86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86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8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8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9" name="Google Shape;79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7"/>
          <p:cNvSpPr/>
          <p:nvPr/>
        </p:nvSpPr>
        <p:spPr>
          <a:xfrm>
            <a:off x="1916575" y="1227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87"/>
          <p:cNvSpPr txBox="1"/>
          <p:nvPr/>
        </p:nvSpPr>
        <p:spPr>
          <a:xfrm>
            <a:off x="2066325" y="1247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87"/>
          <p:cNvSpPr/>
          <p:nvPr/>
        </p:nvSpPr>
        <p:spPr>
          <a:xfrm>
            <a:off x="3315875" y="1224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87"/>
          <p:cNvSpPr txBox="1"/>
          <p:nvPr/>
        </p:nvSpPr>
        <p:spPr>
          <a:xfrm>
            <a:off x="3465625" y="1244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87"/>
          <p:cNvSpPr/>
          <p:nvPr/>
        </p:nvSpPr>
        <p:spPr>
          <a:xfrm>
            <a:off x="46805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87"/>
          <p:cNvSpPr txBox="1"/>
          <p:nvPr/>
        </p:nvSpPr>
        <p:spPr>
          <a:xfrm>
            <a:off x="48303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87"/>
          <p:cNvSpPr/>
          <p:nvPr/>
        </p:nvSpPr>
        <p:spPr>
          <a:xfrm>
            <a:off x="61283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87"/>
          <p:cNvSpPr txBox="1"/>
          <p:nvPr/>
        </p:nvSpPr>
        <p:spPr>
          <a:xfrm>
            <a:off x="62781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87"/>
          <p:cNvSpPr/>
          <p:nvPr/>
        </p:nvSpPr>
        <p:spPr>
          <a:xfrm>
            <a:off x="7499950" y="1256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87"/>
          <p:cNvSpPr txBox="1"/>
          <p:nvPr/>
        </p:nvSpPr>
        <p:spPr>
          <a:xfrm>
            <a:off x="7649700" y="1276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87"/>
          <p:cNvSpPr/>
          <p:nvPr/>
        </p:nvSpPr>
        <p:spPr>
          <a:xfrm>
            <a:off x="489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87"/>
          <p:cNvSpPr txBox="1"/>
          <p:nvPr/>
        </p:nvSpPr>
        <p:spPr>
          <a:xfrm>
            <a:off x="639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8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7" name="Google Shape;817;p8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8" name="Google Shape;818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824" name="Google Shape;82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26" name="Google Shape;826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 sz="3500"/>
              <a:t>Conciencia fonológica </a:t>
            </a:r>
            <a:endParaRPr sz="3500"/>
          </a:p>
        </p:txBody>
      </p:sp>
      <p:pic>
        <p:nvPicPr>
          <p:cNvPr id="842" name="Google Shape;84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9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9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9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1" name="Google Shape;85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9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7" name="Google Shape;857;p9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9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9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0" name="Google Shape;860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9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9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9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94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6" name="Google Shape;876;p94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7" name="Google Shape;877;p94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8" name="Google Shape;87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95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95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95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7" name="Google Shape;88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893" name="Google Shape;89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79" y="335963"/>
            <a:ext cx="1431176" cy="14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1845" y="510675"/>
            <a:ext cx="1825150" cy="12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96"/>
          <p:cNvPicPr preferRelativeResize="0"/>
          <p:nvPr/>
        </p:nvPicPr>
        <p:blipFill rotWithShape="1">
          <a:blip r:embed="rId6">
            <a:alphaModFix/>
          </a:blip>
          <a:srcRect b="0" l="0" r="0" t="7270"/>
          <a:stretch/>
        </p:blipFill>
        <p:spPr>
          <a:xfrm>
            <a:off x="4153438" y="433025"/>
            <a:ext cx="1349174" cy="18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9050" y="407463"/>
            <a:ext cx="1945625" cy="12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96"/>
          <p:cNvSpPr/>
          <p:nvPr/>
        </p:nvSpPr>
        <p:spPr>
          <a:xfrm>
            <a:off x="6207782" y="861303"/>
            <a:ext cx="537300" cy="13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8" name="Google Shape;898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0675" y="2294750"/>
            <a:ext cx="2010300" cy="1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0975" y="2452675"/>
            <a:ext cx="2010300" cy="134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13875" y="2513836"/>
            <a:ext cx="1945626" cy="121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2100" y="2452675"/>
            <a:ext cx="1653176" cy="110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97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Lectura compartida</a:t>
            </a:r>
            <a:endParaRPr sz="3500"/>
          </a:p>
        </p:txBody>
      </p:sp>
      <p:pic>
        <p:nvPicPr>
          <p:cNvPr id="907" name="Google Shape;90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200" y="517650"/>
            <a:ext cx="73675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98"/>
          <p:cNvSpPr/>
          <p:nvPr/>
        </p:nvSpPr>
        <p:spPr>
          <a:xfrm>
            <a:off x="1911122" y="225324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4" name="Google Shape;914;p98"/>
          <p:cNvSpPr/>
          <p:nvPr/>
        </p:nvSpPr>
        <p:spPr>
          <a:xfrm>
            <a:off x="2851849" y="226445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5" name="Google Shape;915;p98"/>
          <p:cNvSpPr/>
          <p:nvPr/>
        </p:nvSpPr>
        <p:spPr>
          <a:xfrm>
            <a:off x="1914565" y="321336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6" name="Google Shape;916;p98"/>
          <p:cNvSpPr/>
          <p:nvPr/>
        </p:nvSpPr>
        <p:spPr>
          <a:xfrm>
            <a:off x="2855285" y="321336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7" name="Google Shape;917;p98"/>
          <p:cNvSpPr/>
          <p:nvPr/>
        </p:nvSpPr>
        <p:spPr>
          <a:xfrm>
            <a:off x="3792574" y="3232592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98"/>
          <p:cNvSpPr/>
          <p:nvPr/>
        </p:nvSpPr>
        <p:spPr>
          <a:xfrm>
            <a:off x="4726782" y="324220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98"/>
          <p:cNvSpPr/>
          <p:nvPr/>
        </p:nvSpPr>
        <p:spPr>
          <a:xfrm>
            <a:off x="5654809" y="3251820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0" name="Google Shape;920;p9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200" y="517650"/>
            <a:ext cx="73675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99"/>
          <p:cNvSpPr/>
          <p:nvPr/>
        </p:nvSpPr>
        <p:spPr>
          <a:xfrm>
            <a:off x="1911122" y="225324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99"/>
          <p:cNvSpPr/>
          <p:nvPr/>
        </p:nvSpPr>
        <p:spPr>
          <a:xfrm>
            <a:off x="2851849" y="2264459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99"/>
          <p:cNvSpPr/>
          <p:nvPr/>
        </p:nvSpPr>
        <p:spPr>
          <a:xfrm>
            <a:off x="1914565" y="321336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99"/>
          <p:cNvSpPr/>
          <p:nvPr/>
        </p:nvSpPr>
        <p:spPr>
          <a:xfrm>
            <a:off x="2855285" y="321336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99"/>
          <p:cNvSpPr/>
          <p:nvPr/>
        </p:nvSpPr>
        <p:spPr>
          <a:xfrm>
            <a:off x="3792574" y="3232592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99"/>
          <p:cNvSpPr/>
          <p:nvPr/>
        </p:nvSpPr>
        <p:spPr>
          <a:xfrm>
            <a:off x="4726782" y="324220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99"/>
          <p:cNvSpPr/>
          <p:nvPr/>
        </p:nvSpPr>
        <p:spPr>
          <a:xfrm>
            <a:off x="5654809" y="3251820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3" name="Google Shape;933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Google Shape;93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275" y="895350"/>
            <a:ext cx="5967277" cy="33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00"/>
          <p:cNvSpPr/>
          <p:nvPr/>
        </p:nvSpPr>
        <p:spPr>
          <a:xfrm>
            <a:off x="1956872" y="2520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0" name="Google Shape;940;p100"/>
          <p:cNvSpPr/>
          <p:nvPr/>
        </p:nvSpPr>
        <p:spPr>
          <a:xfrm>
            <a:off x="1956872" y="38662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1" name="Google Shape;941;p100"/>
          <p:cNvSpPr/>
          <p:nvPr/>
        </p:nvSpPr>
        <p:spPr>
          <a:xfrm>
            <a:off x="3131712" y="25448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2" name="Google Shape;942;p100"/>
          <p:cNvSpPr/>
          <p:nvPr/>
        </p:nvSpPr>
        <p:spPr>
          <a:xfrm>
            <a:off x="3165240" y="38535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3" name="Google Shape;943;p100"/>
          <p:cNvSpPr/>
          <p:nvPr/>
        </p:nvSpPr>
        <p:spPr>
          <a:xfrm>
            <a:off x="4319264" y="25560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4" name="Google Shape;944;p100"/>
          <p:cNvSpPr/>
          <p:nvPr/>
        </p:nvSpPr>
        <p:spPr>
          <a:xfrm>
            <a:off x="4343136" y="38408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5" name="Google Shape;945;p100"/>
          <p:cNvSpPr/>
          <p:nvPr/>
        </p:nvSpPr>
        <p:spPr>
          <a:xfrm>
            <a:off x="5500352" y="2544854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6" name="Google Shape;946;p100"/>
          <p:cNvSpPr/>
          <p:nvPr/>
        </p:nvSpPr>
        <p:spPr>
          <a:xfrm>
            <a:off x="5495624" y="38535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7" name="Google Shape;947;p100"/>
          <p:cNvSpPr/>
          <p:nvPr/>
        </p:nvSpPr>
        <p:spPr>
          <a:xfrm>
            <a:off x="6646924" y="2543333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100"/>
          <p:cNvSpPr/>
          <p:nvPr/>
        </p:nvSpPr>
        <p:spPr>
          <a:xfrm>
            <a:off x="6646930" y="38535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9" name="Google Shape;949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75" y="1244600"/>
            <a:ext cx="8238025" cy="2669536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01"/>
          <p:cNvSpPr/>
          <p:nvPr/>
        </p:nvSpPr>
        <p:spPr>
          <a:xfrm>
            <a:off x="1115512" y="222194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101"/>
          <p:cNvSpPr/>
          <p:nvPr/>
        </p:nvSpPr>
        <p:spPr>
          <a:xfrm>
            <a:off x="1274925" y="3541875"/>
            <a:ext cx="11868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101"/>
          <p:cNvSpPr/>
          <p:nvPr/>
        </p:nvSpPr>
        <p:spPr>
          <a:xfrm>
            <a:off x="2175585" y="222194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101"/>
          <p:cNvSpPr/>
          <p:nvPr/>
        </p:nvSpPr>
        <p:spPr>
          <a:xfrm>
            <a:off x="7003892" y="2211607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101"/>
          <p:cNvSpPr/>
          <p:nvPr/>
        </p:nvSpPr>
        <p:spPr>
          <a:xfrm>
            <a:off x="7167975" y="3550150"/>
            <a:ext cx="11868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101"/>
          <p:cNvSpPr/>
          <p:nvPr/>
        </p:nvSpPr>
        <p:spPr>
          <a:xfrm>
            <a:off x="8044573" y="2212345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1" name="Google Shape;961;p101"/>
          <p:cNvSpPr/>
          <p:nvPr/>
        </p:nvSpPr>
        <p:spPr>
          <a:xfrm>
            <a:off x="4059393" y="2206471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101"/>
          <p:cNvSpPr/>
          <p:nvPr/>
        </p:nvSpPr>
        <p:spPr>
          <a:xfrm>
            <a:off x="4274562" y="3559764"/>
            <a:ext cx="10830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101"/>
          <p:cNvSpPr/>
          <p:nvPr/>
        </p:nvSpPr>
        <p:spPr>
          <a:xfrm>
            <a:off x="5117042" y="2227152"/>
            <a:ext cx="235200" cy="216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4" name="Google Shape;964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2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0" name="Google Shape;970;p102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102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2" name="Google Shape;972;p102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102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4" name="Google Shape;974;p102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5" name="Google Shape;975;p102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102"/>
          <p:cNvSpPr/>
          <p:nvPr/>
        </p:nvSpPr>
        <p:spPr>
          <a:xfrm>
            <a:off x="3772500" y="43860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7" name="Google Shape;977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211" y="405900"/>
            <a:ext cx="2228426" cy="22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03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03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5" name="Google Shape;985;p103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103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7" name="Google Shape;987;p103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8" name="Google Shape;988;p103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9" name="Google Shape;989;p103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0" name="Google Shape;990;p103"/>
          <p:cNvSpPr/>
          <p:nvPr/>
        </p:nvSpPr>
        <p:spPr>
          <a:xfrm>
            <a:off x="3772500" y="44241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1" name="Google Shape;991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213" y="3965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04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104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p104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0" name="Google Shape;1000;p104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104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2" name="Google Shape;1002;p104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3" name="Google Shape;1003;p104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duda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4" name="Google Shape;1004;p104"/>
          <p:cNvSpPr/>
          <p:nvPr/>
        </p:nvSpPr>
        <p:spPr>
          <a:xfrm>
            <a:off x="3772500" y="44114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5" name="Google Shape;1005;p104"/>
          <p:cNvPicPr preferRelativeResize="0"/>
          <p:nvPr/>
        </p:nvPicPr>
        <p:blipFill rotWithShape="1">
          <a:blip r:embed="rId3">
            <a:alphaModFix/>
          </a:blip>
          <a:srcRect b="0" l="0" r="0" t="7270"/>
          <a:stretch/>
        </p:blipFill>
        <p:spPr>
          <a:xfrm>
            <a:off x="3738025" y="353375"/>
            <a:ext cx="1594800" cy="221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05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2" name="Google Shape;1012;p105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3" name="Google Shape;1013;p105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4" name="Google Shape;1014;p105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5" name="Google Shape;1015;p105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6" name="Google Shape;1016;p105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7" name="Google Shape;1017;p105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8" name="Google Shape;1018;p105"/>
          <p:cNvSpPr/>
          <p:nvPr/>
        </p:nvSpPr>
        <p:spPr>
          <a:xfrm>
            <a:off x="3772500" y="43860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9" name="Google Shape;101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400" y="381000"/>
            <a:ext cx="3166425" cy="21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05"/>
          <p:cNvSpPr/>
          <p:nvPr/>
        </p:nvSpPr>
        <p:spPr>
          <a:xfrm>
            <a:off x="3289300" y="1124700"/>
            <a:ext cx="874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6353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1" name="Google Shape;1021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6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7" name="Google Shape;1027;p106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8" name="Google Shape;1028;p106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9" name="Google Shape;1029;p106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0" name="Google Shape;1030;p106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106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2" name="Google Shape;1032;p106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3" name="Google Shape;1033;p106"/>
          <p:cNvSpPr/>
          <p:nvPr/>
        </p:nvSpPr>
        <p:spPr>
          <a:xfrm>
            <a:off x="3772500" y="44114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4" name="Google Shape;103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3810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07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1" name="Google Shape;1041;p107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2" name="Google Shape;1042;p107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107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4" name="Google Shape;1044;p107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107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6" name="Google Shape;1046;p107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7" name="Google Shape;1047;p107"/>
          <p:cNvSpPr/>
          <p:nvPr/>
        </p:nvSpPr>
        <p:spPr>
          <a:xfrm>
            <a:off x="3772500" y="4436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8" name="Google Shape;104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588" y="4022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8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5" name="Google Shape;1055;p108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6" name="Google Shape;1056;p108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7" name="Google Shape;1057;p108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8" name="Google Shape;1058;p108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9" name="Google Shape;1059;p108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0" name="Google Shape;1060;p108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1" name="Google Shape;1061;p108"/>
          <p:cNvSpPr/>
          <p:nvPr/>
        </p:nvSpPr>
        <p:spPr>
          <a:xfrm>
            <a:off x="3772500" y="4436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2" name="Google Shape;106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81000"/>
            <a:ext cx="3372306" cy="211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09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9" name="Google Shape;1069;p109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0" name="Google Shape;1070;p109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" name="Google Shape;1071;p109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2" name="Google Shape;1072;p109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3" name="Google Shape;1073;p109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4" name="Google Shape;1074;p109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5" name="Google Shape;1075;p109"/>
          <p:cNvSpPr/>
          <p:nvPr/>
        </p:nvSpPr>
        <p:spPr>
          <a:xfrm>
            <a:off x="3772500" y="4436875"/>
            <a:ext cx="1594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6" name="Google Shape;107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0700" y="4445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7" y="410243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10"/>
          <p:cNvSpPr txBox="1"/>
          <p:nvPr>
            <p:ph type="ctrTitle"/>
          </p:nvPr>
        </p:nvSpPr>
        <p:spPr>
          <a:xfrm>
            <a:off x="457200" y="1870125"/>
            <a:ext cx="8229600" cy="12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Instrucción a la medida: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Más sílabas y palabras</a:t>
            </a:r>
            <a:endParaRPr sz="35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Google Shape;108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 con t, d</a:t>
            </a:r>
            <a:endParaRPr sz="35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12"/>
          <p:cNvSpPr txBox="1"/>
          <p:nvPr>
            <p:ph idx="4294967295" type="body"/>
          </p:nvPr>
        </p:nvSpPr>
        <p:spPr>
          <a:xfrm>
            <a:off x="27050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1094" name="Google Shape;1094;p112"/>
          <p:cNvSpPr txBox="1"/>
          <p:nvPr>
            <p:ph idx="4294967295" type="body"/>
          </p:nvPr>
        </p:nvSpPr>
        <p:spPr>
          <a:xfrm>
            <a:off x="38184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1095" name="Google Shape;1095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3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tapa</a:t>
            </a:r>
            <a:endParaRPr sz="9600"/>
          </a:p>
        </p:txBody>
      </p:sp>
      <p:sp>
        <p:nvSpPr>
          <p:cNvPr id="1101" name="Google Shape;1101;p113"/>
          <p:cNvSpPr/>
          <p:nvPr/>
        </p:nvSpPr>
        <p:spPr>
          <a:xfrm>
            <a:off x="3012400" y="3043325"/>
            <a:ext cx="317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2" name="Google Shape;1102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15023" l="0" r="0" t="15585"/>
          <a:stretch/>
        </p:blipFill>
        <p:spPr>
          <a:xfrm>
            <a:off x="2438850" y="1056575"/>
            <a:ext cx="3872551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Letras y sonidos</a:t>
            </a:r>
            <a:endParaRPr sz="3500"/>
          </a:p>
        </p:txBody>
      </p:sp>
      <p:sp>
        <p:nvSpPr>
          <p:cNvPr id="214" name="Google Shape;214;p33"/>
          <p:cNvSpPr/>
          <p:nvPr/>
        </p:nvSpPr>
        <p:spPr>
          <a:xfrm>
            <a:off x="3209725" y="1089788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4"/>
          <p:cNvSpPr txBox="1"/>
          <p:nvPr>
            <p:ph idx="4294967295" type="body"/>
          </p:nvPr>
        </p:nvSpPr>
        <p:spPr>
          <a:xfrm>
            <a:off x="25686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1108" name="Google Shape;1108;p114"/>
          <p:cNvSpPr txBox="1"/>
          <p:nvPr>
            <p:ph idx="4294967295" type="body"/>
          </p:nvPr>
        </p:nvSpPr>
        <p:spPr>
          <a:xfrm>
            <a:off x="43163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</a:t>
            </a:r>
            <a:endParaRPr sz="9600"/>
          </a:p>
        </p:txBody>
      </p:sp>
      <p:pic>
        <p:nvPicPr>
          <p:cNvPr id="1109" name="Google Shape;1109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dedo</a:t>
            </a:r>
            <a:endParaRPr sz="9600"/>
          </a:p>
        </p:txBody>
      </p:sp>
      <p:sp>
        <p:nvSpPr>
          <p:cNvPr id="1115" name="Google Shape;1115;p115"/>
          <p:cNvSpPr/>
          <p:nvPr/>
        </p:nvSpPr>
        <p:spPr>
          <a:xfrm>
            <a:off x="3095625" y="3176950"/>
            <a:ext cx="306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6" name="Google Shape;1116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6"/>
          <p:cNvSpPr txBox="1"/>
          <p:nvPr>
            <p:ph idx="4294967295" type="body"/>
          </p:nvPr>
        </p:nvSpPr>
        <p:spPr>
          <a:xfrm>
            <a:off x="24125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1122" name="Google Shape;1122;p116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dos</a:t>
            </a:r>
            <a:endParaRPr sz="9600"/>
          </a:p>
        </p:txBody>
      </p:sp>
      <p:pic>
        <p:nvPicPr>
          <p:cNvPr id="1123" name="Google Shape;1123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1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dados</a:t>
            </a:r>
            <a:endParaRPr sz="9600"/>
          </a:p>
        </p:txBody>
      </p:sp>
      <p:sp>
        <p:nvSpPr>
          <p:cNvPr id="1129" name="Google Shape;1129;p117"/>
          <p:cNvSpPr/>
          <p:nvPr/>
        </p:nvSpPr>
        <p:spPr>
          <a:xfrm>
            <a:off x="2798750" y="3176950"/>
            <a:ext cx="367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0" name="Google Shape;1130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118"/>
          <p:cNvSpPr txBox="1"/>
          <p:nvPr>
            <p:ph idx="4294967295" type="body"/>
          </p:nvPr>
        </p:nvSpPr>
        <p:spPr>
          <a:xfrm>
            <a:off x="2941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1136" name="Google Shape;1136;p118"/>
          <p:cNvSpPr txBox="1"/>
          <p:nvPr>
            <p:ph idx="4294967295" type="body"/>
          </p:nvPr>
        </p:nvSpPr>
        <p:spPr>
          <a:xfrm>
            <a:off x="37104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pic>
        <p:nvPicPr>
          <p:cNvPr id="1137" name="Google Shape;1137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1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</a:t>
            </a:r>
            <a:endParaRPr sz="9600"/>
          </a:p>
        </p:txBody>
      </p:sp>
      <p:sp>
        <p:nvSpPr>
          <p:cNvPr id="1143" name="Google Shape;1143;p119"/>
          <p:cNvSpPr/>
          <p:nvPr/>
        </p:nvSpPr>
        <p:spPr>
          <a:xfrm>
            <a:off x="3396950" y="3176950"/>
            <a:ext cx="239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4" name="Google Shape;1144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