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y="5143500" cx="9144000"/>
  <p:notesSz cx="6858000" cy="9144000"/>
  <p:embeddedFontLst>
    <p:embeddedFont>
      <p:font typeface="Century Gothic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font" Target="fonts/CenturyGothic-regular.fntdata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CenturyGothic-italic.fntdata"/><Relationship Id="rId10" Type="http://schemas.openxmlformats.org/officeDocument/2006/relationships/slide" Target="slides/slide6.xml"/><Relationship Id="rId54" Type="http://schemas.openxmlformats.org/officeDocument/2006/relationships/font" Target="fonts/CenturyGothic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56" Type="http://schemas.openxmlformats.org/officeDocument/2006/relationships/font" Target="fonts/CenturyGothic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fa305586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fa305586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327dc24a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327dc24a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portada y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 es la portada del libro. Es la parte del frente del libro, por eso le llamamos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portada. 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título del libro,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libro del sonido o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léalo en voz alta.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 es el título del libro. Sabemos que es el título porque está en la parte de arriba de la portada del libro y sus letras son grandes.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identifiquen la portada y el título del libro.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 está la portada del libro?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 está el título del libro? 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señalar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portada y el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título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libro.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3c1dbb48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3c1dbb48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Introducción:</a:t>
            </a: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vocal o </a:t>
            </a:r>
            <a:endParaRPr b="1"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12.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31ca22744f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31ca22744f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el sonido que hace: /o/. Mírame decirlo: /oooo/. Ahora, ¡es tu turno! Di el sonido /o/ conmigo: /o/.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ombligo. (Haga clic)   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oruga. (Haga clic) 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oveja. (Haga clic) 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 como en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ocho. (Haga clic)   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/o/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ola. (Haga clic)   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/o/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oso. (Haga clic)   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 como en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oreja. (Haga clic)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3c1dbb48a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3c1dbb48a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Identificar las letras mayúsculas y minúsculas</a:t>
            </a:r>
            <a:endParaRPr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14.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3e7c7bbd7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3e7c7bbd7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3e7c7bbd7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3e7c7bbd7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3e7c7bbd7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3e7c7bbd7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31ca22744f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31ca22744f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18.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31ca22744f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31ca22744f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Oo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minúscula.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úscula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traza un círculo completo hacia atrás.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cómo escribir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con movimientos grandes y exagerados.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Intenta escribir la o minúscula en el aire.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practicar escribir en el aire y utilice el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como apoyo visual.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mayúscula,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traza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círculo completo hacia atrás.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31ca22744f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31ca22744f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Práctica en pizarras: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 Oo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nuestras pizarras. Mira cómo lo hago. Vamos a empezar con 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Traza un círculo completo hacia atrás. Practiquemos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paso a paso animándolos a consultar el cartel o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apoyarse al escribir la letra y seguir los pasos correctamente empezando con 1.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Traza un círculo completo hacia atrás.</a:t>
            </a:r>
            <a:endParaRPr i="1"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paso a paso. </a:t>
            </a:r>
            <a:endParaRPr i="1"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mostrar sus pizarras después de escribir cada letra.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d99a0f3df9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d99a0f3df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aprender el sonido de la vocal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Escuchen con atención y usen sus oídos para descubrir el sonido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palabras con la vocal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¿Listos?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31ca22744f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31ca22744f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los estudiantes tendrán la oportunidad de practicar identificar el sonido inicial de la vocal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libro del sonido /o/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21.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31ca22744f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31ca22744f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leer juntos un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libro del sonido /o/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Este texto nos ayudará a practicar el sonido de la vocal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/o/. Este texto tiene palabras que comienzan con el sonido /o/ que estamos aprendiendo. ¿Listos?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22.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31ca22744f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31ca22744f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señalando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oveja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oveja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/o/: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oveja, /o/.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23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31ca22744f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31ca22744f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¿Viste cómo lo hice? Ahora, vamos a practicar juntos. 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ocho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/o/.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ocho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ocho, /o/.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31ca22744f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31ca22744f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/o/.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ola, /o/.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31ca22744f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31ca22744f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oso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/o/.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oso, /o/.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31ca22744f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31ca22744f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oruga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/o/.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oruga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oruga, /o/.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31ca22744f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31ca22744f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oreja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/o/.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oreja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oreja, /o/.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3321632fdd_0_10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3321632fdd_0_10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ombligo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/o/.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ombligo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ombligo, /o/.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3a0d20000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3a0d20000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d99a0f3df9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d99a0f3df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Identificar palabras que riman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las palabras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conejo, espejo, cabello. Conejo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espejo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 porque los sonidos finales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-ejo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suenan iguales.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4.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3209f3742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3209f3742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continuar aprendiendo sobre palabras que riman y el sonido de la vocal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Escuchen con atención y usen sus oídos para descubrir el sonido /o/ y palabras con la vocal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¿Listos?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3209f3742d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3209f3742d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Identificar palabras que riman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las palabras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sopa, ropa, gato. Sopa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ropa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 porque los sonidos finales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-opa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suenan iguales.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32.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3e7b4289a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3e7b4289a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atención. Voy a decir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ratón, (haga clic), botón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ratón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(haga clic), anillo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ratón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botón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3209f3742d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3209f3742d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montaña, (haga clic), cabaña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montaña, (haga clic), mesa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montaña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cabaña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3209f3742d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3209f3742d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oruga, (haga clic), tortuga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oruga, (haga clic), hielo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oruga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tortuga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3209f3742d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3209f3742d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billete, (haga clic), cohete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billete, (haga clic), avión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billete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cohete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3209f3742d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3209f3742d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kilo, (haga clic), hilo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kilo, (haga clic), sapo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kilo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hilo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3c1dbb48a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3c1dbb48a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palabras y sus letras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38.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327dc24a8a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327dc24a8a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Escriba la primera palabra del poema en la pizarra: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Todas las palabras tienen letras.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tiene cuatro letras: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c, o, c, o.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letra tiene un sonido: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/k/, /o/, /k/, /o/.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letra mientras dice cada sonido.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Cuando escribimos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tenemos que escribirla con las letras en orden.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letra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 cambiamos el orden, no vamos a poder leer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poema. Haga énfasis en el orden de las letras, combine los sonidos y lea la palabra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3209f3742d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3209f3742d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vocal 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40.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31ca22744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31ca2274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atención. Voy a decir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muela, (haga clic), carro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muela, (haga clic), escuela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escuela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3209f3742d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33209f3742d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el sonido que hace: /o/. Mírame decirlo: /ooo/. Ahora, ¡es tu turno! Di el sonido /o/ conmigo: /o/.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olla. (Haga clic)   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ojo. (Haga clic) 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otoño. (Haga clic) 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 como en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orquesta. (Haga clic)   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/o/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oficina. (Haga clic)   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/o/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oso. (Haga clic) 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 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32bd60dd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32bd60dd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Identificar las letras mayúsculas y minúsculas</a:t>
            </a:r>
            <a:endParaRPr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42.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3e7c7bbd70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3e7c7bbd70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mayúscula y diga: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 y diga: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3e7c7bbd70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3e7c7bbd70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V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mayúscula y diga: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 y diga: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33e7c7bbd70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33e7c7bbd70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W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mayúscula y diga: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 y diga: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3a0d20000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3a0d20000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46.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3321632fdd_0_10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3321632fdd_0_1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los estudiantes tendrán la oportunidad de identificar el sonido inicial /o/ en el poema de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 y Oswaldo van al océano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leer </a:t>
            </a:r>
            <a:endParaRPr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leer un texto juntos. Este texto nos ayudará a practicar el sonido de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Este texto tiene palabras con el sonido inicial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estamos aprendiendo esta semana.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vamos a prepararnos para leer.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 comenzar a leer y siga con su dedo o apuntador para indicar cómo se mueve la lectura.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leer este poema titulado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 y Oswaldo van al océano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Mientras lo leo, presten atención a las palabras con el sonido inicial /o/.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poema haciendo énfasis en las palabras que comienzan con el sonido /o/.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¿Viste cómo lo hice? Ahora, inténtalo conmigo.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Durante la lectura </a:t>
            </a:r>
            <a:endParaRPr b="1"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</a:t>
            </a:r>
            <a:endParaRPr b="1"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poema completo a coro con los estudiantes. Guíelos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que identifiquen las palabras del poema con el sonido inicial /o/.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(Oswaldo, océano, orilla, olas, objetos, observan, olla, ordenador)</a:t>
            </a:r>
            <a:endParaRPr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sonido escuchamos al inicio de estas palabras?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(/o/)</a:t>
            </a:r>
            <a:endParaRPr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Después de leer </a:t>
            </a:r>
            <a:endParaRPr b="1" sz="1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Desarrollo del lenguaje: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Comparte con un compañero una palabra con el sonido inicial /o/. Usa el marco de oración: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 como en _____.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(/o/ como en oro)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247fb0a9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247fb0a9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d99a0f3df9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2d99a0f3df9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31ca22744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31ca22744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león</a:t>
            </a:r>
            <a:r>
              <a:rPr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(haga clic),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fisgón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</a:t>
            </a:r>
            <a:r>
              <a:rPr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león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(haga clic), vaso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león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fisgón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31ca22744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31ca22744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veinte</a:t>
            </a:r>
            <a:r>
              <a:rPr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(haga clic),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pizarra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</a:t>
            </a:r>
            <a:r>
              <a:rPr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veinte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(haga clic), diente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veinte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diente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31ca22744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31ca22744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foca</a:t>
            </a:r>
            <a:r>
              <a:rPr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(haga clic),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boca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</a:t>
            </a:r>
            <a:r>
              <a:rPr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(haga clic), zapato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roca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31ca22744f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31ca22744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marcador</a:t>
            </a:r>
            <a:r>
              <a:rPr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(haga clic),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borrador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</a:t>
            </a:r>
            <a:r>
              <a:rPr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marcador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(haga clic), ardilla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marcador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borrador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marcador, borrador, ardilla</a:t>
            </a:r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31ca22744f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31ca22744f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Identificar la portada y el título de un libro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10.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over">
  <p:cSld name="TITLE_4_1_3">
    <p:bg>
      <p:bgPr>
        <a:noFill/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2" name="Google Shape;22;p2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3" name="Google Shape;23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2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5;p2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" name="Google Shape;26;p2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ivider">
  <p:cSld name="TITLE_4_1_3_1_3">
    <p:bg>
      <p:bgPr>
        <a:solidFill>
          <a:schemeClr val="accent6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3" name="Google Shape;93;p11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4" name="Google Shape;94;p1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" name="Google Shape;9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2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9" name="Google Shape;99;p12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0" name="Google Shape;100;p1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1" name="Google Shape;10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12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12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p12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p12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p12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3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1" name="Google Shape;111;p1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2" name="Google Shape;11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4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6" name="Google Shape;116;p14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7" name="Google Shape;117;p1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8" name="Google Shape;11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2" name="Google Shape;1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p16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9" name="Google Shape;12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1" name="Google Shape;131;p16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Cover">
  <p:cSld name="TITLE_4_1_3_2_1">
    <p:bg>
      <p:bgPr>
        <a:noFill/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18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18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18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18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7" name="Google Shape;147;p18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48" name="Google Shape;148;p18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9" name="Google Shape;149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" name="Google Shape;150;p18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1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2" name="Google Shape;152;p18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divider">
  <p:cSld name="TITLE_4_1_3_1_3_1">
    <p:bg>
      <p:bgPr>
        <a:solidFill>
          <a:schemeClr val="dk2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6" name="Google Shape;156;p19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7" name="Google Shape;157;p1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celebration">
  <p:cSld name="TITLE_4_1_3_1_2_1_1">
    <p:bg>
      <p:bgPr>
        <a:solidFill>
          <a:schemeClr val="dk2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2" name="Google Shape;162;p20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3" name="Google Shape;163;p2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Google Shape;166;p20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0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p20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20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20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ivider">
  <p:cSld name="TITLE_4_1_3_1">
    <p:bg>
      <p:bgPr>
        <a:solidFill>
          <a:srgbClr val="E3F5EA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" name="Google Shape;30;p3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" name="Google Shape;31;p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Google Shape;3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Día ">
  <p:cSld name="TITLE_4_1_3_1_1_2_1">
    <p:bg>
      <p:bgPr>
        <a:solidFill>
          <a:schemeClr val="dk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4" name="Google Shape;174;p2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Section Title">
  <p:cSld name="TITLE_4_1_3_1_1_1_2_1">
    <p:bg>
      <p:bgPr>
        <a:solidFill>
          <a:schemeClr val="dk2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9" name="Google Shape;179;p22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0" name="Google Shape;180;p2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Generic">
  <p:cSld name="TITLE_4_1_3_1_1_1_1_2_1"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Generic+CornerIcon">
  <p:cSld name="TITLE_4_1_3_1_1_1_1_1_1_1"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24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dk2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4" name="Google Shape;194;p24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End">
  <p:cSld name="TITLE_4_1_2_1_1">
    <p:bg>
      <p:bgPr>
        <a:solidFill>
          <a:schemeClr val="dk2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over ">
  <p:cSld name="TITLE_4_1_3_2_2">
    <p:bg>
      <p:bgPr>
        <a:noFill/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26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26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26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26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26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26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26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Google Shape;207;p26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26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0" name="Google Shape;210;p26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11" name="Google Shape;211;p26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2" name="Google Shape;212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Google Shape;213;p26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C8F0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" name="Google Shape;214;p26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5" name="Google Shape;215;p26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divider ">
  <p:cSld name="TITLE_4_1_3_1_3_2">
    <p:bg>
      <p:bgPr>
        <a:solidFill>
          <a:srgbClr val="C8F0FA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7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9" name="Google Shape;219;p27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0" name="Google Shape;220;p2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elebration">
  <p:cSld name="TITLE_4_1_3_1_2_1_2">
    <p:bg>
      <p:bgPr>
        <a:solidFill>
          <a:srgbClr val="C8F0FA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5" name="Google Shape;225;p28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6" name="Google Shape;226;p2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28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28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28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p28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28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Día">
  <p:cSld name="TITLE_4_1_3_1_1_2_2">
    <p:bg>
      <p:bgPr>
        <a:solidFill>
          <a:srgbClr val="C8F0FA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7" name="Google Shape;237;p2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Section Title">
  <p:cSld name="TITLE_4_1_3_1_1_1_2_2">
    <p:bg>
      <p:bgPr>
        <a:solidFill>
          <a:srgbClr val="C8F0FA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2" name="Google Shape;242;p30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3" name="Google Shape;243;p3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4" name="Google Shape;2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elebration">
  <p:cSld name="TITLE_4_1_3_1_2">
    <p:bg>
      <p:bgPr>
        <a:solidFill>
          <a:srgbClr val="E3F5EA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7" name="Google Shape;37;p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4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1;p4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42;p4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43;p4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44;p4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">
  <p:cSld name="TITLE_4_1_3_1_1_1_1_2_2"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8" name="Google Shape;2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+CornerIcon">
  <p:cSld name="TITLE_4_1_3_1_1_1_1_1_1_2">
    <p:bg>
      <p:bgPr>
        <a:solidFill>
          <a:schemeClr val="l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" name="Google Shape;253;p32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C8F0FA"/>
          </a:solidFill>
          <a:ln cap="flat" cmpd="sng" w="38100">
            <a:solidFill>
              <a:srgbClr val="96DF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3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5" name="Google Shape;2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2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7" name="Google Shape;257;p32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End">
  <p:cSld name="TITLE_4_1_2_1_2">
    <p:bg>
      <p:bgPr>
        <a:solidFill>
          <a:srgbClr val="C8F0FA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Cover">
  <p:cSld name="TITLE_4_1_3_2_3">
    <p:bg>
      <p:bgPr>
        <a:noFill/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4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34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34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34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34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34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34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34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p34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2" name="Google Shape;272;p34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73" name="Google Shape;273;p34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74" name="Google Shape;274;p34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5" name="Google Shape;275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6" name="Google Shape;276;p34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FFE2D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34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8" name="Google Shape;278;p34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divider">
  <p:cSld name="TITLE_4_1_3_1_3_3">
    <p:bg>
      <p:bgPr>
        <a:solidFill>
          <a:srgbClr val="FFE2D6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2" name="Google Shape;282;p35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3" name="Google Shape;283;p3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4" name="Google Shape;2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celebration">
  <p:cSld name="TITLE_4_1_3_1_2_1_3">
    <p:bg>
      <p:bgPr>
        <a:solidFill>
          <a:schemeClr val="lt2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6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8" name="Google Shape;288;p36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9" name="Google Shape;289;p3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0" name="Google Shape;2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6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36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36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36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5" name="Google Shape;295;p36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6" name="Google Shape;296;p36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Día">
  <p:cSld name="TITLE_4_1_3_1_1_2_3"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7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0" name="Google Shape;300;p3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1" name="Google Shape;3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Section Title">
  <p:cSld name="TITLE_4_1_3_1_1_1_2_3">
    <p:bg>
      <p:bgPr>
        <a:solidFill>
          <a:schemeClr val="lt2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8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5" name="Google Shape;305;p38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6" name="Google Shape;306;p3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7" name="Google Shape;3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Generic">
  <p:cSld name="TITLE_4_1_3_1_1_1_1_2_3">
    <p:bg>
      <p:bgPr>
        <a:solidFill>
          <a:schemeClr val="lt1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Generic+CornerIcon">
  <p:cSld name="TITLE_4_1_3_1_1_1_1_1_1_3"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0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rgbClr val="FCB4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p40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rgbClr val="FCB4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40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lt2"/>
          </a:solidFill>
          <a:ln cap="flat" cmpd="sng" w="3810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7" name="Google Shape;317;p4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0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0" name="Google Shape;320;p40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ía">
  <p:cSld name="TITLE_4_1_3_1_1">
    <p:bg>
      <p:bgPr>
        <a:solidFill>
          <a:srgbClr val="E3F5EA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8" name="Google Shape;48;p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4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End">
  <p:cSld name="TITLE_4_1_2_1_3">
    <p:bg>
      <p:bgPr>
        <a:solidFill>
          <a:srgbClr val="FFE2D6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MAIN_POINT_1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26" name="Google Shape;326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3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Section Title">
  <p:cSld name="TITLE_4_1_3_1_1_1">
    <p:bg>
      <p:bgPr>
        <a:solidFill>
          <a:srgbClr val="E3F5EA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3" name="Google Shape;53;p6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4" name="Google Shape;54;p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" name="Google Shape;5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">
  <p:cSld name="TITLE_4_1_3_1_1_1_1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Google Shape;63;p8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Google Shape;64;p8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65;p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" name="Google Shape;6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" name="Google Shape;68;p8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End">
  <p:cSld name="TITLE_4_1_2">
    <p:bg>
      <p:bgPr>
        <a:solidFill>
          <a:srgbClr val="E3F5EA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10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10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10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10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10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79;p10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10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p10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4" name="Google Shape;84;p10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85" name="Google Shape;85;p10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6" name="Google Shape;86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Google Shape;87;p10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10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9" name="Google Shape;89;p10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43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4572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152475"/>
            <a:ext cx="8229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  <p15:guide id="4" pos="5472">
          <p15:clr>
            <a:srgbClr val="E46962"/>
          </p15:clr>
        </p15:guide>
        <p15:guide id="5" orient="horz" pos="288">
          <p15:clr>
            <a:srgbClr val="E46962"/>
          </p15:clr>
        </p15:guide>
        <p15:guide id="6" orient="horz" pos="296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39.png"/><Relationship Id="rId5" Type="http://schemas.openxmlformats.org/officeDocument/2006/relationships/image" Target="../media/image31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33.png"/><Relationship Id="rId10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4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5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png"/><Relationship Id="rId4" Type="http://schemas.openxmlformats.org/officeDocument/2006/relationships/image" Target="../media/image57.png"/><Relationship Id="rId5" Type="http://schemas.openxmlformats.org/officeDocument/2006/relationships/image" Target="../media/image44.png"/><Relationship Id="rId6" Type="http://schemas.openxmlformats.org/officeDocument/2006/relationships/image" Target="../media/image5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Relationship Id="rId4" Type="http://schemas.openxmlformats.org/officeDocument/2006/relationships/image" Target="../media/image54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.png"/><Relationship Id="rId4" Type="http://schemas.openxmlformats.org/officeDocument/2006/relationships/image" Target="../media/image55.png"/><Relationship Id="rId5" Type="http://schemas.openxmlformats.org/officeDocument/2006/relationships/image" Target="../media/image53.png"/><Relationship Id="rId6" Type="http://schemas.openxmlformats.org/officeDocument/2006/relationships/image" Target="../media/image7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png"/><Relationship Id="rId4" Type="http://schemas.openxmlformats.org/officeDocument/2006/relationships/image" Target="../media/image67.png"/><Relationship Id="rId5" Type="http://schemas.openxmlformats.org/officeDocument/2006/relationships/image" Target="../media/image62.png"/><Relationship Id="rId6" Type="http://schemas.openxmlformats.org/officeDocument/2006/relationships/image" Target="../media/image5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.png"/><Relationship Id="rId4" Type="http://schemas.openxmlformats.org/officeDocument/2006/relationships/image" Target="../media/image59.png"/><Relationship Id="rId5" Type="http://schemas.openxmlformats.org/officeDocument/2006/relationships/image" Target="../media/image52.png"/><Relationship Id="rId6" Type="http://schemas.openxmlformats.org/officeDocument/2006/relationships/image" Target="../media/image6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2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Relationship Id="rId4" Type="http://schemas.openxmlformats.org/officeDocument/2006/relationships/image" Target="../media/image61.png"/><Relationship Id="rId9" Type="http://schemas.openxmlformats.org/officeDocument/2006/relationships/image" Target="../media/image74.png"/><Relationship Id="rId5" Type="http://schemas.openxmlformats.org/officeDocument/2006/relationships/image" Target="../media/image71.png"/><Relationship Id="rId6" Type="http://schemas.openxmlformats.org/officeDocument/2006/relationships/image" Target="../media/image63.png"/><Relationship Id="rId7" Type="http://schemas.openxmlformats.org/officeDocument/2006/relationships/image" Target="../media/image68.png"/><Relationship Id="rId8" Type="http://schemas.openxmlformats.org/officeDocument/2006/relationships/image" Target="../media/image7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8.png"/><Relationship Id="rId4" Type="http://schemas.openxmlformats.org/officeDocument/2006/relationships/image" Target="../media/image6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8.png"/><Relationship Id="rId4" Type="http://schemas.openxmlformats.org/officeDocument/2006/relationships/image" Target="../media/image6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8.png"/><Relationship Id="rId4" Type="http://schemas.openxmlformats.org/officeDocument/2006/relationships/image" Target="../media/image7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23.png"/><Relationship Id="rId6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Relationship Id="rId6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4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333" name="Google Shape;33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400" y="1225200"/>
            <a:ext cx="2619801" cy="348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7600" y="649075"/>
            <a:ext cx="2766400" cy="368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4450" y="392400"/>
            <a:ext cx="3635100" cy="346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4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Letras y sonidos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54"/>
          <p:cNvSpPr/>
          <p:nvPr/>
        </p:nvSpPr>
        <p:spPr>
          <a:xfrm>
            <a:off x="3329825" y="1038200"/>
            <a:ext cx="2212500" cy="21759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5"/>
          <p:cNvSpPr txBox="1"/>
          <p:nvPr>
            <p:ph idx="4294967295" type="body"/>
          </p:nvPr>
        </p:nvSpPr>
        <p:spPr>
          <a:xfrm>
            <a:off x="441275" y="2039700"/>
            <a:ext cx="8520600" cy="147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419" name="Google Shape;419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20" name="Google Shape;42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8413" y="627800"/>
            <a:ext cx="1273424" cy="14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6825" y="457200"/>
            <a:ext cx="1385182" cy="16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5475" y="457200"/>
            <a:ext cx="1488256" cy="165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40700" y="2305963"/>
            <a:ext cx="1273424" cy="155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91525" y="2464400"/>
            <a:ext cx="1676499" cy="158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97025" y="3042200"/>
            <a:ext cx="1385176" cy="14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34425" y="3336900"/>
            <a:ext cx="1107776" cy="12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6"/>
          <p:cNvSpPr/>
          <p:nvPr/>
        </p:nvSpPr>
        <p:spPr>
          <a:xfrm>
            <a:off x="3403650" y="744150"/>
            <a:ext cx="2385900" cy="2289900"/>
          </a:xfrm>
          <a:prstGeom prst="ellipse">
            <a:avLst/>
          </a:prstGeom>
          <a:noFill/>
          <a:ln cap="flat" cmpd="sng" w="38100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2" name="Google Shape;432;p56"/>
          <p:cNvSpPr txBox="1"/>
          <p:nvPr/>
        </p:nvSpPr>
        <p:spPr>
          <a:xfrm>
            <a:off x="310900" y="3034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4. 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Conocimiento alfabético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3" name="Google Shape;43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0551" y="1101325"/>
            <a:ext cx="1577100" cy="15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39" name="Google Shape;43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2750" y="485000"/>
            <a:ext cx="4998500" cy="41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45" name="Google Shape;44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8788" y="548700"/>
            <a:ext cx="4626426" cy="404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51" name="Google Shape;45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8788" y="536425"/>
            <a:ext cx="4626425" cy="40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338" y="1002902"/>
            <a:ext cx="2212499" cy="2029891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60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Caligrafía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60"/>
          <p:cNvSpPr/>
          <p:nvPr/>
        </p:nvSpPr>
        <p:spPr>
          <a:xfrm>
            <a:off x="3492163" y="960125"/>
            <a:ext cx="2212500" cy="22173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64" name="Google Shape;46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7775" y="533400"/>
            <a:ext cx="4667250" cy="38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0776" y="377775"/>
            <a:ext cx="4233075" cy="41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6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71" name="Google Shape;471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6800" y="914400"/>
            <a:ext cx="3995750" cy="33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3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6. Lectura compartida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7" name="Google Shape;47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400" y="768000"/>
            <a:ext cx="2619801" cy="3487051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5"/>
          <p:cNvSpPr txBox="1"/>
          <p:nvPr/>
        </p:nvSpPr>
        <p:spPr>
          <a:xfrm>
            <a:off x="19233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veja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9" name="Google Shape;48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800" y="381000"/>
            <a:ext cx="2751824" cy="31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6"/>
          <p:cNvSpPr txBox="1"/>
          <p:nvPr/>
        </p:nvSpPr>
        <p:spPr>
          <a:xfrm>
            <a:off x="17709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6" name="Google Shape;49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0" y="381000"/>
            <a:ext cx="2666867" cy="319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7"/>
          <p:cNvSpPr txBox="1"/>
          <p:nvPr/>
        </p:nvSpPr>
        <p:spPr>
          <a:xfrm>
            <a:off x="17709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3" name="Google Shape;50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5600" y="381000"/>
            <a:ext cx="2865311" cy="31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8"/>
          <p:cNvSpPr txBox="1"/>
          <p:nvPr/>
        </p:nvSpPr>
        <p:spPr>
          <a:xfrm>
            <a:off x="17709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0" name="Google Shape;51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4200" y="381000"/>
            <a:ext cx="2620413" cy="31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9"/>
          <p:cNvSpPr txBox="1"/>
          <p:nvPr/>
        </p:nvSpPr>
        <p:spPr>
          <a:xfrm>
            <a:off x="18471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ruga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7" name="Google Shape;51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5600" y="304800"/>
            <a:ext cx="3380959" cy="31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0"/>
          <p:cNvSpPr txBox="1"/>
          <p:nvPr/>
        </p:nvSpPr>
        <p:spPr>
          <a:xfrm>
            <a:off x="17709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reja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4" name="Google Shape;52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5600" y="381000"/>
            <a:ext cx="3033551" cy="319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1"/>
          <p:cNvSpPr txBox="1"/>
          <p:nvPr/>
        </p:nvSpPr>
        <p:spPr>
          <a:xfrm>
            <a:off x="19233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mbligo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1" name="Google Shape;53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0" y="381000"/>
            <a:ext cx="2853637" cy="319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2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538" name="Google Shape;538;p72"/>
          <p:cNvSpPr txBox="1"/>
          <p:nvPr>
            <p:ph idx="1" type="subTitle"/>
          </p:nvPr>
        </p:nvSpPr>
        <p:spPr>
          <a:xfrm>
            <a:off x="671775" y="2613550"/>
            <a:ext cx="3900300" cy="677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  </a:t>
            </a:r>
            <a:endParaRPr sz="2200"/>
          </a:p>
        </p:txBody>
      </p:sp>
      <p:sp>
        <p:nvSpPr>
          <p:cNvPr id="539" name="Google Shape;539;p72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0" name="Google Shape;540;p72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1" name="Google Shape;541;p72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2" name="Google Shape;542;p72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3" name="Google Shape;543;p72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4" name="Google Shape;544;p72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5" name="Google Shape;54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400" y="558125"/>
            <a:ext cx="2260600" cy="40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6"/>
          <p:cNvSpPr txBox="1"/>
          <p:nvPr>
            <p:ph type="ctrTitle"/>
          </p:nvPr>
        </p:nvSpPr>
        <p:spPr>
          <a:xfrm>
            <a:off x="457200" y="3470325"/>
            <a:ext cx="8229600" cy="5388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1. Conciencia </a:t>
            </a:r>
            <a:r>
              <a:rPr lang="en"/>
              <a:t>fonológica</a:t>
            </a:r>
            <a:r>
              <a:rPr b="1" lang="en"/>
              <a:t> </a:t>
            </a:r>
            <a:endParaRPr/>
          </a:p>
        </p:txBody>
      </p:sp>
      <p:pic>
        <p:nvPicPr>
          <p:cNvPr id="344" name="Google Shape;344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1051550"/>
            <a:ext cx="2286000" cy="2286000"/>
          </a:xfrm>
          <a:prstGeom prst="ellipse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3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2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4"/>
          <p:cNvSpPr txBox="1"/>
          <p:nvPr>
            <p:ph type="ctrTitle"/>
          </p:nvPr>
        </p:nvSpPr>
        <p:spPr>
          <a:xfrm>
            <a:off x="457200" y="3470325"/>
            <a:ext cx="8229600" cy="5388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1. Conciencia </a:t>
            </a:r>
            <a:r>
              <a:rPr lang="en"/>
              <a:t>fonológica</a:t>
            </a:r>
            <a:r>
              <a:rPr b="1" lang="en"/>
              <a:t> </a:t>
            </a:r>
            <a:endParaRPr/>
          </a:p>
        </p:txBody>
      </p:sp>
      <p:pic>
        <p:nvPicPr>
          <p:cNvPr id="556" name="Google Shape;556;p7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1051550"/>
            <a:ext cx="2286000" cy="2286000"/>
          </a:xfrm>
          <a:prstGeom prst="ellipse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5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2" name="Google Shape;562;p75"/>
          <p:cNvSpPr/>
          <p:nvPr/>
        </p:nvSpPr>
        <p:spPr>
          <a:xfrm rot="-567996">
            <a:off x="3325534" y="1451412"/>
            <a:ext cx="2639344" cy="73570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3" name="Google Shape;563;p7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564" name="Google Shape;564;p75" title="Screenshot 2025-03-11 at 9.04.3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33800" y="1334575"/>
            <a:ext cx="2330550" cy="20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75" title="Screenshot 2025-03-11 at 9.05.4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7451" y="466825"/>
            <a:ext cx="2212775" cy="20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5" title="Screenshot 2025-03-11 at 9.06.51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4625" y="2496599"/>
            <a:ext cx="2166325" cy="213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6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2" name="Google Shape;572;p76"/>
          <p:cNvSpPr/>
          <p:nvPr/>
        </p:nvSpPr>
        <p:spPr>
          <a:xfrm rot="-1115117">
            <a:off x="3222816" y="2591738"/>
            <a:ext cx="2639341" cy="73580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3" name="Google Shape;573;p7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574" name="Google Shape;574;p76" title="Screenshot 2025-03-11 at 9.07.41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575" y="1872775"/>
            <a:ext cx="2724600" cy="197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6" title="Screenshot 2025-03-11 at 9.08.09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2950" y="664125"/>
            <a:ext cx="2567225" cy="208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6" title="Screenshot 2025-03-11 at 9.09.30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2413" y="3008200"/>
            <a:ext cx="2688300" cy="162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7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2" name="Google Shape;582;p77"/>
          <p:cNvSpPr/>
          <p:nvPr/>
        </p:nvSpPr>
        <p:spPr>
          <a:xfrm rot="-1137358">
            <a:off x="3261706" y="2231791"/>
            <a:ext cx="2639441" cy="73554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3" name="Google Shape;583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584" name="Google Shape;584;p77" title="Screenshot 2025-03-11 at 9.10.0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57200" y="1564000"/>
            <a:ext cx="2608451" cy="22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7" title="Screenshot 2025-03-11 at 9.10.42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8375" y="664100"/>
            <a:ext cx="2608451" cy="1685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77" title="Screenshot 2025-03-11 at 9.11.04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8313" y="2404524"/>
            <a:ext cx="2248576" cy="217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8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2" name="Google Shape;592;p78"/>
          <p:cNvSpPr/>
          <p:nvPr/>
        </p:nvSpPr>
        <p:spPr>
          <a:xfrm rot="-1290086">
            <a:off x="2969012" y="2383743"/>
            <a:ext cx="2670763" cy="73580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3" name="Google Shape;593;p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594" name="Google Shape;594;p78" title="Screenshot 2025-03-11 at 9.11.51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325" y="2216875"/>
            <a:ext cx="2406101" cy="123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78" title="Screenshot 2025-03-11 at 9.12.18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4523" y="404275"/>
            <a:ext cx="2100298" cy="211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78" title="Screenshot 2025-03-11 at 9.13.03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6049" y="3052575"/>
            <a:ext cx="3172250" cy="139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9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2" name="Google Shape;602;p79"/>
          <p:cNvSpPr/>
          <p:nvPr/>
        </p:nvSpPr>
        <p:spPr>
          <a:xfrm rot="-1044435">
            <a:off x="3444243" y="1934464"/>
            <a:ext cx="2639377" cy="73572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3" name="Google Shape;603;p7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04" name="Google Shape;604;p79" title="Screenshot 2025-03-11 at 9.13.38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6175" y="1291163"/>
            <a:ext cx="1920875" cy="256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79" title="Screenshot 2025-03-11 at 9.14.42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9801" y="602350"/>
            <a:ext cx="2383275" cy="18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79" title="Screenshot 2025-03-11 at 9.15.13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9801" y="2622725"/>
            <a:ext cx="2383274" cy="1919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0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Conciencia del texto impreso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2" name="Google Shape;61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934" y="1286275"/>
            <a:ext cx="2024125" cy="20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81" title="Screenshot 2025-04-02 at 6.05.2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838" y="0"/>
            <a:ext cx="79923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4450" y="392400"/>
            <a:ext cx="3635100" cy="3465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82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Letras y sonidos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p82"/>
          <p:cNvSpPr/>
          <p:nvPr/>
        </p:nvSpPr>
        <p:spPr>
          <a:xfrm>
            <a:off x="3329825" y="1038200"/>
            <a:ext cx="2212500" cy="21759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7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0" name="Google Shape;350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351" name="Google Shape;351;p47"/>
          <p:cNvSpPr/>
          <p:nvPr/>
        </p:nvSpPr>
        <p:spPr>
          <a:xfrm rot="911263">
            <a:off x="3222860" y="2591780"/>
            <a:ext cx="2639490" cy="73583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2" name="Google Shape;352;p47" title="Screenshot 2025-03-11 at 8.47.34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176" y="1264025"/>
            <a:ext cx="2126650" cy="25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7" title="Screenshot 2025-03-11 at 8.48.1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8001" y="617650"/>
            <a:ext cx="3014103" cy="195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7" title="Screenshot 2025-03-11 at 8.49.03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8292" y="2571747"/>
            <a:ext cx="2573515" cy="226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3"/>
          <p:cNvSpPr txBox="1"/>
          <p:nvPr>
            <p:ph idx="4294967295" type="body"/>
          </p:nvPr>
        </p:nvSpPr>
        <p:spPr>
          <a:xfrm>
            <a:off x="288875" y="2039700"/>
            <a:ext cx="8520600" cy="147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630" name="Google Shape;630;p8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31" name="Google Shape;631;p83" title="Screenshot 2025-03-11 at 9.15.5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250" y="2856075"/>
            <a:ext cx="1382700" cy="12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83" title="Screenshot 2025-03-11 at 9.16.17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775" y="1802175"/>
            <a:ext cx="1550324" cy="8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3" title="Screenshot 2025-03-11 at 9.16.47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9325" y="405425"/>
            <a:ext cx="1592075" cy="173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83" title="Screenshot 2025-03-11 at 9.17.22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96025" y="405425"/>
            <a:ext cx="1592075" cy="15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83" title="Screenshot 2025-03-11 at 9.17.56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64025" y="761150"/>
            <a:ext cx="2251679" cy="173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83" title="Screenshot 2025-03-11 at 9.20.11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76701" y="2615875"/>
            <a:ext cx="2426324" cy="208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4"/>
          <p:cNvSpPr/>
          <p:nvPr/>
        </p:nvSpPr>
        <p:spPr>
          <a:xfrm>
            <a:off x="3403650" y="744150"/>
            <a:ext cx="2385900" cy="2289900"/>
          </a:xfrm>
          <a:prstGeom prst="ellipse">
            <a:avLst/>
          </a:prstGeom>
          <a:noFill/>
          <a:ln cap="flat" cmpd="sng" w="38100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p84"/>
          <p:cNvSpPr txBox="1"/>
          <p:nvPr/>
        </p:nvSpPr>
        <p:spPr>
          <a:xfrm>
            <a:off x="310900" y="3034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4. Conocimiento alfabético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3" name="Google Shape;64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0551" y="1101325"/>
            <a:ext cx="1577100" cy="15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8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1575" y="547350"/>
            <a:ext cx="4700849" cy="404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8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55" name="Google Shape;655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4375" y="476800"/>
            <a:ext cx="4775249" cy="418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61" name="Google Shape;66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3450" y="535725"/>
            <a:ext cx="5177100" cy="407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8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5. Lectura compartida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7" name="Google Shape;66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89" title="Screenshot 2025-04-02 at 6.05.2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838" y="0"/>
            <a:ext cx="79923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90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678" name="Google Shape;678;p90"/>
          <p:cNvSpPr txBox="1"/>
          <p:nvPr>
            <p:ph idx="1" type="subTitle"/>
          </p:nvPr>
        </p:nvSpPr>
        <p:spPr>
          <a:xfrm>
            <a:off x="671775" y="2613550"/>
            <a:ext cx="3900300" cy="677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  </a:t>
            </a:r>
            <a:endParaRPr sz="2200"/>
          </a:p>
        </p:txBody>
      </p:sp>
      <p:sp>
        <p:nvSpPr>
          <p:cNvPr id="679" name="Google Shape;679;p90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0" name="Google Shape;680;p90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1" name="Google Shape;681;p90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2" name="Google Shape;682;p90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3" name="Google Shape;683;p90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4" name="Google Shape;684;p90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5" name="Google Shape;685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572000" y="-201912"/>
            <a:ext cx="4437850" cy="554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0275" y="2521716"/>
            <a:ext cx="1911750" cy="229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8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0" name="Google Shape;360;p48"/>
          <p:cNvSpPr/>
          <p:nvPr/>
        </p:nvSpPr>
        <p:spPr>
          <a:xfrm rot="-776478">
            <a:off x="3243154" y="1962865"/>
            <a:ext cx="2657706" cy="7359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1" name="Google Shape;361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62" name="Google Shape;362;p48" title="Screenshot 2025-03-11 at 8.49.38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425" y="1745200"/>
            <a:ext cx="2459050" cy="20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8" title="Screenshot 2025-03-11 at 8.51.02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1321" y="457200"/>
            <a:ext cx="1773878" cy="21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8" title="Screenshot 2025-03-11 at 8.52.53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2197" y="2797075"/>
            <a:ext cx="942959" cy="183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9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p49"/>
          <p:cNvSpPr/>
          <p:nvPr/>
        </p:nvSpPr>
        <p:spPr>
          <a:xfrm rot="1372881">
            <a:off x="3444542" y="2591923"/>
            <a:ext cx="2639497" cy="73565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1" name="Google Shape;371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72" name="Google Shape;372;p49" title="Screenshot 2025-03-11 at 8.54.01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225" y="1156500"/>
            <a:ext cx="2591399" cy="26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9" title="Screenshot 2025-03-11 at 8.54.28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3965" y="493000"/>
            <a:ext cx="2715909" cy="197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9" title="Screenshot 2025-03-11 at 8.55.38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9649" y="2571750"/>
            <a:ext cx="1827000" cy="224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0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p50"/>
          <p:cNvSpPr/>
          <p:nvPr/>
        </p:nvSpPr>
        <p:spPr>
          <a:xfrm rot="-567996">
            <a:off x="2996309" y="1478887"/>
            <a:ext cx="2639344" cy="73570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1" name="Google Shape;381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82" name="Google Shape;382;p50" title="Screenshot 2025-03-11 at 8.56.1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901" y="1361075"/>
            <a:ext cx="2480225" cy="198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0" title="Screenshot 2025-03-11 at 8.56.4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1500" y="328825"/>
            <a:ext cx="1893975" cy="23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0" title="Screenshot 2025-03-11 at 8.57.4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5875" y="2920290"/>
            <a:ext cx="3151124" cy="1859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1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51"/>
          <p:cNvSpPr/>
          <p:nvPr/>
        </p:nvSpPr>
        <p:spPr>
          <a:xfrm rot="-1265197">
            <a:off x="3518634" y="1961118"/>
            <a:ext cx="2639122" cy="735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1" name="Google Shape;391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92" name="Google Shape;392;p51" title="Screenshot 2025-03-11 at 8.58.3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2662" y="1482200"/>
            <a:ext cx="1927981" cy="269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1" title="Screenshot 2025-03-11 at 8.59.26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712" y="522950"/>
            <a:ext cx="1331275" cy="18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1" title="Screenshot 2025-03-11 at 9.03.41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7505" y="2828999"/>
            <a:ext cx="2082095" cy="187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2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Conciencia del texto impreso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0" name="Google Shape;40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934" y="1286275"/>
            <a:ext cx="2024125" cy="20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