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Century Gothic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09C150-FDB0-4C57-B849-8303555EDEA6}">
  <a:tblStyle styleId="{B609C150-FDB0-4C57-B849-8303555EDE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enturyGothic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CenturyGothic-italic.fntdata"/><Relationship Id="rId14" Type="http://schemas.openxmlformats.org/officeDocument/2006/relationships/slide" Target="slides/slide9.xml"/><Relationship Id="rId58" Type="http://schemas.openxmlformats.org/officeDocument/2006/relationships/font" Target="fonts/CenturyGothic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071c9ba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071c9ba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071c9ba6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071c9ba6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071c9ba6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071c9ba6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071c9ba6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071c9ba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071c9ba6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071c9ba6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ozo.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5071c9ba6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5071c9ba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oza.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071c9ba6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071c9ba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5071c9ba6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5071c9ba6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sufijo en voz alta. Todos repetirán el sufijo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sufijos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/s/, /i/, /m/, /o/,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/s /i/, /m/, /a/,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-ero, /e/, /r/, /o/, -ero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-era, /e/, /r/, /a/, -era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-azo, /a/, /s/, /o/, -azo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-aza, /a/, /s/, /a/, -aza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sufijo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19-24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 - dua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ardua.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fe66088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fe66088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 - d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jardín.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 - jas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hojas.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- cas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secas.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cés - ped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césped.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 - tes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guantes.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26-31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vier - no, invierno.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- ba - jar, trabajar.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te - gen, protegen.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 - tri - llo, rastrillo.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 - je - ras, tijeras.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fe44501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fe44501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pren - den, aprenden.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33-38 una a la vez y repita lentamente si es necesario.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3f9f12f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3f9f12f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 - di - ne - ro, jardinero.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 - mi - gue - ro, hormiguero.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3feb87cc5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3feb87cc5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que - ñí - si - 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pequeñísima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feb87cc5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3feb87cc5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- rra - mien - tas, herramientas.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3feb87cc5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3feb87cc5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rre - ti - lla, carretilla.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3feb87cc5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3feb87cc5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 - do, divertido.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40-42 una a la vez.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pri - ma - ve - ra, primavera.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pri - ma - ve - ra?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(pri - ma - ve - ra, primavera)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primavera, pri - ma - ve - ra.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primavera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(primavera, pri - ma - ve - ra)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jardinero, jar - di - ne - ro, jardinero.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 - di - ne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/a/,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/d/, /i/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/n/, /e/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/r/, /o/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Jardinero, /j/, /a/, /r/, /d/, /i/, /n/, /e/, /r/,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cheverísimo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- ve - rí - si - 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cheverísimo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- ve - rí - si - 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/b/,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Cheverísimo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/ch/, /e/, /b/, /e/, /r/, /i/, /s/, /i/, /m/,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hormiguero, hor - mi - gue - ro, hormiguero.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hor - mi - gue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/g/,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Hormiguero, /o/, /r/, /m/, /i/, /g/, /e/, /r/,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jardín, papá tiene listas las herramientas.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45b99b80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45b99b80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31706ca3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31706ca3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 - mi - gue - 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 - mi - gue - 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(hor - mi - gue - ro, hormiguero)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hormiguero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(hormiguero, hor - mi - gue - ro)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31706ca3f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31706ca3f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que - ñí - si - mas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que - ñí - si - mas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 - que - ñí - si - mas, pequeñísimas)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pequeñísimas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(pequeñísimas, pe - que - ñí - si - mas)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31706ca3f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31706ca3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fi - ci - lí - si - 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fi - ci - lí - si - 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 - fi - ci - lí - si - ma, dificilísima 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dificilísima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(dificilísima , di - fi - ci - lí - si - ma)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31706ca3f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31706ca3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gu - je - ro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gu - je - 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gu - je - ro, agujero)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agujero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(agujero, a - gu - je - ro)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decodificar palabras con sufijos. Un sufijo es una parte de una palabra que va al final para darle un nuevo significado. Hoy vamos a aprender a decodificar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-ísimo, -isima, -ero, -era, -azo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pueden indicar profesión u oficio como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-ísima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cualidad en gran medida.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aumentativo, o que algo es grande.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sufijos y luego palabras con algunos de estos sufijos y determinar su significado.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10-15 una a la vez y diga cada sufijo en voz alta junto con ellos.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6 at 12.17.47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04" l="0" r="0" t="504"/>
          <a:stretch/>
        </p:blipFill>
        <p:spPr>
          <a:xfrm>
            <a:off x="3486900" y="1285703"/>
            <a:ext cx="2170203" cy="3331202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-ozo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9" name="Google Shape;429;p60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{B609C150-FDB0-4C57-B849-8303555EDEA6}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5" name="Google Shape;4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2587763" y="1664425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2"/>
          <p:cNvSpPr txBox="1"/>
          <p:nvPr/>
        </p:nvSpPr>
        <p:spPr>
          <a:xfrm>
            <a:off x="3571238" y="1664425"/>
            <a:ext cx="298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2"/>
          <p:cNvSpPr/>
          <p:nvPr/>
        </p:nvSpPr>
        <p:spPr>
          <a:xfrm>
            <a:off x="2642238" y="2985875"/>
            <a:ext cx="371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63"/>
          <p:cNvSpPr txBox="1"/>
          <p:nvPr/>
        </p:nvSpPr>
        <p:spPr>
          <a:xfrm>
            <a:off x="2354194" y="1588225"/>
            <a:ext cx="269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3"/>
          <p:cNvSpPr txBox="1"/>
          <p:nvPr/>
        </p:nvSpPr>
        <p:spPr>
          <a:xfrm>
            <a:off x="3804800" y="1588225"/>
            <a:ext cx="298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3"/>
          <p:cNvSpPr/>
          <p:nvPr/>
        </p:nvSpPr>
        <p:spPr>
          <a:xfrm>
            <a:off x="2747225" y="3062075"/>
            <a:ext cx="360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7" name="Google Shape;457;p64"/>
          <p:cNvSpPr txBox="1"/>
          <p:nvPr/>
        </p:nvSpPr>
        <p:spPr>
          <a:xfrm>
            <a:off x="2738075" y="1565275"/>
            <a:ext cx="345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4"/>
          <p:cNvSpPr txBox="1"/>
          <p:nvPr/>
        </p:nvSpPr>
        <p:spPr>
          <a:xfrm>
            <a:off x="3960243" y="1588225"/>
            <a:ext cx="23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4"/>
          <p:cNvSpPr/>
          <p:nvPr/>
        </p:nvSpPr>
        <p:spPr>
          <a:xfrm>
            <a:off x="2827563" y="3062075"/>
            <a:ext cx="311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5"/>
          <p:cNvSpPr txBox="1"/>
          <p:nvPr/>
        </p:nvSpPr>
        <p:spPr>
          <a:xfrm>
            <a:off x="2442362" y="1664425"/>
            <a:ext cx="250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5"/>
          <p:cNvSpPr txBox="1"/>
          <p:nvPr/>
        </p:nvSpPr>
        <p:spPr>
          <a:xfrm>
            <a:off x="3963550" y="16644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5"/>
          <p:cNvSpPr/>
          <p:nvPr/>
        </p:nvSpPr>
        <p:spPr>
          <a:xfrm>
            <a:off x="3011925" y="2985875"/>
            <a:ext cx="349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3" name="Google Shape;473;p66"/>
          <p:cNvSpPr txBox="1"/>
          <p:nvPr/>
        </p:nvSpPr>
        <p:spPr>
          <a:xfrm>
            <a:off x="1918565" y="1588225"/>
            <a:ext cx="314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6"/>
          <p:cNvSpPr txBox="1"/>
          <p:nvPr/>
        </p:nvSpPr>
        <p:spPr>
          <a:xfrm>
            <a:off x="4275525" y="1588225"/>
            <a:ext cx="294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66"/>
          <p:cNvSpPr/>
          <p:nvPr/>
        </p:nvSpPr>
        <p:spPr>
          <a:xfrm>
            <a:off x="2398450" y="3062075"/>
            <a:ext cx="470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1" name="Google Shape;481;p67"/>
          <p:cNvSpPr txBox="1"/>
          <p:nvPr/>
        </p:nvSpPr>
        <p:spPr>
          <a:xfrm>
            <a:off x="1839500" y="1588225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7"/>
          <p:cNvSpPr txBox="1"/>
          <p:nvPr/>
        </p:nvSpPr>
        <p:spPr>
          <a:xfrm>
            <a:off x="4316200" y="1588225"/>
            <a:ext cx="298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7"/>
          <p:cNvSpPr/>
          <p:nvPr/>
        </p:nvSpPr>
        <p:spPr>
          <a:xfrm>
            <a:off x="1902675" y="3062075"/>
            <a:ext cx="476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9" name="Google Shape;48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69"/>
          <p:cNvSpPr txBox="1"/>
          <p:nvPr/>
        </p:nvSpPr>
        <p:spPr>
          <a:xfrm>
            <a:off x="2091375" y="1633050"/>
            <a:ext cx="328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9"/>
          <p:cNvSpPr txBox="1"/>
          <p:nvPr/>
        </p:nvSpPr>
        <p:spPr>
          <a:xfrm>
            <a:off x="2514485" y="1633050"/>
            <a:ext cx="336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9"/>
          <p:cNvSpPr txBox="1"/>
          <p:nvPr/>
        </p:nvSpPr>
        <p:spPr>
          <a:xfrm>
            <a:off x="4739750" y="1633050"/>
            <a:ext cx="26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69"/>
          <p:cNvSpPr/>
          <p:nvPr/>
        </p:nvSpPr>
        <p:spPr>
          <a:xfrm>
            <a:off x="1966050" y="3017250"/>
            <a:ext cx="496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4" name="Google Shape;504;p70"/>
          <p:cNvSpPr txBox="1"/>
          <p:nvPr/>
        </p:nvSpPr>
        <p:spPr>
          <a:xfrm>
            <a:off x="1349500" y="1596413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0"/>
          <p:cNvSpPr txBox="1"/>
          <p:nvPr/>
        </p:nvSpPr>
        <p:spPr>
          <a:xfrm>
            <a:off x="3156795" y="1596413"/>
            <a:ext cx="286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70"/>
          <p:cNvSpPr txBox="1"/>
          <p:nvPr/>
        </p:nvSpPr>
        <p:spPr>
          <a:xfrm>
            <a:off x="4535607" y="1596413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70"/>
          <p:cNvSpPr/>
          <p:nvPr/>
        </p:nvSpPr>
        <p:spPr>
          <a:xfrm>
            <a:off x="2066400" y="3053882"/>
            <a:ext cx="495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3" name="Google Shape;513;p71"/>
          <p:cNvSpPr txBox="1"/>
          <p:nvPr/>
        </p:nvSpPr>
        <p:spPr>
          <a:xfrm>
            <a:off x="1547575" y="1517675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1"/>
          <p:cNvSpPr txBox="1"/>
          <p:nvPr/>
        </p:nvSpPr>
        <p:spPr>
          <a:xfrm>
            <a:off x="3059675" y="1517675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1"/>
          <p:cNvSpPr txBox="1"/>
          <p:nvPr/>
        </p:nvSpPr>
        <p:spPr>
          <a:xfrm>
            <a:off x="4566882" y="1517675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1"/>
          <p:cNvSpPr/>
          <p:nvPr/>
        </p:nvSpPr>
        <p:spPr>
          <a:xfrm>
            <a:off x="1807300" y="3011775"/>
            <a:ext cx="578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2" name="Google Shape;522;p72"/>
          <p:cNvSpPr txBox="1"/>
          <p:nvPr/>
        </p:nvSpPr>
        <p:spPr>
          <a:xfrm>
            <a:off x="2022387" y="1633050"/>
            <a:ext cx="286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2"/>
          <p:cNvSpPr txBox="1"/>
          <p:nvPr/>
        </p:nvSpPr>
        <p:spPr>
          <a:xfrm>
            <a:off x="3055098" y="1633050"/>
            <a:ext cx="355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2"/>
          <p:cNvSpPr txBox="1"/>
          <p:nvPr/>
        </p:nvSpPr>
        <p:spPr>
          <a:xfrm>
            <a:off x="4858122" y="1633050"/>
            <a:ext cx="226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2"/>
          <p:cNvSpPr/>
          <p:nvPr/>
        </p:nvSpPr>
        <p:spPr>
          <a:xfrm>
            <a:off x="2501288" y="3017250"/>
            <a:ext cx="424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1" name="Google Shape;531;p73"/>
          <p:cNvSpPr txBox="1"/>
          <p:nvPr/>
        </p:nvSpPr>
        <p:spPr>
          <a:xfrm>
            <a:off x="2453341" y="1565888"/>
            <a:ext cx="152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 txBox="1"/>
          <p:nvPr/>
        </p:nvSpPr>
        <p:spPr>
          <a:xfrm>
            <a:off x="3100557" y="15658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 txBox="1"/>
          <p:nvPr/>
        </p:nvSpPr>
        <p:spPr>
          <a:xfrm>
            <a:off x="4297270" y="1565888"/>
            <a:ext cx="239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/>
          <p:nvPr/>
        </p:nvSpPr>
        <p:spPr>
          <a:xfrm>
            <a:off x="2732288" y="3084413"/>
            <a:ext cx="368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4"/>
          <p:cNvSpPr txBox="1"/>
          <p:nvPr/>
        </p:nvSpPr>
        <p:spPr>
          <a:xfrm>
            <a:off x="1313879" y="1633050"/>
            <a:ext cx="177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4"/>
          <p:cNvSpPr txBox="1"/>
          <p:nvPr/>
        </p:nvSpPr>
        <p:spPr>
          <a:xfrm>
            <a:off x="2125611" y="1633050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4"/>
          <p:cNvSpPr txBox="1"/>
          <p:nvPr/>
        </p:nvSpPr>
        <p:spPr>
          <a:xfrm>
            <a:off x="5005900" y="163305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4"/>
          <p:cNvSpPr/>
          <p:nvPr/>
        </p:nvSpPr>
        <p:spPr>
          <a:xfrm>
            <a:off x="1610450" y="3151577"/>
            <a:ext cx="621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9" name="Google Shape;54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5" name="Google Shape;555;p76"/>
          <p:cNvSpPr txBox="1"/>
          <p:nvPr/>
        </p:nvSpPr>
        <p:spPr>
          <a:xfrm>
            <a:off x="1301817" y="158893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6"/>
          <p:cNvSpPr txBox="1"/>
          <p:nvPr/>
        </p:nvSpPr>
        <p:spPr>
          <a:xfrm>
            <a:off x="2292467" y="158893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6"/>
          <p:cNvSpPr txBox="1"/>
          <p:nvPr/>
        </p:nvSpPr>
        <p:spPr>
          <a:xfrm>
            <a:off x="3724592" y="1588938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6"/>
          <p:cNvSpPr/>
          <p:nvPr/>
        </p:nvSpPr>
        <p:spPr>
          <a:xfrm>
            <a:off x="1733650" y="3061355"/>
            <a:ext cx="550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6"/>
          <p:cNvSpPr txBox="1"/>
          <p:nvPr/>
        </p:nvSpPr>
        <p:spPr>
          <a:xfrm>
            <a:off x="5090817" y="1588938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5" name="Google Shape;565;p77"/>
          <p:cNvSpPr txBox="1"/>
          <p:nvPr/>
        </p:nvSpPr>
        <p:spPr>
          <a:xfrm>
            <a:off x="714625" y="1576725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7"/>
          <p:cNvSpPr txBox="1"/>
          <p:nvPr/>
        </p:nvSpPr>
        <p:spPr>
          <a:xfrm>
            <a:off x="2093725" y="1576725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7"/>
          <p:cNvSpPr txBox="1"/>
          <p:nvPr/>
        </p:nvSpPr>
        <p:spPr>
          <a:xfrm>
            <a:off x="3197950" y="1576725"/>
            <a:ext cx="473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7"/>
          <p:cNvSpPr txBox="1"/>
          <p:nvPr/>
        </p:nvSpPr>
        <p:spPr>
          <a:xfrm>
            <a:off x="6111850" y="1576725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7"/>
          <p:cNvSpPr/>
          <p:nvPr/>
        </p:nvSpPr>
        <p:spPr>
          <a:xfrm>
            <a:off x="1163550" y="3073575"/>
            <a:ext cx="677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5" name="Google Shape;575;p78"/>
          <p:cNvSpPr txBox="1"/>
          <p:nvPr/>
        </p:nvSpPr>
        <p:spPr>
          <a:xfrm>
            <a:off x="113275" y="158283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8"/>
          <p:cNvSpPr txBox="1"/>
          <p:nvPr/>
        </p:nvSpPr>
        <p:spPr>
          <a:xfrm>
            <a:off x="1720975" y="1582838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8"/>
          <p:cNvSpPr txBox="1"/>
          <p:nvPr/>
        </p:nvSpPr>
        <p:spPr>
          <a:xfrm>
            <a:off x="4005000" y="1582838"/>
            <a:ext cx="211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8"/>
          <p:cNvSpPr txBox="1"/>
          <p:nvPr/>
        </p:nvSpPr>
        <p:spPr>
          <a:xfrm>
            <a:off x="4824700" y="158283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8"/>
          <p:cNvSpPr/>
          <p:nvPr/>
        </p:nvSpPr>
        <p:spPr>
          <a:xfrm>
            <a:off x="389475" y="3067466"/>
            <a:ext cx="795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8"/>
          <p:cNvSpPr txBox="1"/>
          <p:nvPr/>
        </p:nvSpPr>
        <p:spPr>
          <a:xfrm>
            <a:off x="6120100" y="158283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6" name="Google Shape;586;p79"/>
          <p:cNvSpPr txBox="1"/>
          <p:nvPr/>
        </p:nvSpPr>
        <p:spPr>
          <a:xfrm>
            <a:off x="133877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9"/>
          <p:cNvSpPr txBox="1"/>
          <p:nvPr/>
        </p:nvSpPr>
        <p:spPr>
          <a:xfrm>
            <a:off x="1436777" y="1637788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9"/>
          <p:cNvSpPr txBox="1"/>
          <p:nvPr/>
        </p:nvSpPr>
        <p:spPr>
          <a:xfrm>
            <a:off x="3720802" y="1637788"/>
            <a:ext cx="393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9"/>
          <p:cNvSpPr txBox="1"/>
          <p:nvPr/>
        </p:nvSpPr>
        <p:spPr>
          <a:xfrm>
            <a:off x="6369302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9"/>
          <p:cNvSpPr/>
          <p:nvPr/>
        </p:nvSpPr>
        <p:spPr>
          <a:xfrm>
            <a:off x="695327" y="3012513"/>
            <a:ext cx="775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6" name="Google Shape;596;p80"/>
          <p:cNvSpPr txBox="1"/>
          <p:nvPr/>
        </p:nvSpPr>
        <p:spPr>
          <a:xfrm>
            <a:off x="1498038" y="1740600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80"/>
          <p:cNvSpPr txBox="1"/>
          <p:nvPr/>
        </p:nvSpPr>
        <p:spPr>
          <a:xfrm>
            <a:off x="2742213" y="1740600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80"/>
          <p:cNvSpPr txBox="1"/>
          <p:nvPr/>
        </p:nvSpPr>
        <p:spPr>
          <a:xfrm>
            <a:off x="4379188" y="1740600"/>
            <a:ext cx="211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80"/>
          <p:cNvSpPr txBox="1"/>
          <p:nvPr/>
        </p:nvSpPr>
        <p:spPr>
          <a:xfrm>
            <a:off x="5328463" y="1740600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80"/>
          <p:cNvSpPr/>
          <p:nvPr/>
        </p:nvSpPr>
        <p:spPr>
          <a:xfrm>
            <a:off x="2055600" y="3097250"/>
            <a:ext cx="519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75" y="4162550"/>
            <a:ext cx="822900" cy="822900"/>
          </a:xfrm>
          <a:prstGeom prst="ellipse">
            <a:avLst/>
          </a:prstGeom>
        </p:spPr>
      </p:pic>
      <p:sp>
        <p:nvSpPr>
          <p:cNvPr id="606" name="Google Shape;606;p81"/>
          <p:cNvSpPr txBox="1"/>
          <p:nvPr/>
        </p:nvSpPr>
        <p:spPr>
          <a:xfrm>
            <a:off x="1593838" y="1637788"/>
            <a:ext cx="134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81"/>
          <p:cNvSpPr txBox="1"/>
          <p:nvPr/>
        </p:nvSpPr>
        <p:spPr>
          <a:xfrm>
            <a:off x="2150325" y="1637788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81"/>
          <p:cNvSpPr txBox="1"/>
          <p:nvPr/>
        </p:nvSpPr>
        <p:spPr>
          <a:xfrm>
            <a:off x="4126563" y="1637788"/>
            <a:ext cx="211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81"/>
          <p:cNvSpPr txBox="1"/>
          <p:nvPr/>
        </p:nvSpPr>
        <p:spPr>
          <a:xfrm>
            <a:off x="5520963" y="1637788"/>
            <a:ext cx="202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81"/>
          <p:cNvSpPr/>
          <p:nvPr/>
        </p:nvSpPr>
        <p:spPr>
          <a:xfrm>
            <a:off x="1754363" y="3012513"/>
            <a:ext cx="550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8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27 at 3.22.0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038" y="533400"/>
            <a:ext cx="4893925" cy="41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2" name="Google Shape;622;p83"/>
          <p:cNvGraphicFramePr/>
          <p:nvPr/>
        </p:nvGraphicFramePr>
        <p:xfrm>
          <a:off x="952525" y="1973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{B609C150-FDB0-4C57-B849-8303555EDEA6}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119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8" name="Google Shape;628;p84"/>
          <p:cNvGraphicFramePr/>
          <p:nvPr/>
        </p:nvGraphicFramePr>
        <p:xfrm>
          <a:off x="952450" y="200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{B609C150-FDB0-4C57-B849-8303555EDEA6}</a:tableStyleId>
              </a:tblPr>
              <a:tblGrid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</a:tblGrid>
              <a:tr h="113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34" name="Google Shape;634;p85"/>
          <p:cNvGraphicFramePr/>
          <p:nvPr/>
        </p:nvGraphicFramePr>
        <p:xfrm>
          <a:off x="952500" y="197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{B609C150-FDB0-4C57-B849-8303555EDEA6}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118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8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6" name="Google Shape;646;p87"/>
          <p:cNvSpPr txBox="1"/>
          <p:nvPr/>
        </p:nvSpPr>
        <p:spPr>
          <a:xfrm>
            <a:off x="311700" y="562075"/>
            <a:ext cx="8520600" cy="1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En el jardín, papá tiene listas las herramientas.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88"/>
          <p:cNvSpPr txBox="1"/>
          <p:nvPr/>
        </p:nvSpPr>
        <p:spPr>
          <a:xfrm>
            <a:off x="311700" y="5679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En el césped hay rastrillos, palas, guantes, tijeras inmensas y una carretilla.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9"/>
          <p:cNvSpPr txBox="1"/>
          <p:nvPr/>
        </p:nvSpPr>
        <p:spPr>
          <a:xfrm>
            <a:off x="311700" y="796525"/>
            <a:ext cx="8520600" cy="22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100">
                <a:latin typeface="Century Gothic"/>
                <a:ea typeface="Century Gothic"/>
                <a:cs typeface="Century Gothic"/>
                <a:sym typeface="Century Gothic"/>
              </a:rPr>
              <a:t>—¡Qué divertido es recoger las hojas secas! —exclaman Carlos y Beto.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9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0" name="Google Shape;670;p91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6" name="Google Shape;676;p92"/>
          <p:cNvSpPr txBox="1"/>
          <p:nvPr/>
        </p:nvSpPr>
        <p:spPr>
          <a:xfrm>
            <a:off x="311700" y="562075"/>
            <a:ext cx="8520600" cy="1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En el jardín, papá tiene listas las herramientas.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27 at 3.25.1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4375" y="953550"/>
            <a:ext cx="4035249" cy="29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3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82" name="Google Shape;682;p93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83" name="Google Shape;683;p9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9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9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9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9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9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9" name="Google Shape;68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27 at 3.31.3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2200" y="1371600"/>
            <a:ext cx="44196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27 at 3.35.3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9013" y="594700"/>
            <a:ext cx="4305975" cy="36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27 at 3.36.5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6900" y="1266825"/>
            <a:ext cx="541020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Sufijos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