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Montserrat"/>
      <p:regular r:id="rId68"/>
      <p:bold r:id="rId69"/>
      <p:italic r:id="rId70"/>
      <p:boldItalic r:id="rId71"/>
    </p:embeddedFont>
    <p:embeddedFont>
      <p:font typeface="Century Gothic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29">
          <p15:clr>
            <a:srgbClr val="747775"/>
          </p15:clr>
        </p15:guide>
        <p15:guide id="2" orient="horz" pos="24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Gabrielle Wagner"/>
  <p:cmAuthor clrIdx="1" id="1" initials="" lastIdx="1" name="Cara Whittak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29" orient="horz"/>
        <p:guide pos="24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CenturyGothic-bold.fntdata"/><Relationship Id="rId72" Type="http://schemas.openxmlformats.org/officeDocument/2006/relationships/font" Target="fonts/CenturyGothic-regular.fntdata"/><Relationship Id="rId31" Type="http://schemas.openxmlformats.org/officeDocument/2006/relationships/slide" Target="slides/slide25.xml"/><Relationship Id="rId75" Type="http://schemas.openxmlformats.org/officeDocument/2006/relationships/font" Target="fonts/CenturyGothic-boldItalic.fntdata"/><Relationship Id="rId30" Type="http://schemas.openxmlformats.org/officeDocument/2006/relationships/slide" Target="slides/slide24.xml"/><Relationship Id="rId74" Type="http://schemas.openxmlformats.org/officeDocument/2006/relationships/font" Target="fonts/CenturyGothic-italic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Montserrat-boldItalic.fntdata"/><Relationship Id="rId70" Type="http://schemas.openxmlformats.org/officeDocument/2006/relationships/font" Target="fonts/Montserrat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Montserrat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Montserrat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6T16:40:53.888">
    <p:pos x="6000" y="0"/>
    <p:text>formatted ✅
*Need to check back on images</p:text>
  </p:cm>
  <p:cm authorId="0" idx="2" dt="2026-03-06T16:40:53.888">
    <p:pos x="6000" y="0"/>
    <p:text>checked back on images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6-03-06T16:40:02.333">
    <p:pos x="2880" y="1355"/>
    <p:text>hard one! kill what you don't like or I can find another - kinda 2 meanings here...</p:text>
  </p:cm>
  <p:cm authorId="0" idx="3" dt="2026-03-06T16:40:02.333">
    <p:pos x="2880" y="1355"/>
    <p:text>I like it!!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mutuo.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ritual.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cuatro.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ua, ue, uo.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 vocales juntas a veces forman un diptongo.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cada uno de los ejemplos.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b00e9df6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b00e9df6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s___ve.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 - ve, suave.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primera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esc__la.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cue - la, escuela.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segunda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ard___.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 - duo, arduo.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segunda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ua, ue, uo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ua, ue, uo.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tela de mi peluche se siente muy suave.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/u/,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/e/. Suave, /s/, /u/, /a/, /b/,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ua, ue, uo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abuela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 fin de semana vamos a la casa de la abuela.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abuela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bue - 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/u/,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Abuela, /a/, /b/, /u/, /e/, /l/,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antiguo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Fuimos a visitar un museo donde había muchos artefactos antiguos.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antiguo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- ti - guo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/u/,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Antiguo, /a/, /n/, /t/, /i/, /g/, /u/,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luego.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cuento.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tenía.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Observaban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 comenzó la historia del telescopio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comenzó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la (3), historia (4), del (5), telescopio (6).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seis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ua, ue, uo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ua, ue, uo.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con diptongos son aquellas que tienen dos vocales en una misma sílaba.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cuaderno.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ua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respetuoso.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ua, ue, uo.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lenguaje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anticuado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defectuoso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ua, ue, uo.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con diptongos son aquellas que tienen dos vocales en una misma sílaba. 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lengua.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ua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escuela, arduo.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ua, ue, uo.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aguacate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frecuente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majestuoso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encuentro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ua, ue, uo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ua, ue, uo.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lenguaje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leer porque me ayuda con mi lenguaje.</a:t>
            </a:r>
            <a:r>
              <a:rPr b="1" lang="en">
                <a:solidFill>
                  <a:schemeClr val="dk1"/>
                </a:solidFill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lenguaje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 - gua- je.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/e/,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/u/,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/e/. Lenguaje, /l/, /e/, /n/, /g/, /u/, /a/, /j/,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encuentro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encuentro con mis amigos jugamos y nos divertimos mucho.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encuentro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- cuen - tro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/u/,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/r/, /o/. Encuentro, /e/, /n/, /k/, /u/, /e/, /n/, /t/, /r/,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defectuoso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juguete estaba defectuoso y no funcionaba bien.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defectuoso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- fec - tuo - 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fec,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/e/, /k/.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/u/,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 Defectuoso, /d/, /e/, /f/, /e/, /k/, /t/, /u/, /o/, /s/,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a diferenciar y usar correctamente palabras que se confunden fácilmente, como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sino/si no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también/tan bien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leer y escribir oraciones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sino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usa para corregir o negar una idea y presentar otra,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ejemplo: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quiero jugo, sino agua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término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no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usa cuando hay una condición o algo que puede pasar,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no estudio, no aprendo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pueblo.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b17efa87e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b17efa87e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</a:t>
            </a: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tan bien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además,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leo y también escribo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término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 bien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usa para decir que algo se hace de buena manera,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ejemplo: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¡Ella canta tan bien!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elegir la forma correcta de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sino/si no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también/tan bien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algunas oraciones.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b125896c7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b125896c7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oración incompleta en voz alta.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corregimos o negamos una idea y presentamos otra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entonces usamos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sino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b17efa87e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b17efa87e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oración incompleta en voz alta.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condición o algo que puede pasar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entonces usamos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no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b125896c7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b125896c7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oración incompleta en voz alta.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 expresamos “además”, entonces usamos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b125896c7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b125896c7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oración incompleta en voz alta.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decimos que algo se hace de buena manera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entonces usamos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 bien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 muchos años, las personas miraban el cielo solo con los ojos.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 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énfasis en los signos de puntuación.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huevo.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puerta.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abuela.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2.xm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Relationship Id="rId7" Type="http://schemas.openxmlformats.org/officeDocument/2006/relationships/image" Target="../media/image4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3454000" y="2674450"/>
            <a:ext cx="10314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endParaRPr b="1" sz="4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4658600" y="2674450"/>
            <a:ext cx="10314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endParaRPr b="1" sz="4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076214" y="3431537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091848" y="3608536"/>
            <a:ext cx="10314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endParaRPr b="1" sz="4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mutuo</a:t>
            </a:r>
            <a:endParaRPr sz="9600"/>
          </a:p>
        </p:txBody>
      </p:sp>
      <p:pic>
        <p:nvPicPr>
          <p:cNvPr id="380" name="Google Shape;38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1" name="Google Shape;381;p47"/>
          <p:cNvSpPr/>
          <p:nvPr/>
        </p:nvSpPr>
        <p:spPr>
          <a:xfrm>
            <a:off x="2716400" y="3291850"/>
            <a:ext cx="380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ritual</a:t>
            </a:r>
            <a:endParaRPr sz="9600"/>
          </a:p>
        </p:txBody>
      </p:sp>
      <p:pic>
        <p:nvPicPr>
          <p:cNvPr id="387" name="Google Shape;38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8" name="Google Shape;388;p48"/>
          <p:cNvSpPr/>
          <p:nvPr/>
        </p:nvSpPr>
        <p:spPr>
          <a:xfrm>
            <a:off x="3201450" y="3289125"/>
            <a:ext cx="288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cuatro</a:t>
            </a:r>
            <a:endParaRPr sz="9600"/>
          </a:p>
        </p:txBody>
      </p:sp>
      <p:pic>
        <p:nvPicPr>
          <p:cNvPr id="394" name="Google Shape;394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5" name="Google Shape;395;p49"/>
          <p:cNvSpPr/>
          <p:nvPr/>
        </p:nvSpPr>
        <p:spPr>
          <a:xfrm>
            <a:off x="2721175" y="3289125"/>
            <a:ext cx="378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1" name="Google Shape;401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7" name="Google Shape;407;p51"/>
          <p:cNvSpPr txBox="1"/>
          <p:nvPr/>
        </p:nvSpPr>
        <p:spPr>
          <a:xfrm>
            <a:off x="441600" y="251623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ua, ue, uo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 txBox="1"/>
          <p:nvPr/>
        </p:nvSpPr>
        <p:spPr>
          <a:xfrm>
            <a:off x="441600" y="1920250"/>
            <a:ext cx="826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Un diptongo es la unión de dos vocales en una misma sílaba. Vocal fuerte (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suave, escuela, arduo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7" name="Google Shape;417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8" name="Google Shape;418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 txBox="1"/>
          <p:nvPr/>
        </p:nvSpPr>
        <p:spPr>
          <a:xfrm>
            <a:off x="2578600" y="470950"/>
            <a:ext cx="5952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Un diptongo es la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suave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 txBox="1"/>
          <p:nvPr/>
        </p:nvSpPr>
        <p:spPr>
          <a:xfrm>
            <a:off x="140433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 txBox="1"/>
          <p:nvPr/>
        </p:nvSpPr>
        <p:spPr>
          <a:xfrm>
            <a:off x="430748" y="528275"/>
            <a:ext cx="1392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endParaRPr b="1" sz="7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 txBox="1"/>
          <p:nvPr/>
        </p:nvSpPr>
        <p:spPr>
          <a:xfrm>
            <a:off x="-1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2" name="Google Shape;432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3" name="Google Shape;433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 txBox="1"/>
          <p:nvPr/>
        </p:nvSpPr>
        <p:spPr>
          <a:xfrm>
            <a:off x="430748" y="528275"/>
            <a:ext cx="1392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endParaRPr b="1" sz="7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 txBox="1"/>
          <p:nvPr/>
        </p:nvSpPr>
        <p:spPr>
          <a:xfrm>
            <a:off x="2578600" y="470950"/>
            <a:ext cx="5952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Un diptongo es la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escuela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esc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4"/>
          <p:cNvSpPr txBox="1"/>
          <p:nvPr/>
        </p:nvSpPr>
        <p:spPr>
          <a:xfrm>
            <a:off x="2578600" y="470950"/>
            <a:ext cx="5952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Un diptongo es la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arduo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54"/>
          <p:cNvSpPr txBox="1"/>
          <p:nvPr/>
        </p:nvSpPr>
        <p:spPr>
          <a:xfrm>
            <a:off x="1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ard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 txBox="1"/>
          <p:nvPr/>
        </p:nvSpPr>
        <p:spPr>
          <a:xfrm>
            <a:off x="430748" y="528275"/>
            <a:ext cx="1392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endParaRPr b="1" sz="7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3" name="Google Shape;463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9" name="Google Shape;469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ab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5" name="Google Shape;475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antig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1" name="Google Shape;481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luego</a:t>
            </a:r>
            <a:endParaRPr sz="9600"/>
          </a:p>
        </p:txBody>
      </p:sp>
      <p:pic>
        <p:nvPicPr>
          <p:cNvPr id="487" name="Google Shape;48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3" name="Google Shape;493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cuento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9" name="Google Shape;499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tenía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1" name="Google Shape;511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Así comenzó la historia del telescopio.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7" name="Google Shape;517;p65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Observaban las estrellas, la Luna y los planetas, pero no podían verlos de cerca. 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3" name="Google Shape;52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9" name="Google Shape;529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7" name="Google Shape;537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Así comenzó la historia del telescopio.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3" name="Google Shape;543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4" name="Google Shape;544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5" name="Google Shape;555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2" name="Google Shape;562;p72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4" name="Google Shape;564;p7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5" name="Google Shape;565;p7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6" name="Google Shape;566;p7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7" name="Google Shape;567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2"/>
          <p:cNvSpPr/>
          <p:nvPr/>
        </p:nvSpPr>
        <p:spPr>
          <a:xfrm>
            <a:off x="1157017" y="1965096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endParaRPr b="1" sz="25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>
            <a:off x="2129421" y="1965095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>
            <a:off x="1643223" y="2787995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endParaRPr b="1" sz="25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 txBox="1"/>
          <p:nvPr/>
        </p:nvSpPr>
        <p:spPr>
          <a:xfrm>
            <a:off x="4572003" y="796500"/>
            <a:ext cx="3237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derno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2"/>
          <p:cNvSpPr txBox="1"/>
          <p:nvPr/>
        </p:nvSpPr>
        <p:spPr>
          <a:xfrm>
            <a:off x="4572002" y="2151500"/>
            <a:ext cx="3237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rdo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2"/>
          <p:cNvSpPr txBox="1"/>
          <p:nvPr/>
        </p:nvSpPr>
        <p:spPr>
          <a:xfrm>
            <a:off x="4572000" y="3478400"/>
            <a:ext cx="3674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respet</a:t>
            </a:r>
            <a:r>
              <a:rPr b="1"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2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2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2"/>
          <p:cNvSpPr/>
          <p:nvPr/>
        </p:nvSpPr>
        <p:spPr>
          <a:xfrm rot="1319193">
            <a:off x="3841255" y="35160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7" name="Google Shape;577;p72" title="23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8874" y="688775"/>
            <a:ext cx="1023529" cy="116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72" title="233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0626" y="1799800"/>
            <a:ext cx="1341975" cy="153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72" title="235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94238" y="3208750"/>
            <a:ext cx="1054758" cy="120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evaluación</a:t>
            </a:r>
            <a:endParaRPr sz="9600"/>
          </a:p>
        </p:txBody>
      </p:sp>
      <p:pic>
        <p:nvPicPr>
          <p:cNvPr id="585" name="Google Shape;585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6" name="Google Shape;586;p73"/>
          <p:cNvSpPr/>
          <p:nvPr/>
        </p:nvSpPr>
        <p:spPr>
          <a:xfrm>
            <a:off x="1337775" y="3291850"/>
            <a:ext cx="666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lenguaje</a:t>
            </a:r>
            <a:endParaRPr sz="9600"/>
          </a:p>
        </p:txBody>
      </p:sp>
      <p:pic>
        <p:nvPicPr>
          <p:cNvPr id="592" name="Google Shape;592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3" name="Google Shape;593;p74"/>
          <p:cNvSpPr/>
          <p:nvPr/>
        </p:nvSpPr>
        <p:spPr>
          <a:xfrm>
            <a:off x="2022725" y="3291850"/>
            <a:ext cx="527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anticuado</a:t>
            </a:r>
            <a:endParaRPr sz="9600"/>
          </a:p>
        </p:txBody>
      </p:sp>
      <p:pic>
        <p:nvPicPr>
          <p:cNvPr id="599" name="Google Shape;599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0" name="Google Shape;600;p75"/>
          <p:cNvSpPr/>
          <p:nvPr/>
        </p:nvSpPr>
        <p:spPr>
          <a:xfrm>
            <a:off x="1583925" y="3291850"/>
            <a:ext cx="609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defectuoso</a:t>
            </a:r>
            <a:endParaRPr sz="9600"/>
          </a:p>
        </p:txBody>
      </p:sp>
      <p:pic>
        <p:nvPicPr>
          <p:cNvPr id="606" name="Google Shape;606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7" name="Google Shape;607;p76"/>
          <p:cNvSpPr/>
          <p:nvPr/>
        </p:nvSpPr>
        <p:spPr>
          <a:xfrm>
            <a:off x="1243575" y="3291850"/>
            <a:ext cx="673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5" name="Google Shape;325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1157017" y="1965096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endParaRPr b="1" sz="25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2129421" y="1965095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643223" y="2787995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endParaRPr b="1" sz="25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 txBox="1"/>
          <p:nvPr/>
        </p:nvSpPr>
        <p:spPr>
          <a:xfrm>
            <a:off x="4572003" y="796500"/>
            <a:ext cx="323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 txBox="1"/>
          <p:nvPr/>
        </p:nvSpPr>
        <p:spPr>
          <a:xfrm>
            <a:off x="4572002" y="2151500"/>
            <a:ext cx="323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 txBox="1"/>
          <p:nvPr/>
        </p:nvSpPr>
        <p:spPr>
          <a:xfrm>
            <a:off x="4572000" y="3478400"/>
            <a:ext cx="323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ard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 rot="1319193">
            <a:off x="3841255" y="35160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41" title="22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5272" y="856899"/>
            <a:ext cx="969657" cy="110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 title="23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5325" y="1904700"/>
            <a:ext cx="1252050" cy="143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1" title="389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1418" y="3109322"/>
            <a:ext cx="1615548" cy="18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aguacate</a:t>
            </a:r>
            <a:endParaRPr sz="9600"/>
          </a:p>
        </p:txBody>
      </p:sp>
      <p:pic>
        <p:nvPicPr>
          <p:cNvPr id="613" name="Google Shape;61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4" name="Google Shape;614;p77"/>
          <p:cNvSpPr/>
          <p:nvPr/>
        </p:nvSpPr>
        <p:spPr>
          <a:xfrm>
            <a:off x="1648150" y="3291850"/>
            <a:ext cx="596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frecuente</a:t>
            </a:r>
            <a:endParaRPr sz="9600"/>
          </a:p>
        </p:txBody>
      </p:sp>
      <p:pic>
        <p:nvPicPr>
          <p:cNvPr id="620" name="Google Shape;62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1" name="Google Shape;621;p78"/>
          <p:cNvSpPr/>
          <p:nvPr/>
        </p:nvSpPr>
        <p:spPr>
          <a:xfrm>
            <a:off x="1731998" y="3291850"/>
            <a:ext cx="571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majestuoso</a:t>
            </a:r>
            <a:endParaRPr sz="9600"/>
          </a:p>
        </p:txBody>
      </p:sp>
      <p:pic>
        <p:nvPicPr>
          <p:cNvPr id="627" name="Google Shape;62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8" name="Google Shape;628;p79"/>
          <p:cNvSpPr/>
          <p:nvPr/>
        </p:nvSpPr>
        <p:spPr>
          <a:xfrm>
            <a:off x="1323925" y="3291850"/>
            <a:ext cx="665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encuentro</a:t>
            </a:r>
            <a:endParaRPr sz="9600"/>
          </a:p>
        </p:txBody>
      </p:sp>
      <p:pic>
        <p:nvPicPr>
          <p:cNvPr id="634" name="Google Shape;63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5" name="Google Shape;635;p80"/>
          <p:cNvSpPr/>
          <p:nvPr/>
        </p:nvSpPr>
        <p:spPr>
          <a:xfrm>
            <a:off x="1562525" y="3289125"/>
            <a:ext cx="608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7" name="Google Shape;647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</a:t>
            </a:r>
            <a:r>
              <a:rPr lang="en" sz="9600">
                <a:solidFill>
                  <a:srgbClr val="363535"/>
                </a:solidFill>
                <a:highlight>
                  <a:srgbClr val="DAC2E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3" name="Google Shape;653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enc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ntro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9" name="Google Shape;659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defect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1" name="Google Shape;671;p86"/>
          <p:cNvSpPr/>
          <p:nvPr/>
        </p:nvSpPr>
        <p:spPr>
          <a:xfrm>
            <a:off x="4823547" y="1626750"/>
            <a:ext cx="3879000" cy="9918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 quiero jugo, </a:t>
            </a:r>
            <a:r>
              <a:rPr i="1" lang="en" sz="2000">
                <a:solidFill>
                  <a:srgbClr val="001D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sino</a:t>
            </a:r>
            <a:r>
              <a:rPr i="1" lang="en" sz="20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agua. 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6"/>
          <p:cNvSpPr/>
          <p:nvPr/>
        </p:nvSpPr>
        <p:spPr>
          <a:xfrm>
            <a:off x="441600" y="1634238"/>
            <a:ext cx="4130100" cy="9918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Sino</a:t>
            </a:r>
            <a:r>
              <a:rPr i="1" lang="en" sz="17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usa para corregir o negar una idea y presentar otra.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6"/>
          <p:cNvSpPr/>
          <p:nvPr/>
        </p:nvSpPr>
        <p:spPr>
          <a:xfrm>
            <a:off x="3026100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sino / si no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6"/>
          <p:cNvSpPr/>
          <p:nvPr/>
        </p:nvSpPr>
        <p:spPr>
          <a:xfrm>
            <a:off x="447628" y="2821739"/>
            <a:ext cx="4130100" cy="9918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no</a:t>
            </a:r>
            <a:r>
              <a:rPr i="1" lang="en" sz="17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usa cuando hay una </a:t>
            </a:r>
            <a:r>
              <a:rPr i="1" lang="en" sz="17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condición</a:t>
            </a:r>
            <a:r>
              <a:rPr i="1" lang="en" sz="17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algo que puede pasar.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6"/>
          <p:cNvSpPr/>
          <p:nvPr/>
        </p:nvSpPr>
        <p:spPr>
          <a:xfrm>
            <a:off x="4847726" y="2821762"/>
            <a:ext cx="3879000" cy="9918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1D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2000">
                <a:solidFill>
                  <a:srgbClr val="001D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 no</a:t>
            </a:r>
            <a:r>
              <a:rPr i="1" lang="en" sz="20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estudio, no aprendo. 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pueblo</a:t>
            </a:r>
            <a:endParaRPr sz="9600"/>
          </a:p>
        </p:txBody>
      </p:sp>
      <p:pic>
        <p:nvPicPr>
          <p:cNvPr id="345" name="Google Shape;34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6" name="Google Shape;346;p42"/>
          <p:cNvSpPr/>
          <p:nvPr/>
        </p:nvSpPr>
        <p:spPr>
          <a:xfrm>
            <a:off x="2531175" y="3291850"/>
            <a:ext cx="419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1" name="Google Shape;681;p87"/>
          <p:cNvSpPr/>
          <p:nvPr/>
        </p:nvSpPr>
        <p:spPr>
          <a:xfrm>
            <a:off x="4823548" y="1634249"/>
            <a:ext cx="3879000" cy="9885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Yo leo y </a:t>
            </a:r>
            <a:r>
              <a:rPr i="1" lang="en" sz="2000">
                <a:solidFill>
                  <a:srgbClr val="001D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también</a:t>
            </a:r>
            <a:r>
              <a:rPr i="1" lang="en" sz="20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escribo. 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7"/>
          <p:cNvSpPr/>
          <p:nvPr/>
        </p:nvSpPr>
        <p:spPr>
          <a:xfrm>
            <a:off x="441600" y="1641712"/>
            <a:ext cx="4130100" cy="9885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</a:t>
            </a:r>
            <a:r>
              <a:rPr i="1" lang="en" sz="20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además.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87"/>
          <p:cNvSpPr/>
          <p:nvPr/>
        </p:nvSpPr>
        <p:spPr>
          <a:xfrm>
            <a:off x="1954650" y="439800"/>
            <a:ext cx="52347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también</a:t>
            </a: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 / tan bien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87"/>
          <p:cNvSpPr/>
          <p:nvPr/>
        </p:nvSpPr>
        <p:spPr>
          <a:xfrm>
            <a:off x="447628" y="2825185"/>
            <a:ext cx="4130100" cy="9885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r>
              <a:rPr b="1" i="1" lang="en" sz="19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bien</a:t>
            </a:r>
            <a:r>
              <a:rPr i="1" lang="en" sz="19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usa para decir que algo se hace de buena manera. 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7"/>
          <p:cNvSpPr/>
          <p:nvPr/>
        </p:nvSpPr>
        <p:spPr>
          <a:xfrm>
            <a:off x="4847727" y="2825177"/>
            <a:ext cx="3879000" cy="9885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1D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¡Ella canta </a:t>
            </a:r>
            <a:r>
              <a:rPr i="1" lang="en" sz="2000">
                <a:solidFill>
                  <a:srgbClr val="001D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tan bien</a:t>
            </a:r>
            <a:r>
              <a:rPr i="1" lang="en" sz="20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! 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1" name="Google Shape;691;p88"/>
          <p:cNvSpPr/>
          <p:nvPr/>
        </p:nvSpPr>
        <p:spPr>
          <a:xfrm>
            <a:off x="3477894" y="439800"/>
            <a:ext cx="22701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sino 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8"/>
          <p:cNvSpPr txBox="1"/>
          <p:nvPr/>
        </p:nvSpPr>
        <p:spPr>
          <a:xfrm>
            <a:off x="441600" y="1772600"/>
            <a:ext cx="8260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es grande, _____ pequeño.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8" name="Google Shape;698;p89"/>
          <p:cNvSpPr/>
          <p:nvPr/>
        </p:nvSpPr>
        <p:spPr>
          <a:xfrm>
            <a:off x="3408387" y="439800"/>
            <a:ext cx="18879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si no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9"/>
          <p:cNvSpPr txBox="1"/>
          <p:nvPr/>
        </p:nvSpPr>
        <p:spPr>
          <a:xfrm>
            <a:off x="441600" y="1772600"/>
            <a:ext cx="8260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 duermes bien, mañana vas a estar cansado.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5" name="Google Shape;705;p90"/>
          <p:cNvSpPr/>
          <p:nvPr/>
        </p:nvSpPr>
        <p:spPr>
          <a:xfrm>
            <a:off x="2927745" y="439800"/>
            <a:ext cx="33069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también 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90"/>
          <p:cNvSpPr txBox="1"/>
          <p:nvPr/>
        </p:nvSpPr>
        <p:spPr>
          <a:xfrm>
            <a:off x="441600" y="1772600"/>
            <a:ext cx="8260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rgbClr val="363535"/>
                </a:solidFill>
                <a:latin typeface="Montserrat"/>
                <a:ea typeface="Montserrat"/>
                <a:cs typeface="Montserrat"/>
                <a:sym typeface="Montserrat"/>
              </a:rPr>
              <a:t>Me gusta leer y _______ escribir.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2" name="Google Shape;712;p91"/>
          <p:cNvSpPr/>
          <p:nvPr/>
        </p:nvSpPr>
        <p:spPr>
          <a:xfrm>
            <a:off x="2892991" y="439800"/>
            <a:ext cx="31332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tan bien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91"/>
          <p:cNvSpPr txBox="1"/>
          <p:nvPr/>
        </p:nvSpPr>
        <p:spPr>
          <a:xfrm>
            <a:off x="441600" y="1772600"/>
            <a:ext cx="8260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Ella canta ________ que se ganó un premio.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19" name="Google Shape;719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5" name="Google Shape;725;p93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Hace muchos años, las personas miraban el cielo solo con los ojos.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1" name="Google Shape;731;p9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Eran tubos largos con lentes de vidrio en los extremos.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7" name="Google Shape;737;p95"/>
          <p:cNvSpPr txBox="1"/>
          <p:nvPr/>
        </p:nvSpPr>
        <p:spPr>
          <a:xfrm>
            <a:off x="441600" y="439800"/>
            <a:ext cx="8260800" cy="26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Aun así, ayudaron a los científicos a aprender más sobre el cielo y el espacio.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3" name="Google Shape;743;p96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Se crearon telescopios más potentes y precisos.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huevo</a:t>
            </a:r>
            <a:endParaRPr sz="9600"/>
          </a:p>
        </p:txBody>
      </p:sp>
      <p:pic>
        <p:nvPicPr>
          <p:cNvPr id="352" name="Google Shape;352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3" name="Google Shape;353;p43"/>
          <p:cNvSpPr/>
          <p:nvPr/>
        </p:nvSpPr>
        <p:spPr>
          <a:xfrm>
            <a:off x="2769300" y="3289125"/>
            <a:ext cx="368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49" name="Google Shape;749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50" name="Google Shape;750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puerta</a:t>
            </a:r>
            <a:endParaRPr sz="9600"/>
          </a:p>
        </p:txBody>
      </p:sp>
      <p:pic>
        <p:nvPicPr>
          <p:cNvPr id="359" name="Google Shape;359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0" name="Google Shape;360;p44"/>
          <p:cNvSpPr/>
          <p:nvPr/>
        </p:nvSpPr>
        <p:spPr>
          <a:xfrm>
            <a:off x="2646275" y="3291850"/>
            <a:ext cx="399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suave</a:t>
            </a:r>
            <a:endParaRPr sz="9600"/>
          </a:p>
        </p:txBody>
      </p:sp>
      <p:pic>
        <p:nvPicPr>
          <p:cNvPr id="366" name="Google Shape;366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7" name="Google Shape;367;p45"/>
          <p:cNvSpPr/>
          <p:nvPr/>
        </p:nvSpPr>
        <p:spPr>
          <a:xfrm>
            <a:off x="2857500" y="3291850"/>
            <a:ext cx="354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abuela</a:t>
            </a:r>
            <a:endParaRPr sz="9600"/>
          </a:p>
        </p:txBody>
      </p:sp>
      <p:pic>
        <p:nvPicPr>
          <p:cNvPr id="373" name="Google Shape;37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4" name="Google Shape;374;p46"/>
          <p:cNvSpPr/>
          <p:nvPr/>
        </p:nvSpPr>
        <p:spPr>
          <a:xfrm>
            <a:off x="2578600" y="3291850"/>
            <a:ext cx="416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