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</p:sldIdLst>
  <p:sldSz cy="5143500" cx="9144000"/>
  <p:notesSz cx="6858000" cy="9144000"/>
  <p:embeddedFontLst>
    <p:embeddedFont>
      <p:font typeface="Montserrat"/>
      <p:regular r:id="rId67"/>
      <p:bold r:id="rId68"/>
      <p:italic r:id="rId69"/>
      <p:boldItalic r:id="rId70"/>
    </p:embeddedFont>
    <p:embeddedFont>
      <p:font typeface="Century Gothic"/>
      <p:regular r:id="rId71"/>
      <p:bold r:id="rId72"/>
      <p:italic r:id="rId73"/>
      <p:boldItalic r:id="rId7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545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54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CenturyGothic-italic.fntdata"/><Relationship Id="rId72" Type="http://schemas.openxmlformats.org/officeDocument/2006/relationships/font" Target="fonts/CenturyGothic-bold.fntdata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74" Type="http://schemas.openxmlformats.org/officeDocument/2006/relationships/font" Target="fonts/CenturyGothic-boldItalic.fntdata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font" Target="fonts/CenturyGothic-regular.fntdata"/><Relationship Id="rId70" Type="http://schemas.openxmlformats.org/officeDocument/2006/relationships/font" Target="fonts/Montserrat-boldItalic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font" Target="fonts/Montserrat-bold.fntdata"/><Relationship Id="rId23" Type="http://schemas.openxmlformats.org/officeDocument/2006/relationships/slide" Target="slides/slide18.xml"/><Relationship Id="rId67" Type="http://schemas.openxmlformats.org/officeDocument/2006/relationships/font" Target="fonts/Montserrat-regular.fntdata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Montserrat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76770bb98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76770bb9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imperdible.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76770bb98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76770bb9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repoblar.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76770bb9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76770bb9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inalámbrico.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bd36959e8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bd36959e8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 regla de ortografía de las palabras con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prefijos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Recordemos que un prefijo es una parte pequeña que va al inicio de una palabra para darle un nuevo significado. Según la regla, los prefijos se escriben unidos a la palabra, sin espacio y sin guion.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recalcular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agregar el prefijo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inicio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calcular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recalcular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escribimos como una sola palabra.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c7d001cbe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c7d001cbe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previsto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agregar el prefijo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inicio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visto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previsto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escribimos como una sola palabra.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c7d5a5a88a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3c7d5a5a88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repoblar.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prefijos se escriben unidos a la palabra, sin espacio y sin guion.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poblar, repoblar.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prefijo se agrega al inicio de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poblar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formar la palabra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repoblar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 (Haga clic)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el prefijo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re-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93e9c9e4fd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93e9c9e4fd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precursor.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prefijos se escriben unidos a la palabra, sin espacio y sin guion.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 - cursor, precursor.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prefijo se agrega al inicio de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cursor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formar la palabra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precursor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 (Haga clic)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el prefijo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pre-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varias palabras con un prefijo y luego una oración con esa palabra. Todos van a repetir la palabra y escribirla en su pizarra. Recuerden usar lo que aprendimos sobre las palabras con prefijos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repoblar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niños ayudan a repoblar el bosque plantando nuevos árboles.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repoblar.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 - po - blar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/l/, /a/, /r/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Repoblar, /rr/, /e/, /p/, /o/, /b/, /l/, /a/, /r/.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prefijos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impagable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chaqueta es muy cara, es impagable.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impagable.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im - pa - ga - 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/i/, /m/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/l/,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Impagable, /i/, /m/, /p/, /a/, /g/, /a/, /b/, /l/, /e/.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recalcular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Tuve que recalcular la operación de matemáticas.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recalcular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 - cal - cu - lar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/a/, /l/.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/u/.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/l/, /a/, /r/.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Recalcular, /rr/, /e/, /k/, /a/, /l/, /k/, /u/, /l/, /a/, /r/.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a59cc42d4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3a59cc42d4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llevar.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a59cc42d4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3a59cc42d4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texto.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a59cc42d4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3a59cc42d4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fecha.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Francisco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Francisco y Gabriela estaban en la sala de su casa haciendo la tarea.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Francisco (1), y (2), Gabriela (3), estaban (4), en (5), la (6) sala (7), de (8), su (9), casa (10), haciendo (11), la (12), tarea (13).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¡Tiene trece palabras!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>
              <a:solidFill>
                <a:srgbClr val="363535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prefijos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prefijos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Recuerden que un prefijo es una parte pequeña que va al inicio de una palabra para darle un nuevo significado.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reenganchar.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el prefijo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primera sílaba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incauto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excompañero.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prefijos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autodidacta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desilusionar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inabordable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premeditación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prefijos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Recuerden que un prefijo es una parte pequeña que va al inicio de una palabra para darle un nuevo significado.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recalcular.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el prefijo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primera sílaba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previsto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impasible.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prefijos.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resalada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imperceptible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telespectador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trigonometría.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varias palabras con un prefijo y luego una oración con esa palabra. Todos van a repetir la palabra y escribirla en su pizarra. Recuerden usar lo que aprendimos sobre las palabras con prefijos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resalada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sopa quedó resalada y no se puede comer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resalada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sa - la - da.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Resalada, /rr/, /e/, /s/, /a/, /l/, /a/, /d/,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autodidacta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Pedro es autodidacta porque aprendió a tocar la guitarra solo, sin recibir clases.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autodidacta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(5)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 - to - di - dac - ta.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/a/, /u/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dac,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d/, /a/, /k/.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quinta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/a/. Autodidacta, /a/, /u/, /t/, /o/, /d/, /i/, /d/, /a/, /k/, /t/,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desilusión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Sentí una gran desilusión cuando cancelaron la fiesta.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desilusión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- si - lu - sión.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/u/.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sión,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/i/, /o/, /n/. Desilusión, /d/, /e/, /s/, /i/, /l/, /u/, /s/, /i/, /o/, /n/.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clasificar palabras en graves o esdrújulas. Recuerden que las palabras graves llevan la tilde en la penúltima sílaba (la que va antes de la última) cuando no terminan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vocal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Las palabras esdrújulas tienen la sílaba tónica en la antepenúltima sílaba, es decir, la tercera contando desde el final de la palabra. Todas las palabras esdrújulas llevan tilde.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c688d30607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3c688d3060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enfatizando la penúltima sílaba,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néc-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néctar. 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sílaba que se pronuncia con más fuerza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néctar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néc-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 la penúltima sílaba y la palabra termina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Por eso, es una palabra grave y lleva tilde. Ahora vamos a hacerlo juntos. 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76770bb9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76770bb9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desmontar.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3c7d5a5a88a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3c7d5a5a88a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formula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(sin tilde).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enfatizando la sílaba fuerte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fór-: fórmula. 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 se pronuncia con más fuerza?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(f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ór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-)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la penúltima o la antepenúltima?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(antepenúltima)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Entonces es una palabra esdrújula y debe llevar tilde en la antepenúltima sílaba: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ór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con más palabras.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3c7d5a5a88a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3c7d5a5a88a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futbol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(sin tilde).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enfatizando la sílaba fuerte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fút-: fútbol.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 se pronuncia con más fuerza?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(fút-)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la penúltima o la antepenúltima?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(penúltima)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Entonces es una palabra grave y debe llevar tilde en la penúltima sílaba: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fútbol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3c7d5a5a88a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3c7d5a5a88a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película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(sin tilde).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enfatizando la sílaba fuerte -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lí-: película.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 se pronuncia con más fuerza?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(-lí-)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la penúltima o la antepenúltima?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(antepenúltima)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Entonces es una palabra esdrújula y debe llevar tilde en la antepenúltima sílaba: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película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c7d5a5a88a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c7d5a5a88a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anónimo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(sin tilde).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enfatizando la sílaba fuerte -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nó-: anónimo.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 se pronuncia con más fuerza?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(-nó-)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la penúltima o la antepenúltima?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(antepenúltima)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Entonces es una palabra esdrújula y debe llevar tilde en la antepenúltima sílaba: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anónimo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3c7d5a5a88a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3c7d5a5a88a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ambar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(sin tilde).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enfatizando la sílaba fuerte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ám-: ámbar.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 se pronuncia con más fuerza?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(ám-)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la penúltima o la antepenúltima?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(penúltima)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Entonces es una palabra grave y debe llevar tilde en la penúltima sílaba: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ámbar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Buscaron entre las herramientas y las bicicletas.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expresión. Primero lea la oración con un tono monótono y luego con la expresión apropiada.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expresión haciendo énfasis en los signos de puntuación.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76770bb9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76770bb9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precursor.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76770bb98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76770bb98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autoadhesiva.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76770bb98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76770bb98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inadvertido.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76770bb98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76770bb98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inaplicable.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2026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6.png"/><Relationship Id="rId4" Type="http://schemas.openxmlformats.org/officeDocument/2006/relationships/image" Target="../media/image29.png"/><Relationship Id="rId5" Type="http://schemas.openxmlformats.org/officeDocument/2006/relationships/image" Target="../media/image46.png"/><Relationship Id="rId6" Type="http://schemas.openxmlformats.org/officeDocument/2006/relationships/image" Target="../media/image45.png"/><Relationship Id="rId7" Type="http://schemas.openxmlformats.org/officeDocument/2006/relationships/image" Target="../media/image4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png"/><Relationship Id="rId4" Type="http://schemas.openxmlformats.org/officeDocument/2006/relationships/image" Target="../media/image26.png"/><Relationship Id="rId5" Type="http://schemas.openxmlformats.org/officeDocument/2006/relationships/image" Target="../media/image48.png"/><Relationship Id="rId6" Type="http://schemas.openxmlformats.org/officeDocument/2006/relationships/image" Target="../media/image47.png"/><Relationship Id="rId7" Type="http://schemas.openxmlformats.org/officeDocument/2006/relationships/image" Target="../media/image4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5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4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4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0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9.png"/><Relationship Id="rId4" Type="http://schemas.openxmlformats.org/officeDocument/2006/relationships/image" Target="../media/image4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9.png"/><Relationship Id="rId4" Type="http://schemas.openxmlformats.org/officeDocument/2006/relationships/image" Target="../media/image44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9.png"/><Relationship Id="rId4" Type="http://schemas.openxmlformats.org/officeDocument/2006/relationships/image" Target="../media/image4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9.png"/><Relationship Id="rId4" Type="http://schemas.openxmlformats.org/officeDocument/2006/relationships/image" Target="../media/image44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9.png"/><Relationship Id="rId4" Type="http://schemas.openxmlformats.org/officeDocument/2006/relationships/image" Target="../media/image44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9.png"/><Relationship Id="rId4" Type="http://schemas.openxmlformats.org/officeDocument/2006/relationships/image" Target="../media/image44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9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9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9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2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299" name="Google Shape;299;p38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8"/>
          <p:cNvSpPr/>
          <p:nvPr/>
        </p:nvSpPr>
        <p:spPr>
          <a:xfrm>
            <a:off x="3660450" y="2459625"/>
            <a:ext cx="1823100" cy="18231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8"/>
          <p:cNvSpPr txBox="1"/>
          <p:nvPr/>
        </p:nvSpPr>
        <p:spPr>
          <a:xfrm>
            <a:off x="3660449" y="3063375"/>
            <a:ext cx="1823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Century Gothic"/>
                <a:ea typeface="Century Gothic"/>
                <a:cs typeface="Century Gothic"/>
                <a:sym typeface="Century Gothic"/>
              </a:rPr>
              <a:t>prefijos</a:t>
            </a:r>
            <a:endParaRPr b="1" sz="3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8"/>
          <p:cNvSpPr txBox="1"/>
          <p:nvPr/>
        </p:nvSpPr>
        <p:spPr>
          <a:xfrm>
            <a:off x="2021550" y="1825764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8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32.2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imperdible</a:t>
            </a:r>
            <a:endParaRPr sz="9600"/>
          </a:p>
        </p:txBody>
      </p:sp>
      <p:pic>
        <p:nvPicPr>
          <p:cNvPr id="369" name="Google Shape;369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8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repoblar</a:t>
            </a:r>
            <a:endParaRPr sz="9600"/>
          </a:p>
        </p:txBody>
      </p:sp>
      <p:pic>
        <p:nvPicPr>
          <p:cNvPr id="375" name="Google Shape;375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inalámbrico</a:t>
            </a:r>
            <a:endParaRPr sz="9600"/>
          </a:p>
        </p:txBody>
      </p:sp>
      <p:pic>
        <p:nvPicPr>
          <p:cNvPr id="381" name="Google Shape;381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387" name="Google Shape;387;p5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5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93" name="Google Shape;393;p51"/>
          <p:cNvSpPr/>
          <p:nvPr/>
        </p:nvSpPr>
        <p:spPr>
          <a:xfrm>
            <a:off x="4689826" y="2113500"/>
            <a:ext cx="27570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calcular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4" name="Google Shape;394;p51"/>
          <p:cNvSpPr/>
          <p:nvPr/>
        </p:nvSpPr>
        <p:spPr>
          <a:xfrm>
            <a:off x="2190174" y="2113500"/>
            <a:ext cx="12996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5" name="Google Shape;395;p51"/>
          <p:cNvSpPr/>
          <p:nvPr/>
        </p:nvSpPr>
        <p:spPr>
          <a:xfrm>
            <a:off x="2864701" y="3770775"/>
            <a:ext cx="3414600" cy="837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>
            <a:noFill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recalcular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51"/>
          <p:cNvSpPr txBox="1"/>
          <p:nvPr/>
        </p:nvSpPr>
        <p:spPr>
          <a:xfrm>
            <a:off x="3644278" y="2175970"/>
            <a:ext cx="880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9375" lIns="59375" spcFirstLastPara="1" rIns="59375" wrap="square" tIns="59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292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7" name="Google Shape;397;p51"/>
          <p:cNvSpPr/>
          <p:nvPr/>
        </p:nvSpPr>
        <p:spPr>
          <a:xfrm rot="5400000">
            <a:off x="4360954" y="3277127"/>
            <a:ext cx="422100" cy="4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8" name="Google Shape;398;p51"/>
          <p:cNvSpPr/>
          <p:nvPr/>
        </p:nvSpPr>
        <p:spPr>
          <a:xfrm>
            <a:off x="441600" y="439800"/>
            <a:ext cx="1392600" cy="1108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9" name="Google Shape;399;p51"/>
          <p:cNvSpPr/>
          <p:nvPr/>
        </p:nvSpPr>
        <p:spPr>
          <a:xfrm>
            <a:off x="2407850" y="439800"/>
            <a:ext cx="6294600" cy="1151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51"/>
          <p:cNvSpPr/>
          <p:nvPr/>
        </p:nvSpPr>
        <p:spPr>
          <a:xfrm>
            <a:off x="1902475" y="645150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1" name="Google Shape;401;p51"/>
          <p:cNvSpPr/>
          <p:nvPr/>
        </p:nvSpPr>
        <p:spPr>
          <a:xfrm rot="5400000">
            <a:off x="4331250" y="1404975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51"/>
          <p:cNvSpPr txBox="1"/>
          <p:nvPr/>
        </p:nvSpPr>
        <p:spPr>
          <a:xfrm>
            <a:off x="2578600" y="593550"/>
            <a:ext cx="59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prefijos se escriben unidos a la palabra, sin espacio y sin guion</a:t>
            </a:r>
            <a:r>
              <a:rPr i="1"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recalcular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3" name="Google Shape;403;p51"/>
          <p:cNvSpPr txBox="1"/>
          <p:nvPr/>
        </p:nvSpPr>
        <p:spPr>
          <a:xfrm>
            <a:off x="373650" y="439800"/>
            <a:ext cx="1528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5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9" name="Google Shape;409;p52"/>
          <p:cNvSpPr/>
          <p:nvPr/>
        </p:nvSpPr>
        <p:spPr>
          <a:xfrm>
            <a:off x="4689823" y="2113500"/>
            <a:ext cx="19404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visto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52"/>
          <p:cNvSpPr/>
          <p:nvPr/>
        </p:nvSpPr>
        <p:spPr>
          <a:xfrm>
            <a:off x="2190174" y="2113500"/>
            <a:ext cx="12996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p52"/>
          <p:cNvSpPr/>
          <p:nvPr/>
        </p:nvSpPr>
        <p:spPr>
          <a:xfrm>
            <a:off x="3149140" y="3770787"/>
            <a:ext cx="3024000" cy="837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>
            <a:noFill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previsto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2" name="Google Shape;412;p52"/>
          <p:cNvSpPr txBox="1"/>
          <p:nvPr/>
        </p:nvSpPr>
        <p:spPr>
          <a:xfrm>
            <a:off x="3644278" y="2175970"/>
            <a:ext cx="880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9375" lIns="59375" spcFirstLastPara="1" rIns="59375" wrap="square" tIns="59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292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3" name="Google Shape;413;p52"/>
          <p:cNvSpPr/>
          <p:nvPr/>
        </p:nvSpPr>
        <p:spPr>
          <a:xfrm rot="5400000">
            <a:off x="4360954" y="3277127"/>
            <a:ext cx="422100" cy="4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4" name="Google Shape;414;p52"/>
          <p:cNvSpPr/>
          <p:nvPr/>
        </p:nvSpPr>
        <p:spPr>
          <a:xfrm>
            <a:off x="441600" y="439800"/>
            <a:ext cx="1392600" cy="1108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5" name="Google Shape;415;p52"/>
          <p:cNvSpPr/>
          <p:nvPr/>
        </p:nvSpPr>
        <p:spPr>
          <a:xfrm>
            <a:off x="2407850" y="439800"/>
            <a:ext cx="6294600" cy="1151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6" name="Google Shape;416;p52"/>
          <p:cNvSpPr/>
          <p:nvPr/>
        </p:nvSpPr>
        <p:spPr>
          <a:xfrm>
            <a:off x="1902475" y="645150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7" name="Google Shape;417;p52"/>
          <p:cNvSpPr/>
          <p:nvPr/>
        </p:nvSpPr>
        <p:spPr>
          <a:xfrm rot="5400000">
            <a:off x="4331250" y="1404975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8" name="Google Shape;418;p52"/>
          <p:cNvSpPr txBox="1"/>
          <p:nvPr/>
        </p:nvSpPr>
        <p:spPr>
          <a:xfrm>
            <a:off x="2578600" y="593550"/>
            <a:ext cx="59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prefijos se escriben unidos a la palabra, sin espacio y sin guion</a:t>
            </a:r>
            <a:r>
              <a:rPr i="1"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previsto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52"/>
          <p:cNvSpPr txBox="1"/>
          <p:nvPr/>
        </p:nvSpPr>
        <p:spPr>
          <a:xfrm>
            <a:off x="402225" y="439800"/>
            <a:ext cx="1528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</a:t>
            </a:r>
            <a:endParaRPr b="1"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5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666" y="4148746"/>
            <a:ext cx="822900" cy="822900"/>
          </a:xfrm>
          <a:prstGeom prst="ellipse">
            <a:avLst/>
          </a:prstGeom>
        </p:spPr>
      </p:pic>
      <p:sp>
        <p:nvSpPr>
          <p:cNvPr id="425" name="Google Shape;425;p53"/>
          <p:cNvSpPr/>
          <p:nvPr/>
        </p:nvSpPr>
        <p:spPr>
          <a:xfrm>
            <a:off x="4689826" y="2113500"/>
            <a:ext cx="27570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poblar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6" name="Google Shape;426;p53"/>
          <p:cNvSpPr/>
          <p:nvPr/>
        </p:nvSpPr>
        <p:spPr>
          <a:xfrm>
            <a:off x="2190174" y="2113500"/>
            <a:ext cx="12996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Google Shape;427;p53"/>
          <p:cNvSpPr/>
          <p:nvPr/>
        </p:nvSpPr>
        <p:spPr>
          <a:xfrm>
            <a:off x="2864701" y="3770775"/>
            <a:ext cx="3414600" cy="837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>
            <a:noFill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repoblar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53"/>
          <p:cNvSpPr txBox="1"/>
          <p:nvPr/>
        </p:nvSpPr>
        <p:spPr>
          <a:xfrm>
            <a:off x="3644278" y="2175970"/>
            <a:ext cx="880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9375" lIns="59375" spcFirstLastPara="1" rIns="59375" wrap="square" tIns="59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292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53"/>
          <p:cNvSpPr/>
          <p:nvPr/>
        </p:nvSpPr>
        <p:spPr>
          <a:xfrm rot="5400000">
            <a:off x="4360954" y="3277127"/>
            <a:ext cx="422100" cy="4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0" name="Google Shape;430;p53"/>
          <p:cNvSpPr/>
          <p:nvPr/>
        </p:nvSpPr>
        <p:spPr>
          <a:xfrm>
            <a:off x="441600" y="439800"/>
            <a:ext cx="1392600" cy="1108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53"/>
          <p:cNvSpPr/>
          <p:nvPr/>
        </p:nvSpPr>
        <p:spPr>
          <a:xfrm>
            <a:off x="2407850" y="439800"/>
            <a:ext cx="6294600" cy="1151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2" name="Google Shape;432;p53"/>
          <p:cNvSpPr/>
          <p:nvPr/>
        </p:nvSpPr>
        <p:spPr>
          <a:xfrm>
            <a:off x="1902475" y="645150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3" name="Google Shape;433;p53"/>
          <p:cNvSpPr/>
          <p:nvPr/>
        </p:nvSpPr>
        <p:spPr>
          <a:xfrm rot="5400000">
            <a:off x="4331250" y="1404975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53"/>
          <p:cNvSpPr txBox="1"/>
          <p:nvPr/>
        </p:nvSpPr>
        <p:spPr>
          <a:xfrm>
            <a:off x="2578600" y="593550"/>
            <a:ext cx="59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prefijos se escriben unidos a la palabra, sin espacio y sin guion.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53"/>
          <p:cNvSpPr txBox="1"/>
          <p:nvPr/>
        </p:nvSpPr>
        <p:spPr>
          <a:xfrm>
            <a:off x="373650" y="439800"/>
            <a:ext cx="1528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54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666" y="4148746"/>
            <a:ext cx="822900" cy="822900"/>
          </a:xfrm>
          <a:prstGeom prst="ellipse">
            <a:avLst/>
          </a:prstGeom>
        </p:spPr>
      </p:pic>
      <p:sp>
        <p:nvSpPr>
          <p:cNvPr id="441" name="Google Shape;441;p54"/>
          <p:cNvSpPr/>
          <p:nvPr/>
        </p:nvSpPr>
        <p:spPr>
          <a:xfrm>
            <a:off x="4689816" y="2113512"/>
            <a:ext cx="24423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cursor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54"/>
          <p:cNvSpPr/>
          <p:nvPr/>
        </p:nvSpPr>
        <p:spPr>
          <a:xfrm>
            <a:off x="2190174" y="2113500"/>
            <a:ext cx="12996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54"/>
          <p:cNvSpPr/>
          <p:nvPr/>
        </p:nvSpPr>
        <p:spPr>
          <a:xfrm>
            <a:off x="2962651" y="3770775"/>
            <a:ext cx="3218700" cy="837600"/>
          </a:xfrm>
          <a:prstGeom prst="roundRect">
            <a:avLst>
              <a:gd fmla="val 8676" name="adj"/>
            </a:avLst>
          </a:prstGeom>
          <a:solidFill>
            <a:srgbClr val="FFE2D6"/>
          </a:solidFill>
          <a:ln>
            <a:noFill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precursor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54"/>
          <p:cNvSpPr txBox="1"/>
          <p:nvPr/>
        </p:nvSpPr>
        <p:spPr>
          <a:xfrm>
            <a:off x="3644278" y="2175970"/>
            <a:ext cx="880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9375" lIns="59375" spcFirstLastPara="1" rIns="59375" wrap="square" tIns="59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292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54"/>
          <p:cNvSpPr/>
          <p:nvPr/>
        </p:nvSpPr>
        <p:spPr>
          <a:xfrm rot="5400000">
            <a:off x="4360954" y="3277127"/>
            <a:ext cx="422100" cy="4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6" name="Google Shape;446;p54"/>
          <p:cNvSpPr/>
          <p:nvPr/>
        </p:nvSpPr>
        <p:spPr>
          <a:xfrm>
            <a:off x="441600" y="439800"/>
            <a:ext cx="1392600" cy="1108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7" name="Google Shape;447;p54"/>
          <p:cNvSpPr/>
          <p:nvPr/>
        </p:nvSpPr>
        <p:spPr>
          <a:xfrm>
            <a:off x="2407850" y="439800"/>
            <a:ext cx="6294600" cy="1151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8" name="Google Shape;448;p54"/>
          <p:cNvSpPr/>
          <p:nvPr/>
        </p:nvSpPr>
        <p:spPr>
          <a:xfrm>
            <a:off x="1902475" y="645150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9" name="Google Shape;449;p54"/>
          <p:cNvSpPr/>
          <p:nvPr/>
        </p:nvSpPr>
        <p:spPr>
          <a:xfrm rot="5400000">
            <a:off x="4331250" y="1404975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Google Shape;450;p54"/>
          <p:cNvSpPr txBox="1"/>
          <p:nvPr/>
        </p:nvSpPr>
        <p:spPr>
          <a:xfrm>
            <a:off x="2578600" y="593550"/>
            <a:ext cx="59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prefijos se escriben unidos a la palabra, sin espacio y sin guion.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54"/>
          <p:cNvSpPr txBox="1"/>
          <p:nvPr/>
        </p:nvSpPr>
        <p:spPr>
          <a:xfrm>
            <a:off x="402225" y="439800"/>
            <a:ext cx="1528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pre-</a:t>
            </a:r>
            <a:endParaRPr b="1"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3" name="Google Shape;463;p5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poblar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9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9" name="Google Shape;469;p5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im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pagable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5" name="Google Shape;475;p58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calcular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481" name="Google Shape;481;p59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llevar</a:t>
            </a:r>
            <a:endParaRPr sz="9600"/>
          </a:p>
        </p:txBody>
      </p:sp>
      <p:pic>
        <p:nvPicPr>
          <p:cNvPr id="487" name="Google Shape;487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3" name="Google Shape;493;p6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texto</a:t>
            </a:r>
            <a:endParaRPr sz="9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9" name="Google Shape;499;p62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fecha</a:t>
            </a:r>
            <a:endParaRPr sz="9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63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1" name="Google Shape;511;p64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Francisco y Gabriela estaban en la sala de su casa haciendo la tarea. </a:t>
            </a:r>
            <a:endParaRPr sz="5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516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7" name="Google Shape;517;p65"/>
          <p:cNvSpPr txBox="1"/>
          <p:nvPr/>
        </p:nvSpPr>
        <p:spPr>
          <a:xfrm>
            <a:off x="441600" y="439800"/>
            <a:ext cx="8260800" cy="35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900">
                <a:latin typeface="Century Gothic"/>
                <a:ea typeface="Century Gothic"/>
                <a:cs typeface="Century Gothic"/>
                <a:sym typeface="Century Gothic"/>
              </a:rPr>
              <a:t>—</a:t>
            </a:r>
            <a:r>
              <a:rPr lang="en" sz="4900"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lang="en" sz="4900">
                <a:latin typeface="Century Gothic"/>
                <a:ea typeface="Century Gothic"/>
                <a:cs typeface="Century Gothic"/>
                <a:sym typeface="Century Gothic"/>
              </a:rPr>
              <a:t>Qué tal si preguntamos a mamá y papá si han visto tu cuaderno</a:t>
            </a:r>
            <a:r>
              <a:rPr lang="en" sz="4900">
                <a:latin typeface="Montserrat"/>
                <a:ea typeface="Montserrat"/>
                <a:cs typeface="Montserrat"/>
                <a:sym typeface="Montserrat"/>
              </a:rPr>
              <a:t>?</a:t>
            </a:r>
            <a:r>
              <a:rPr lang="en" sz="4900">
                <a:latin typeface="Century Gothic"/>
                <a:ea typeface="Century Gothic"/>
                <a:cs typeface="Century Gothic"/>
                <a:sym typeface="Century Gothic"/>
              </a:rPr>
              <a:t> —sugirió Gabriela.</a:t>
            </a:r>
            <a:endParaRPr sz="4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23" name="Google Shape;523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14" name="Google Shape;314;p4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oogle Shape;528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529" name="Google Shape;529;p67"/>
          <p:cNvCxnSpPr/>
          <p:nvPr/>
        </p:nvCxnSpPr>
        <p:spPr>
          <a:xfrm>
            <a:off x="76500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0" name="Google Shape;530;p67"/>
          <p:cNvCxnSpPr/>
          <p:nvPr/>
        </p:nvCxnSpPr>
        <p:spPr>
          <a:xfrm>
            <a:off x="76500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1" name="Google Shape;531;p67"/>
          <p:cNvCxnSpPr/>
          <p:nvPr/>
        </p:nvCxnSpPr>
        <p:spPr>
          <a:xfrm>
            <a:off x="76500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536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37" name="Google Shape;537;p68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Francisco y Gabriela estaban en la sala de su casa haciendo la tarea.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69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43" name="Google Shape;543;p6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44" name="Google Shape;544;p69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70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Google Shape;554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555" name="Google Shape;555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72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1" name="Google Shape;561;p72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2" name="Google Shape;562;p72" title="icons_final_Phonics_BW_Rememb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64" name="Google Shape;564;p72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72"/>
          <p:cNvSpPr txBox="1"/>
          <p:nvPr/>
        </p:nvSpPr>
        <p:spPr>
          <a:xfrm>
            <a:off x="441596" y="2327825"/>
            <a:ext cx="2475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latin typeface="Century Gothic"/>
                <a:ea typeface="Century Gothic"/>
                <a:cs typeface="Century Gothic"/>
                <a:sym typeface="Century Gothic"/>
              </a:rPr>
              <a:t>prefijos</a:t>
            </a:r>
            <a:endParaRPr b="1"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72"/>
          <p:cNvSpPr txBox="1"/>
          <p:nvPr/>
        </p:nvSpPr>
        <p:spPr>
          <a:xfrm>
            <a:off x="3881451" y="2172288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cauto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7" name="Google Shape;567;p72"/>
          <p:cNvSpPr txBox="1"/>
          <p:nvPr/>
        </p:nvSpPr>
        <p:spPr>
          <a:xfrm>
            <a:off x="3881451" y="3384525"/>
            <a:ext cx="465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</a:t>
            </a:r>
            <a:r>
              <a:rPr lang="en" sz="4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compañero</a:t>
            </a:r>
            <a:endParaRPr sz="4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8" name="Google Shape;568;p72"/>
          <p:cNvSpPr txBox="1"/>
          <p:nvPr/>
        </p:nvSpPr>
        <p:spPr>
          <a:xfrm>
            <a:off x="3881451" y="960063"/>
            <a:ext cx="4101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lang="en" sz="4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enganchar</a:t>
            </a:r>
            <a:endParaRPr sz="4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9" name="Google Shape;569;p72"/>
          <p:cNvSpPr/>
          <p:nvPr/>
        </p:nvSpPr>
        <p:spPr>
          <a:xfrm rot="-1019631">
            <a:off x="3150932" y="1691706"/>
            <a:ext cx="603553" cy="30177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0" name="Google Shape;570;p72"/>
          <p:cNvSpPr/>
          <p:nvPr/>
        </p:nvSpPr>
        <p:spPr>
          <a:xfrm rot="1319193">
            <a:off x="3151018" y="355285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72"/>
          <p:cNvSpPr/>
          <p:nvPr/>
        </p:nvSpPr>
        <p:spPr>
          <a:xfrm rot="-1709">
            <a:off x="3151043" y="2598938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2" name="Google Shape;572;p72" title="486.png"/>
          <p:cNvPicPr preferRelativeResize="0"/>
          <p:nvPr/>
        </p:nvPicPr>
        <p:blipFill rotWithShape="1">
          <a:blip r:embed="rId5">
            <a:alphaModFix/>
          </a:blip>
          <a:srcRect b="8973" l="0" r="0" t="51862"/>
          <a:stretch/>
        </p:blipFill>
        <p:spPr>
          <a:xfrm>
            <a:off x="7163601" y="596825"/>
            <a:ext cx="1586076" cy="70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72" title="487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20020" y="2019363"/>
            <a:ext cx="1103477" cy="126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72" title="488.png"/>
          <p:cNvPicPr preferRelativeResize="0"/>
          <p:nvPr/>
        </p:nvPicPr>
        <p:blipFill rotWithShape="1">
          <a:blip r:embed="rId7">
            <a:alphaModFix/>
          </a:blip>
          <a:srcRect b="0" l="21445" r="0" t="12953"/>
          <a:stretch/>
        </p:blipFill>
        <p:spPr>
          <a:xfrm flipH="1">
            <a:off x="7823500" y="2939300"/>
            <a:ext cx="1034688" cy="131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7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autodidacta</a:t>
            </a:r>
            <a:endParaRPr sz="9600"/>
          </a:p>
        </p:txBody>
      </p:sp>
      <p:pic>
        <p:nvPicPr>
          <p:cNvPr id="580" name="Google Shape;580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7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desilusionar</a:t>
            </a:r>
            <a:endParaRPr sz="9600"/>
          </a:p>
        </p:txBody>
      </p:sp>
      <p:pic>
        <p:nvPicPr>
          <p:cNvPr id="586" name="Google Shape;586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7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inabordable</a:t>
            </a:r>
            <a:endParaRPr sz="9600"/>
          </a:p>
        </p:txBody>
      </p:sp>
      <p:pic>
        <p:nvPicPr>
          <p:cNvPr id="592" name="Google Shape;592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76"/>
          <p:cNvSpPr txBox="1"/>
          <p:nvPr>
            <p:ph idx="4294967295" type="body"/>
          </p:nvPr>
        </p:nvSpPr>
        <p:spPr>
          <a:xfrm>
            <a:off x="0" y="1626825"/>
            <a:ext cx="9144000" cy="158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100"/>
              <a:t>premeditación</a:t>
            </a:r>
            <a:endParaRPr sz="9100"/>
          </a:p>
        </p:txBody>
      </p:sp>
      <p:pic>
        <p:nvPicPr>
          <p:cNvPr id="598" name="Google Shape;598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0" name="Google Shape;320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21" name="Google Shape;321;p4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2" name="Google Shape;322;p41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1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4" name="Google Shape;324;p41"/>
          <p:cNvSpPr txBox="1"/>
          <p:nvPr/>
        </p:nvSpPr>
        <p:spPr>
          <a:xfrm>
            <a:off x="441596" y="2327825"/>
            <a:ext cx="2475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latin typeface="Century Gothic"/>
                <a:ea typeface="Century Gothic"/>
                <a:cs typeface="Century Gothic"/>
                <a:sym typeface="Century Gothic"/>
              </a:rPr>
              <a:t>prefijos</a:t>
            </a:r>
            <a:endParaRPr b="1"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5" name="Google Shape;325;p41"/>
          <p:cNvSpPr txBox="1"/>
          <p:nvPr/>
        </p:nvSpPr>
        <p:spPr>
          <a:xfrm>
            <a:off x="3881451" y="2172288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visto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6" name="Google Shape;326;p41"/>
          <p:cNvSpPr txBox="1"/>
          <p:nvPr/>
        </p:nvSpPr>
        <p:spPr>
          <a:xfrm>
            <a:off x="3881444" y="3384535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pasible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41"/>
          <p:cNvSpPr txBox="1"/>
          <p:nvPr/>
        </p:nvSpPr>
        <p:spPr>
          <a:xfrm>
            <a:off x="3881451" y="960063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calcular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Google Shape;328;p41"/>
          <p:cNvSpPr/>
          <p:nvPr/>
        </p:nvSpPr>
        <p:spPr>
          <a:xfrm rot="-1019631">
            <a:off x="3150932" y="1691706"/>
            <a:ext cx="603553" cy="30177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41"/>
          <p:cNvSpPr/>
          <p:nvPr/>
        </p:nvSpPr>
        <p:spPr>
          <a:xfrm rot="1319193">
            <a:off x="3151018" y="355285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41"/>
          <p:cNvSpPr/>
          <p:nvPr/>
        </p:nvSpPr>
        <p:spPr>
          <a:xfrm rot="-1709">
            <a:off x="3151043" y="2598938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1" name="Google Shape;331;p41" title="48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79957" y="858974"/>
            <a:ext cx="1146592" cy="13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1" title="484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69426" y="1962100"/>
            <a:ext cx="1313326" cy="1500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1" title="485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04050" y="3266500"/>
            <a:ext cx="1146600" cy="131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7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resalada</a:t>
            </a:r>
            <a:endParaRPr sz="9600"/>
          </a:p>
        </p:txBody>
      </p:sp>
      <p:pic>
        <p:nvPicPr>
          <p:cNvPr id="604" name="Google Shape;604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7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imperceptible</a:t>
            </a:r>
            <a:endParaRPr sz="9600"/>
          </a:p>
        </p:txBody>
      </p:sp>
      <p:pic>
        <p:nvPicPr>
          <p:cNvPr id="610" name="Google Shape;610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7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telespectador</a:t>
            </a:r>
            <a:endParaRPr sz="9600"/>
          </a:p>
        </p:txBody>
      </p:sp>
      <p:pic>
        <p:nvPicPr>
          <p:cNvPr id="616" name="Google Shape;616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80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trigonometría</a:t>
            </a:r>
            <a:endParaRPr sz="9600"/>
          </a:p>
        </p:txBody>
      </p:sp>
      <p:pic>
        <p:nvPicPr>
          <p:cNvPr id="622" name="Google Shape;622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Google Shape;627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4" name="Google Shape;634;p8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salada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Google Shape;639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0" name="Google Shape;640;p8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auto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didacta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Google Shape;645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6" name="Google Shape;646;p84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des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ilusión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85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Google Shape;657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8" name="Google Shape;658;p86"/>
          <p:cNvSpPr/>
          <p:nvPr/>
        </p:nvSpPr>
        <p:spPr>
          <a:xfrm>
            <a:off x="3348000" y="1197863"/>
            <a:ext cx="24480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nécta</a:t>
            </a:r>
            <a:r>
              <a:rPr b="1" lang="en" sz="5000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b="1"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9" name="Google Shape;659;p86"/>
          <p:cNvSpPr/>
          <p:nvPr/>
        </p:nvSpPr>
        <p:spPr>
          <a:xfrm>
            <a:off x="1076563" y="2452225"/>
            <a:ext cx="17526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u="sng">
                <a:latin typeface="Century Gothic"/>
                <a:ea typeface="Century Gothic"/>
                <a:cs typeface="Century Gothic"/>
                <a:sym typeface="Century Gothic"/>
              </a:rPr>
              <a:t>néc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0" name="Google Shape;660;p86"/>
          <p:cNvSpPr/>
          <p:nvPr/>
        </p:nvSpPr>
        <p:spPr>
          <a:xfrm>
            <a:off x="3061196" y="2452225"/>
            <a:ext cx="15687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r>
              <a:rPr b="1" lang="en" sz="5000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b="1" sz="5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1" name="Google Shape;661;p86"/>
          <p:cNvSpPr/>
          <p:nvPr/>
        </p:nvSpPr>
        <p:spPr>
          <a:xfrm>
            <a:off x="5619437" y="2452225"/>
            <a:ext cx="2448000" cy="10059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nécta</a:t>
            </a:r>
            <a:r>
              <a:rPr b="1" lang="en" sz="5000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2" name="Google Shape;662;p86"/>
          <p:cNvSpPr/>
          <p:nvPr/>
        </p:nvSpPr>
        <p:spPr>
          <a:xfrm>
            <a:off x="4822860" y="2804265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3" name="Google Shape;663;p86"/>
          <p:cNvSpPr txBox="1"/>
          <p:nvPr/>
        </p:nvSpPr>
        <p:spPr>
          <a:xfrm>
            <a:off x="0" y="439788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lang="en" sz="4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Grave o esdrújula</a:t>
            </a: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9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64" name="Google Shape;664;p86"/>
          <p:cNvGrpSpPr/>
          <p:nvPr/>
        </p:nvGrpSpPr>
        <p:grpSpPr>
          <a:xfrm>
            <a:off x="3043073" y="3706575"/>
            <a:ext cx="2765527" cy="1005900"/>
            <a:chOff x="3043073" y="3706575"/>
            <a:chExt cx="2765527" cy="1005900"/>
          </a:xfrm>
        </p:grpSpPr>
        <p:sp>
          <p:nvSpPr>
            <p:cNvPr id="665" name="Google Shape;665;p86"/>
            <p:cNvSpPr/>
            <p:nvPr/>
          </p:nvSpPr>
          <p:spPr>
            <a:xfrm>
              <a:off x="3335400" y="3706575"/>
              <a:ext cx="2473200" cy="1005900"/>
            </a:xfrm>
            <a:prstGeom prst="roundRect">
              <a:avLst>
                <a:gd fmla="val 8676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>
                  <a:latin typeface="Century Gothic"/>
                  <a:ea typeface="Century Gothic"/>
                  <a:cs typeface="Century Gothic"/>
                  <a:sym typeface="Century Gothic"/>
                </a:rPr>
                <a:t>grave</a:t>
              </a:r>
              <a:endParaRPr b="1" sz="5000" u="sng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66" name="Google Shape;666;p86" title="mark_check_verde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043073" y="3884476"/>
              <a:ext cx="512783" cy="6324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desmontar</a:t>
            </a:r>
            <a:endParaRPr sz="9600"/>
          </a:p>
        </p:txBody>
      </p:sp>
      <p:pic>
        <p:nvPicPr>
          <p:cNvPr id="339" name="Google Shape;339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" name="Google Shape;671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2" name="Google Shape;672;p87"/>
          <p:cNvSpPr/>
          <p:nvPr/>
        </p:nvSpPr>
        <p:spPr>
          <a:xfrm>
            <a:off x="3187650" y="1197875"/>
            <a:ext cx="27687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formula</a:t>
            </a:r>
            <a:endParaRPr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3" name="Google Shape;673;p87"/>
          <p:cNvSpPr/>
          <p:nvPr/>
        </p:nvSpPr>
        <p:spPr>
          <a:xfrm>
            <a:off x="879450" y="2452225"/>
            <a:ext cx="12441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u="sng">
                <a:latin typeface="Century Gothic"/>
                <a:ea typeface="Century Gothic"/>
                <a:cs typeface="Century Gothic"/>
                <a:sym typeface="Century Gothic"/>
              </a:rPr>
              <a:t>for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4" name="Google Shape;674;p87"/>
          <p:cNvSpPr/>
          <p:nvPr/>
        </p:nvSpPr>
        <p:spPr>
          <a:xfrm>
            <a:off x="2317803" y="2452225"/>
            <a:ext cx="12441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mu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5" name="Google Shape;675;p87"/>
          <p:cNvSpPr/>
          <p:nvPr/>
        </p:nvSpPr>
        <p:spPr>
          <a:xfrm>
            <a:off x="5632960" y="2452225"/>
            <a:ext cx="2631600" cy="10059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fórmula</a:t>
            </a:r>
            <a:endParaRPr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6" name="Google Shape;676;p87"/>
          <p:cNvSpPr/>
          <p:nvPr/>
        </p:nvSpPr>
        <p:spPr>
          <a:xfrm>
            <a:off x="4835112" y="2817052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7" name="Google Shape;677;p87"/>
          <p:cNvSpPr/>
          <p:nvPr/>
        </p:nvSpPr>
        <p:spPr>
          <a:xfrm>
            <a:off x="3756150" y="2452225"/>
            <a:ext cx="8847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8" name="Google Shape;678;p87"/>
          <p:cNvSpPr txBox="1"/>
          <p:nvPr/>
        </p:nvSpPr>
        <p:spPr>
          <a:xfrm>
            <a:off x="0" y="439788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lang="en" sz="4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Grave o esdrújula</a:t>
            </a: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9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79" name="Google Shape;679;p87"/>
          <p:cNvGrpSpPr/>
          <p:nvPr/>
        </p:nvGrpSpPr>
        <p:grpSpPr>
          <a:xfrm>
            <a:off x="2674873" y="3697725"/>
            <a:ext cx="3445727" cy="1005900"/>
            <a:chOff x="2674873" y="3697725"/>
            <a:chExt cx="3445727" cy="1005900"/>
          </a:xfrm>
        </p:grpSpPr>
        <p:sp>
          <p:nvSpPr>
            <p:cNvPr id="680" name="Google Shape;680;p87"/>
            <p:cNvSpPr/>
            <p:nvPr/>
          </p:nvSpPr>
          <p:spPr>
            <a:xfrm>
              <a:off x="3023400" y="3697725"/>
              <a:ext cx="3097200" cy="1005900"/>
            </a:xfrm>
            <a:prstGeom prst="roundRect">
              <a:avLst>
                <a:gd fmla="val 8676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>
                  <a:latin typeface="Century Gothic"/>
                  <a:ea typeface="Century Gothic"/>
                  <a:cs typeface="Century Gothic"/>
                  <a:sym typeface="Century Gothic"/>
                </a:rPr>
                <a:t>esdrújula</a:t>
              </a:r>
              <a:endParaRPr b="1" sz="5000" u="sng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81" name="Google Shape;681;p87" title="mark_check_verde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74873" y="3884476"/>
              <a:ext cx="512783" cy="6324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" name="Google Shape;686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7" name="Google Shape;687;p88"/>
          <p:cNvSpPr/>
          <p:nvPr/>
        </p:nvSpPr>
        <p:spPr>
          <a:xfrm>
            <a:off x="3493791" y="1197868"/>
            <a:ext cx="21564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futbol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8" name="Google Shape;688;p88"/>
          <p:cNvSpPr/>
          <p:nvPr/>
        </p:nvSpPr>
        <p:spPr>
          <a:xfrm>
            <a:off x="1289303" y="2453051"/>
            <a:ext cx="14925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u="sng">
                <a:latin typeface="Century Gothic"/>
                <a:ea typeface="Century Gothic"/>
                <a:cs typeface="Century Gothic"/>
                <a:sym typeface="Century Gothic"/>
              </a:rPr>
              <a:t>fut</a:t>
            </a:r>
            <a:endParaRPr sz="5000" u="sng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9" name="Google Shape;689;p88"/>
          <p:cNvSpPr/>
          <p:nvPr/>
        </p:nvSpPr>
        <p:spPr>
          <a:xfrm>
            <a:off x="2988565" y="2453051"/>
            <a:ext cx="16587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bo</a:t>
            </a:r>
            <a:r>
              <a:rPr b="1" lang="en" sz="5000"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 b="1" sz="5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0" name="Google Shape;690;p88"/>
          <p:cNvSpPr/>
          <p:nvPr/>
        </p:nvSpPr>
        <p:spPr>
          <a:xfrm>
            <a:off x="5698311" y="2453038"/>
            <a:ext cx="2156400" cy="10059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fútbol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1" name="Google Shape;691;p88"/>
          <p:cNvSpPr/>
          <p:nvPr/>
        </p:nvSpPr>
        <p:spPr>
          <a:xfrm>
            <a:off x="4854061" y="2825440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2" name="Google Shape;692;p88"/>
          <p:cNvSpPr txBox="1"/>
          <p:nvPr/>
        </p:nvSpPr>
        <p:spPr>
          <a:xfrm>
            <a:off x="0" y="439788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lang="en" sz="4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Grave o esdrújula</a:t>
            </a: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9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93" name="Google Shape;693;p88"/>
          <p:cNvGrpSpPr/>
          <p:nvPr/>
        </p:nvGrpSpPr>
        <p:grpSpPr>
          <a:xfrm>
            <a:off x="3043073" y="3697725"/>
            <a:ext cx="2691127" cy="1005900"/>
            <a:chOff x="3043073" y="3697725"/>
            <a:chExt cx="2691127" cy="1005900"/>
          </a:xfrm>
        </p:grpSpPr>
        <p:sp>
          <p:nvSpPr>
            <p:cNvPr id="694" name="Google Shape;694;p88"/>
            <p:cNvSpPr/>
            <p:nvPr/>
          </p:nvSpPr>
          <p:spPr>
            <a:xfrm>
              <a:off x="3409801" y="3697725"/>
              <a:ext cx="2324400" cy="1005900"/>
            </a:xfrm>
            <a:prstGeom prst="roundRect">
              <a:avLst>
                <a:gd fmla="val 8676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>
                  <a:latin typeface="Century Gothic"/>
                  <a:ea typeface="Century Gothic"/>
                  <a:cs typeface="Century Gothic"/>
                  <a:sym typeface="Century Gothic"/>
                </a:rPr>
                <a:t>grave</a:t>
              </a:r>
              <a:endParaRPr b="1" sz="5000" u="sng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95" name="Google Shape;695;p88" title="mark_check_verde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043073" y="3884476"/>
              <a:ext cx="512783" cy="6324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" name="Google Shape;700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01" name="Google Shape;701;p89"/>
          <p:cNvSpPr/>
          <p:nvPr/>
        </p:nvSpPr>
        <p:spPr>
          <a:xfrm>
            <a:off x="3167850" y="1197863"/>
            <a:ext cx="28083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pelicula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2" name="Google Shape;702;p89"/>
          <p:cNvSpPr/>
          <p:nvPr/>
        </p:nvSpPr>
        <p:spPr>
          <a:xfrm>
            <a:off x="2659086" y="2452213"/>
            <a:ext cx="10347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cu</a:t>
            </a:r>
            <a:endParaRPr b="1" sz="5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3" name="Google Shape;703;p89"/>
          <p:cNvSpPr/>
          <p:nvPr/>
        </p:nvSpPr>
        <p:spPr>
          <a:xfrm>
            <a:off x="3868063" y="2452226"/>
            <a:ext cx="8229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4" name="Google Shape;704;p89"/>
          <p:cNvSpPr/>
          <p:nvPr/>
        </p:nvSpPr>
        <p:spPr>
          <a:xfrm>
            <a:off x="5643113" y="2452226"/>
            <a:ext cx="2946300" cy="10059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película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5" name="Google Shape;705;p89"/>
          <p:cNvSpPr/>
          <p:nvPr/>
        </p:nvSpPr>
        <p:spPr>
          <a:xfrm>
            <a:off x="4865247" y="2825440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6" name="Google Shape;706;p89"/>
          <p:cNvSpPr/>
          <p:nvPr/>
        </p:nvSpPr>
        <p:spPr>
          <a:xfrm>
            <a:off x="1894087" y="2452226"/>
            <a:ext cx="6036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u="sng">
                <a:latin typeface="Century Gothic"/>
                <a:ea typeface="Century Gothic"/>
                <a:cs typeface="Century Gothic"/>
                <a:sym typeface="Century Gothic"/>
              </a:rPr>
              <a:t>li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7" name="Google Shape;707;p89"/>
          <p:cNvSpPr/>
          <p:nvPr/>
        </p:nvSpPr>
        <p:spPr>
          <a:xfrm>
            <a:off x="554587" y="2452226"/>
            <a:ext cx="11781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pe</a:t>
            </a:r>
            <a:endParaRPr b="1" sz="5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8" name="Google Shape;708;p89"/>
          <p:cNvSpPr txBox="1"/>
          <p:nvPr/>
        </p:nvSpPr>
        <p:spPr>
          <a:xfrm>
            <a:off x="0" y="439788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lang="en" sz="4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Grave o esdrújula</a:t>
            </a: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9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09" name="Google Shape;709;p89"/>
          <p:cNvGrpSpPr/>
          <p:nvPr/>
        </p:nvGrpSpPr>
        <p:grpSpPr>
          <a:xfrm>
            <a:off x="2659073" y="3697725"/>
            <a:ext cx="3461527" cy="1005900"/>
            <a:chOff x="2659073" y="3697725"/>
            <a:chExt cx="3461527" cy="1005900"/>
          </a:xfrm>
        </p:grpSpPr>
        <p:sp>
          <p:nvSpPr>
            <p:cNvPr id="710" name="Google Shape;710;p89"/>
            <p:cNvSpPr/>
            <p:nvPr/>
          </p:nvSpPr>
          <p:spPr>
            <a:xfrm>
              <a:off x="3023400" y="3697725"/>
              <a:ext cx="3097200" cy="1005900"/>
            </a:xfrm>
            <a:prstGeom prst="roundRect">
              <a:avLst>
                <a:gd fmla="val 8676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>
                  <a:latin typeface="Century Gothic"/>
                  <a:ea typeface="Century Gothic"/>
                  <a:cs typeface="Century Gothic"/>
                  <a:sym typeface="Century Gothic"/>
                </a:rPr>
                <a:t>esdrújula</a:t>
              </a:r>
              <a:endParaRPr b="1" sz="5000" u="sng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711" name="Google Shape;711;p89" title="mark_check_verde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59073" y="3884476"/>
              <a:ext cx="512783" cy="6324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Google Shape;716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7" name="Google Shape;717;p90"/>
          <p:cNvSpPr/>
          <p:nvPr/>
        </p:nvSpPr>
        <p:spPr>
          <a:xfrm>
            <a:off x="2813700" y="1197875"/>
            <a:ext cx="33420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anonimo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8" name="Google Shape;718;p90"/>
          <p:cNvSpPr/>
          <p:nvPr/>
        </p:nvSpPr>
        <p:spPr>
          <a:xfrm>
            <a:off x="1247579" y="2452225"/>
            <a:ext cx="10521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u="sng"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9" name="Google Shape;719;p90"/>
          <p:cNvSpPr/>
          <p:nvPr/>
        </p:nvSpPr>
        <p:spPr>
          <a:xfrm>
            <a:off x="2463437" y="2452225"/>
            <a:ext cx="8229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ni</a:t>
            </a:r>
            <a:endParaRPr b="1" sz="5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0" name="Google Shape;720;p90"/>
          <p:cNvSpPr/>
          <p:nvPr/>
        </p:nvSpPr>
        <p:spPr>
          <a:xfrm>
            <a:off x="5566563" y="2452225"/>
            <a:ext cx="3097200" cy="10059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anónimo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1" name="Google Shape;721;p90"/>
          <p:cNvSpPr/>
          <p:nvPr/>
        </p:nvSpPr>
        <p:spPr>
          <a:xfrm>
            <a:off x="4845210" y="2825440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2" name="Google Shape;722;p90"/>
          <p:cNvSpPr/>
          <p:nvPr/>
        </p:nvSpPr>
        <p:spPr>
          <a:xfrm>
            <a:off x="3457987" y="2452225"/>
            <a:ext cx="12627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mo</a:t>
            </a:r>
            <a:endParaRPr b="1" sz="5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3" name="Google Shape;723;p90"/>
          <p:cNvSpPr/>
          <p:nvPr/>
        </p:nvSpPr>
        <p:spPr>
          <a:xfrm>
            <a:off x="480237" y="2452225"/>
            <a:ext cx="6036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b="1" sz="5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4" name="Google Shape;724;p90"/>
          <p:cNvSpPr txBox="1"/>
          <p:nvPr/>
        </p:nvSpPr>
        <p:spPr>
          <a:xfrm>
            <a:off x="0" y="439788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lang="en" sz="4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Grave o esdrújula</a:t>
            </a: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9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25" name="Google Shape;725;p90"/>
          <p:cNvGrpSpPr/>
          <p:nvPr/>
        </p:nvGrpSpPr>
        <p:grpSpPr>
          <a:xfrm>
            <a:off x="2666248" y="3697725"/>
            <a:ext cx="3454352" cy="1005900"/>
            <a:chOff x="2666248" y="3697725"/>
            <a:chExt cx="3454352" cy="1005900"/>
          </a:xfrm>
        </p:grpSpPr>
        <p:sp>
          <p:nvSpPr>
            <p:cNvPr id="726" name="Google Shape;726;p90"/>
            <p:cNvSpPr/>
            <p:nvPr/>
          </p:nvSpPr>
          <p:spPr>
            <a:xfrm>
              <a:off x="3023400" y="3697725"/>
              <a:ext cx="3097200" cy="1005900"/>
            </a:xfrm>
            <a:prstGeom prst="roundRect">
              <a:avLst>
                <a:gd fmla="val 8676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>
                  <a:latin typeface="Century Gothic"/>
                  <a:ea typeface="Century Gothic"/>
                  <a:cs typeface="Century Gothic"/>
                  <a:sym typeface="Century Gothic"/>
                </a:rPr>
                <a:t>esdrújula</a:t>
              </a:r>
              <a:endParaRPr b="1" sz="5000" u="sng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727" name="Google Shape;727;p90" title="mark_check_verde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66248" y="3884476"/>
              <a:ext cx="512783" cy="6324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" name="Google Shape;732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3" name="Google Shape;733;p91"/>
          <p:cNvSpPr/>
          <p:nvPr/>
        </p:nvSpPr>
        <p:spPr>
          <a:xfrm>
            <a:off x="3211475" y="1197875"/>
            <a:ext cx="26316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ambar</a:t>
            </a:r>
            <a:endParaRPr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4" name="Google Shape;734;p91"/>
          <p:cNvSpPr/>
          <p:nvPr/>
        </p:nvSpPr>
        <p:spPr>
          <a:xfrm>
            <a:off x="846337" y="2452225"/>
            <a:ext cx="15774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u="sng">
                <a:latin typeface="Century Gothic"/>
                <a:ea typeface="Century Gothic"/>
                <a:cs typeface="Century Gothic"/>
                <a:sym typeface="Century Gothic"/>
              </a:rPr>
              <a:t>am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5" name="Google Shape;735;p91"/>
          <p:cNvSpPr/>
          <p:nvPr/>
        </p:nvSpPr>
        <p:spPr>
          <a:xfrm>
            <a:off x="2646535" y="2452225"/>
            <a:ext cx="16761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ba</a:t>
            </a:r>
            <a:r>
              <a:rPr b="1" lang="en" sz="5000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b="1" sz="5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6" name="Google Shape;736;p91"/>
          <p:cNvSpPr/>
          <p:nvPr/>
        </p:nvSpPr>
        <p:spPr>
          <a:xfrm>
            <a:off x="5666062" y="2452225"/>
            <a:ext cx="2631600" cy="10059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ámbar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7" name="Google Shape;737;p91"/>
          <p:cNvSpPr/>
          <p:nvPr/>
        </p:nvSpPr>
        <p:spPr>
          <a:xfrm>
            <a:off x="4678985" y="2825440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8" name="Google Shape;738;p91"/>
          <p:cNvSpPr txBox="1"/>
          <p:nvPr/>
        </p:nvSpPr>
        <p:spPr>
          <a:xfrm>
            <a:off x="0" y="439788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lang="en" sz="4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Grave o esdrújula</a:t>
            </a: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9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39" name="Google Shape;739;p91"/>
          <p:cNvGrpSpPr/>
          <p:nvPr/>
        </p:nvGrpSpPr>
        <p:grpSpPr>
          <a:xfrm>
            <a:off x="3043073" y="3697725"/>
            <a:ext cx="2695177" cy="1005900"/>
            <a:chOff x="3043073" y="3697725"/>
            <a:chExt cx="2695177" cy="1005900"/>
          </a:xfrm>
        </p:grpSpPr>
        <p:sp>
          <p:nvSpPr>
            <p:cNvPr id="740" name="Google Shape;740;p91"/>
            <p:cNvSpPr/>
            <p:nvPr/>
          </p:nvSpPr>
          <p:spPr>
            <a:xfrm>
              <a:off x="3413851" y="3697725"/>
              <a:ext cx="2324400" cy="1005900"/>
            </a:xfrm>
            <a:prstGeom prst="roundRect">
              <a:avLst>
                <a:gd fmla="val 8676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>
                  <a:latin typeface="Century Gothic"/>
                  <a:ea typeface="Century Gothic"/>
                  <a:cs typeface="Century Gothic"/>
                  <a:sym typeface="Century Gothic"/>
                </a:rPr>
                <a:t>grave</a:t>
              </a:r>
              <a:endParaRPr b="1" sz="5000" u="sng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741" name="Google Shape;741;p91" title="mark_check_verde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043073" y="3884476"/>
              <a:ext cx="512783" cy="6324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47" name="Google Shape;747;p92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" name="Google Shape;752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3" name="Google Shape;753;p93"/>
          <p:cNvSpPr txBox="1"/>
          <p:nvPr/>
        </p:nvSpPr>
        <p:spPr>
          <a:xfrm>
            <a:off x="441600" y="439800"/>
            <a:ext cx="8260800" cy="3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lnSpc>
                <a:spcPct val="136363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800">
                <a:latin typeface="Century Gothic"/>
                <a:ea typeface="Century Gothic"/>
                <a:cs typeface="Century Gothic"/>
                <a:sym typeface="Century Gothic"/>
              </a:rPr>
              <a:t>Buscaron entre las herramientas y las bicicletas.</a:t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9" name="Google Shape;759;p94"/>
          <p:cNvSpPr txBox="1"/>
          <p:nvPr/>
        </p:nvSpPr>
        <p:spPr>
          <a:xfrm>
            <a:off x="441600" y="439800"/>
            <a:ext cx="8260800" cy="3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—¡Lo encontramos! —gritó Francisco,</a:t>
            </a:r>
            <a:endParaRPr sz="5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levantando el cuaderno.</a:t>
            </a:r>
            <a:endParaRPr sz="5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4" name="Google Shape;764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65" name="Google Shape;765;p95"/>
          <p:cNvSpPr txBox="1"/>
          <p:nvPr/>
        </p:nvSpPr>
        <p:spPr>
          <a:xfrm>
            <a:off x="441600" y="439800"/>
            <a:ext cx="8260800" cy="3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4610">
                <a:latin typeface="Century Gothic"/>
                <a:ea typeface="Century Gothic"/>
                <a:cs typeface="Century Gothic"/>
                <a:sym typeface="Century Gothic"/>
              </a:rPr>
              <a:t>—Gracias, Gabriela. No la habría encontrado sin tu ayuda —dijo Francisco, agradecido.</a:t>
            </a:r>
            <a:endParaRPr sz="461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0" name="Google Shape;770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71" name="Google Shape;771;p96"/>
          <p:cNvSpPr txBox="1"/>
          <p:nvPr/>
        </p:nvSpPr>
        <p:spPr>
          <a:xfrm>
            <a:off x="441600" y="439800"/>
            <a:ext cx="8260800" cy="3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Y así, Francisco y Gabriela resolvieron el misterio de la tarea perdida.</a:t>
            </a:r>
            <a:endParaRPr sz="5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precursor</a:t>
            </a:r>
            <a:endParaRPr sz="9600"/>
          </a:p>
        </p:txBody>
      </p:sp>
      <p:pic>
        <p:nvPicPr>
          <p:cNvPr id="345" name="Google Shape;345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9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77" name="Google Shape;777;p9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778" name="Google Shape;778;p97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autoadhesiva</a:t>
            </a:r>
            <a:endParaRPr sz="9600"/>
          </a:p>
        </p:txBody>
      </p:sp>
      <p:pic>
        <p:nvPicPr>
          <p:cNvPr id="351" name="Google Shape;351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inadvertido</a:t>
            </a:r>
            <a:endParaRPr sz="9600"/>
          </a:p>
        </p:txBody>
      </p:sp>
      <p:pic>
        <p:nvPicPr>
          <p:cNvPr id="357" name="Google Shape;357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inaplicable</a:t>
            </a:r>
            <a:endParaRPr sz="9600"/>
          </a:p>
        </p:txBody>
      </p:sp>
      <p:pic>
        <p:nvPicPr>
          <p:cNvPr id="363" name="Google Shape;363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