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</p:sldIdLst>
  <p:sldSz cy="5143500" cx="9144000"/>
  <p:notesSz cx="6858000" cy="9144000"/>
  <p:embeddedFontLst>
    <p:embeddedFont>
      <p:font typeface="Century Gothic"/>
      <p:regular r:id="rId68"/>
      <p:bold r:id="rId69"/>
      <p:italic r:id="rId70"/>
      <p:boldItalic r:id="rId7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70">
          <p15:clr>
            <a:srgbClr val="747775"/>
          </p15:clr>
        </p15:guide>
        <p15:guide id="2" orient="horz" pos="2837">
          <p15:clr>
            <a:srgbClr val="747775"/>
          </p15:clr>
        </p15:guide>
        <p15:guide id="3" pos="280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Gabrielle Wagner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70" orient="horz"/>
        <p:guide pos="2837" orient="horz"/>
        <p:guide pos="280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1" Type="http://schemas.openxmlformats.org/officeDocument/2006/relationships/font" Target="fonts/CenturyGothic-boldItalic.fntdata"/><Relationship Id="rId70" Type="http://schemas.openxmlformats.org/officeDocument/2006/relationships/font" Target="fonts/CenturyGothic-italic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font" Target="fonts/CenturyGothic-regular.fntdata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CenturyGothic-bold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5-12-12T14:41:01.590">
    <p:pos x="6000" y="0"/>
    <p:text>formatted ✅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330ceb88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330ceb88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76770bb983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76770bb983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trece.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76770bb983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376770bb983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letra.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76770bb983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376770bb983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frenos.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76770bb98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376770bb98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14.</a:t>
            </a:r>
            <a:endParaRPr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376770bb983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376770bb983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aprender la regla de ortografía de las palabras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sílabas trabadas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pr, tr, fr.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regla y lea en voz alta. 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sílabas trabadas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pr, tr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forman al combinar estas consonantes con las vocales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a, e, i, o, u.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regla principal es que la consonante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siempre va después de otra consonante como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p, t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f. 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probable, destroza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refrán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¿Ven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p,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antes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ab511326a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3ab511326a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practicar. Recuerden las reglas que aprendimos.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Repase las reglas si es necesario. (Haga clic)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①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___bable.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la consonante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siempre va después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 - ba - ble, probable.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letra está después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85e7862f2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385e7862f2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②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des___za.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la consonante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siempre va después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 - tro - za, destroza.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letra está después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85e7862f2f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385e7862f2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③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re___n.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la consonante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siempre va después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 - frán, refrán.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letra está después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335b81eeda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335b81eeda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376770bb983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376770bb983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 trabadas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pr, tr, fr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con esa palabra. Todos van a repetir la palabra y escribirla en su pizarra. Recuerden usar lo que aprendimos sobre las palabras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pr, tr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fr.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frasco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Mamá abrió el frasco de jalea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frasco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fras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co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fras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/f/, /r/, /a/, /s/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/o/. Frasco, /f/, /r/, /a/, /s/, /k/, /o/.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330ceb8806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330ceb8806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sílabas trabadas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pr, tr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fr.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4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35b81eeda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335b81eeda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león observa a su presa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(2)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 - sa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/r/,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/a/. Presa, /p/, /r/, /e/, /s/, /a/.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376770bb983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376770bb983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trenza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 hice una trenza para la fiesta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trenza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(2)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tren - za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tren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/t/, /r/, /e/, /n/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/a/. Trenza, /t/, /r/, /e/, /n/, /s/, /a/.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307b75975fb_2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307b75975fb_2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que vemos todo el tiempo y podemos leer rápidamente. Vamos a leer estas palabras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23-25 una a la vez y lea cada palabra junto con ellos.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3a59cc42d4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3a59cc42d4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trabajo.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3a59cc42d4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3a59cc42d4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mientras.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3a59cc42d4a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3a59cc42d4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contra.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56ac25f1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356ac25f1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a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376770bb983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376770bb983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22be15a44c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22be15a44c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3149ed81189_1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3149ed81189_1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escribir una oración. Primero, quiero que me ayuden a contar cuántas palabras tiene. Escuchen atentamente.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1836, se libró una batalla muy conocida en El Álamo.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repetirla juntos mientras contamos cada palabra.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(1), 1836 (2), se (3), libró (4), una (5), batalla (6), muy (7), conocida (8), en (9), el (10), Álamo (11).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¡Tiene once palabras!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3149ed81189_1_10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3149ed81189_1_1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330ceb8806_0_17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3330ceb8806_0_1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38538ea7ed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38538ea7ed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sílabas trabadas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pr, tr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fr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38538ea7ed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38538ea7ed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38538ea7ed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38538ea7ed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repasar las palabras con las sílabas trabadas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pr, tr, fr.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problema.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Escucho la sílaba trabada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primera sílaba,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pro. Repita con los estudiantes con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tropezar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frondoso.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las sílabas trabadas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pr, tr, fr.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36.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38538ea7ed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38538ea7ed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enfrentar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38538ea7ed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38538ea7ed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comprender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38538ea7ed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38538ea7ed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protagonista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38538ea7ed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38538ea7ed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trompeta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22be15a44c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22be15a44c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las palabras con las sílabas trabadas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pr, tr, fr.</a:t>
            </a:r>
            <a:endParaRPr i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presta.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Escucho la sílaba trabada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primera sílaba,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pres. Repita con los estudiantes con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metro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freno.</a:t>
            </a:r>
            <a:endParaRPr i="1"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las sílabas trabadas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pr, tr, fr.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5.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38538ea7ed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38538ea7ed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frigorífico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38538ea7ed9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38538ea7ed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sorpresa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38538ea7ed9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38538ea7ed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friolento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38538ea7ed9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38538ea7ed9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truculento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38538ea7ed9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38538ea7ed9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38538ea7ed9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38538ea7ed9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las sílabas trabadas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pr, tr, fr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con esa palabra. Todos van a repetir la palabra y escribirla en su pizarra. Recuerden usar lo que aprendimos sobre las palabras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pr, tr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fr.</a:t>
            </a:r>
            <a:endParaRPr b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trompeta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hermano toca la trompeta en la banda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trompeta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trom - pe - ta.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trom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/t/, /r/, /o/, /m/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/a/. Trompeta, /t/, /r/, /o/, /m/, /p/, /e/, /t/, /a/.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38538ea7ed9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38538ea7ed9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comprender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puedo comprender que pasó en la historia.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comprender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com - pren - der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/o/, /m/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pren,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/r/, /e/, /n/.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der,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/e/, /r/. Comprender, /k/, /o/, /m/, /p/, /r/, /e/, /n/, /d/, /e/, /r/.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38538ea7ed9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38538ea7ed9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frigorífico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mi casa compraron un nuevo frigorífico.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frigorífico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(5)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fri - go - rí - fi - co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/f/, /r/, /i/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/g/, /o/.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rí,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/r/, /í/.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/f/,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quinta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 /o/.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Frigorífico, /f/, /r/, /i/, /g/, /o/, /r/, /i/, /f/, /i/, /k/, /o/.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38538ea7ed9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38538ea7ed9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verbos son palabras que nombran acciones, como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llora.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Cuando un verbo está en su forma básica, sin cambiar, se llama “infinitivo”. Los verbos en infinitivo pueden terminar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-ar,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como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nadar.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8538ea7ed9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8538ea7ed9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traga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escribir el verbo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traga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infinitivo. Al agregar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final de la palabra,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traga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convierte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tragar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b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76770bb98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376770bb98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6-12 una a la vez y diga cada palabra en voz alta junto con ellos.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3ab511326a5_1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3ab511326a5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presta.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escribir el verbo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presta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infinitivo. Al agregar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final de la palabra,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presta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convierte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prestar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practicar con más palabras. </a:t>
            </a:r>
            <a:endParaRPr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3ab511326a5_1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3ab511326a5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jala.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escribir el verbo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jala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infinitivo. Al agregar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final de la palabra,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jala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convierte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jalar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3ab511326a5_1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3ab511326a5_1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vez.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escribir el verbo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frota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infinitivo. Al agregar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final de la palabra,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frota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convierte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frotar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3ab511326a5_1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" name="Google Shape;705;g3ab511326a5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trepa.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escribir el verbo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trepa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infinitivo. Al agregar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final de la palabra,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trepa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convierte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trepar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3ab511326a5_1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Google Shape;715;g3ab511326a5_1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destroza.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escribir el verbo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destroza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infinitivo. Al agregar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final de la palabra,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destroza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convierte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destrozar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38538ea7ed9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38538ea7ed9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38538ea7ed9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38538ea7ed9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Álamo es un lugar histórico muy importante en Texas.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leer con entonación. Primero lea la oración con un tono monótono y luego con la entonación apropiada.</a:t>
            </a:r>
            <a:endParaRPr sz="1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57-59 una a la vez y lea cada oración en voz alta junto con ellos modelando cómo leer con entonación haciendo las pausas apropiadas.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38538ea7ed9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38538ea7ed9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38538ea7ed9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g38538ea7ed9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38538ea7ed9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9" name="Google Shape;749;g38538ea7ed9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oración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76770bb98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376770bb98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prado.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368b0e122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368b0e122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3330ceb8806_0_1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2" name="Google Shape;762;g3330ceb8806_0_1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76770bb983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376770bb98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trenza.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76770bb983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376770bb983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frasco.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76770bb983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376770bb983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frito.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Relationship Id="rId3" Type="http://schemas.openxmlformats.org/officeDocument/2006/relationships/image" Target="../media/image9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9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9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9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Relationship Id="rId3" Type="http://schemas.openxmlformats.org/officeDocument/2006/relationships/image" Target="../media/image9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9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9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9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Relationship Id="rId3" Type="http://schemas.openxmlformats.org/officeDocument/2006/relationships/image" Target="../media/image9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9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9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9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Relationship Id="rId3" Type="http://schemas.openxmlformats.org/officeDocument/2006/relationships/image" Target="../media/image9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9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9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9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9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Relationship Id="rId3" Type="http://schemas.openxmlformats.org/officeDocument/2006/relationships/image" Target="../media/image9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Relationship Id="rId3" Type="http://schemas.openxmlformats.org/officeDocument/2006/relationships/image" Target="../media/image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4">
    <p:bg>
      <p:bgPr>
        <a:solidFill>
          <a:srgbClr val="C8F0FA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Google Shape;122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" name="Google Shape;12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Día">
  <p:cSld name="TITLE_4_1_3_1_1_5">
    <p:bg>
      <p:bgPr>
        <a:solidFill>
          <a:schemeClr val="lt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2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7" name="Google Shape;127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2" name="Google Shape;132;p13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3" name="Google Shape;133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4" name="Google Shape;1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Section Title">
  <p:cSld name="TITLE_4_1_3_1_1_1_2">
    <p:bg>
      <p:bgPr>
        <a:solidFill>
          <a:schemeClr val="accent6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8" name="Google Shape;138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9" name="Google Shape;139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0" name="Google Shape;14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Section Title">
  <p:cSld name="TITLE_4_1_3_1_1_1_3">
    <p:bg>
      <p:bgPr>
        <a:solidFill>
          <a:schemeClr val="dk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4" name="Google Shape;144;p15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4">
    <p:bg>
      <p:bgPr>
        <a:solidFill>
          <a:srgbClr val="C8F0FA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0" name="Google Shape;150;p1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2" name="Google Shape;1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Section Title">
  <p:cSld name="TITLE_4_1_3_1_1_1_5">
    <p:bg>
      <p:bgPr>
        <a:solidFill>
          <a:schemeClr val="lt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6" name="Google Shape;156;p17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7" name="Google Shape;157;p1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">
  <p:cSld name="TITLE_4_1_3_1_1_1_1_2"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6" name="Google Shape;16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">
  <p:cSld name="TITLE_4_1_3_1_1_1_1_3"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3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3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3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3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2" name="Google Shape;22;p3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3" name="Google Shape;23;p3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4" name="Google Shape;24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Google Shape;25;p3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Google Shape;26;p3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" name="Google Shape;27;p3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4"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">
  <p:cSld name="TITLE_4_1_3_1_1_1_1_5"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23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7" name="Google Shape;187;p23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+CornerIcon">
  <p:cSld name="TITLE_4_1_3_1_1_1_1_1_1"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4" name="Google Shape;19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6" name="Google Shape;196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+CornerIcon">
  <p:cSld name="TITLE_4_1_3_1_1_1_1_1_2"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5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F6F2F7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3" name="Google Shape;2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5" name="Google Shape;205;p25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3"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2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2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2" name="Google Shape;2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4" name="Google Shape;214;p2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+CornerIcon">
  <p:cSld name="TITLE_4_1_3_1_1_1_1_1_4"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7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27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27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7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3" name="Google Shape;223;p27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End 1">
  <p:cSld name="TITLE_4_1_2_1">
    <p:bg>
      <p:bgPr>
        <a:solidFill>
          <a:schemeClr val="accent6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End">
  <p:cSld name="TITLE_4_1_2_2">
    <p:bg>
      <p:bgPr>
        <a:solidFill>
          <a:srgbClr val="F6F2F7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a-Cover">
  <p:cSld name="TITLE_4_1_3_1_3">
    <p:bg>
      <p:bgPr>
        <a:noFill/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1;p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32;p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33;p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34;p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1" name="Google Shape;41;p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42" name="Google Shape;42;p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43" name="Google Shape;43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" name="Google Shape;44;p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" name="Google Shape;45;p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" name="Google Shape;46;p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3">
    <p:bg>
      <p:bgPr>
        <a:solidFill>
          <a:srgbClr val="C8F0FA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End">
  <p:cSld name="TITLE_4_1_2_4">
    <p:bg>
      <p:bgPr>
        <a:solidFill>
          <a:schemeClr val="lt2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7" name="Google Shape;237;p3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8" name="Google Shape;238;p3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9" name="Google Shape;2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3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3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3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3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3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celebration">
  <p:cSld name="TITLE_4_1_3_1_2_1">
    <p:bg>
      <p:bgPr>
        <a:solidFill>
          <a:schemeClr val="accent6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9" name="Google Shape;249;p3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0" name="Google Shape;250;p3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1" name="Google Shape;25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3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3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3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elebration">
  <p:cSld name="TITLE_4_1_3_1_2_2">
    <p:bg>
      <p:bgPr>
        <a:solidFill>
          <a:srgbClr val="F6F2F7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5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1" name="Google Shape;261;p35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2" name="Google Shape;262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3" name="Google Shape;26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5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5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5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5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5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5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3">
    <p:bg>
      <p:bgPr>
        <a:solidFill>
          <a:srgbClr val="C8F0FA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73" name="Google Shape;273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4" name="Google Shape;274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5" name="Google Shape;2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elebration">
  <p:cSld name="TITLE_4_1_3_1_2_4">
    <p:bg>
      <p:bgPr>
        <a:solidFill>
          <a:schemeClr val="lt2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7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5" name="Google Shape;285;p3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6" name="Google Shape;286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7" name="Google Shape;28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7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37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37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37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7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7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over">
  <p:cSld name="TITLE_4_1_3_2">
    <p:bg>
      <p:bgPr>
        <a:noFill/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50;p5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51;p5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52;p5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53;p5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0" name="Google Shape;60;p5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61" name="Google Shape;61;p5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62" name="Google Shape;62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5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6F2F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5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" name="Google Shape;65;p5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">
  <p:cSld name="TITLE_4_1_3_3">
    <p:bg>
      <p:bgPr>
        <a:noFill/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72;p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9" name="Google Shape;79;p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0" name="Google Shape;80;p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1" name="Google Shape;81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Google Shape;84;p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over">
  <p:cSld name="TITLE_4_1_3_4">
    <p:bg>
      <p:bgPr>
        <a:noFill/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7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7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7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7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7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8" name="Google Shape;98;p7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99" name="Google Shape;99;p7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0" name="Google Shape;100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7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7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3" name="Google Shape;103;p7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8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7" name="Google Shape;107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8" name="Google Shape;10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Día">
  <p:cSld name="TITLE_4_1_3_1_1_2">
    <p:bg>
      <p:bgPr>
        <a:solidFill>
          <a:schemeClr val="accent6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2" name="Google Shape;112;p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" name="Google Shape;11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Día">
  <p:cSld name="TITLE_4_1_3_1_1_3">
    <p:bg>
      <p:bgPr>
        <a:solidFill>
          <a:schemeClr val="dk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7" name="Google Shape;117;p1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83">
          <p15:clr>
            <a:srgbClr val="E46962"/>
          </p15:clr>
        </p15:guide>
        <p15:guide id="2" pos="2880">
          <p15:clr>
            <a:srgbClr val="E46962"/>
          </p15:clr>
        </p15:guide>
        <p15:guide id="3" pos="1624">
          <p15:clr>
            <a:srgbClr val="E46962"/>
          </p15:clr>
        </p15:guide>
        <p15:guide id="4" pos="5374">
          <p15:clr>
            <a:srgbClr val="E46962"/>
          </p15:clr>
        </p15:guide>
        <p15:guide id="5" orient="horz" pos="755">
          <p15:clr>
            <a:srgbClr val="E46962"/>
          </p15:clr>
        </p15:guide>
        <p15:guide id="6" orient="horz" pos="1970">
          <p15:clr>
            <a:srgbClr val="E46962"/>
          </p15:clr>
        </p15:guide>
        <p15:guide id="7" orient="horz" pos="357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7.png"/><Relationship Id="rId4" Type="http://schemas.openxmlformats.org/officeDocument/2006/relationships/image" Target="../media/image29.png"/><Relationship Id="rId5" Type="http://schemas.openxmlformats.org/officeDocument/2006/relationships/image" Target="../media/image44.png"/><Relationship Id="rId6" Type="http://schemas.openxmlformats.org/officeDocument/2006/relationships/image" Target="../media/image46.png"/><Relationship Id="rId7" Type="http://schemas.openxmlformats.org/officeDocument/2006/relationships/image" Target="../media/image40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9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9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9.png"/><Relationship Id="rId4" Type="http://schemas.openxmlformats.org/officeDocument/2006/relationships/image" Target="../media/image17.png"/><Relationship Id="rId5" Type="http://schemas.openxmlformats.org/officeDocument/2006/relationships/image" Target="../media/image45.png"/><Relationship Id="rId6" Type="http://schemas.openxmlformats.org/officeDocument/2006/relationships/image" Target="../media/image38.png"/><Relationship Id="rId7" Type="http://schemas.openxmlformats.org/officeDocument/2006/relationships/image" Target="../media/image4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9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9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9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9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4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7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7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7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9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9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9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9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9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9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9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2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9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9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9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9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7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8"/>
          <p:cNvSpPr/>
          <p:nvPr/>
        </p:nvSpPr>
        <p:spPr>
          <a:xfrm>
            <a:off x="2836800" y="1152900"/>
            <a:ext cx="3470400" cy="3470400"/>
          </a:xfrm>
          <a:prstGeom prst="ellipse">
            <a:avLst/>
          </a:prstGeom>
          <a:solidFill>
            <a:srgbClr val="FFC91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9" name="Google Shape;299;p38"/>
          <p:cNvSpPr/>
          <p:nvPr/>
        </p:nvSpPr>
        <p:spPr>
          <a:xfrm>
            <a:off x="3454000" y="2497450"/>
            <a:ext cx="1031400" cy="10314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0" name="Google Shape;300;p38"/>
          <p:cNvSpPr txBox="1"/>
          <p:nvPr/>
        </p:nvSpPr>
        <p:spPr>
          <a:xfrm>
            <a:off x="3454000" y="2591800"/>
            <a:ext cx="10314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latin typeface="Century Gothic"/>
                <a:ea typeface="Century Gothic"/>
                <a:cs typeface="Century Gothic"/>
                <a:sym typeface="Century Gothic"/>
              </a:rPr>
              <a:t>pr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1" name="Google Shape;301;p38"/>
          <p:cNvSpPr/>
          <p:nvPr/>
        </p:nvSpPr>
        <p:spPr>
          <a:xfrm>
            <a:off x="4658600" y="2497450"/>
            <a:ext cx="1031400" cy="10314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2" name="Google Shape;302;p38"/>
          <p:cNvSpPr txBox="1"/>
          <p:nvPr/>
        </p:nvSpPr>
        <p:spPr>
          <a:xfrm>
            <a:off x="4658600" y="2591800"/>
            <a:ext cx="10314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latin typeface="Century Gothic"/>
                <a:ea typeface="Century Gothic"/>
                <a:cs typeface="Century Gothic"/>
                <a:sym typeface="Century Gothic"/>
              </a:rPr>
              <a:t>tr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3" name="Google Shape;303;p3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304" name="Google Shape;304;p38"/>
          <p:cNvSpPr txBox="1"/>
          <p:nvPr/>
        </p:nvSpPr>
        <p:spPr>
          <a:xfrm>
            <a:off x="2021550" y="1825764"/>
            <a:ext cx="5100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Palabras con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5" name="Google Shape;305;p38"/>
          <p:cNvSpPr/>
          <p:nvPr/>
        </p:nvSpPr>
        <p:spPr>
          <a:xfrm>
            <a:off x="4076214" y="3431537"/>
            <a:ext cx="1031400" cy="10314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6" name="Google Shape;306;p38"/>
          <p:cNvSpPr txBox="1"/>
          <p:nvPr/>
        </p:nvSpPr>
        <p:spPr>
          <a:xfrm>
            <a:off x="4091848" y="3478986"/>
            <a:ext cx="10314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latin typeface="Century Gothic"/>
                <a:ea typeface="Century Gothic"/>
                <a:cs typeface="Century Gothic"/>
                <a:sym typeface="Century Gothic"/>
              </a:rPr>
              <a:t>fr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7" name="Google Shape;307;p38"/>
          <p:cNvSpPr txBox="1"/>
          <p:nvPr/>
        </p:nvSpPr>
        <p:spPr>
          <a:xfrm>
            <a:off x="82423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11.2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trece</a:t>
            </a:r>
            <a:endParaRPr sz="9600"/>
          </a:p>
        </p:txBody>
      </p:sp>
      <p:pic>
        <p:nvPicPr>
          <p:cNvPr id="380" name="Google Shape;380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81" name="Google Shape;381;p47"/>
          <p:cNvSpPr/>
          <p:nvPr/>
        </p:nvSpPr>
        <p:spPr>
          <a:xfrm>
            <a:off x="3079450" y="3289125"/>
            <a:ext cx="3091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8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letra</a:t>
            </a:r>
            <a:endParaRPr sz="9600"/>
          </a:p>
        </p:txBody>
      </p:sp>
      <p:pic>
        <p:nvPicPr>
          <p:cNvPr id="387" name="Google Shape;387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88" name="Google Shape;388;p48"/>
          <p:cNvSpPr/>
          <p:nvPr/>
        </p:nvSpPr>
        <p:spPr>
          <a:xfrm>
            <a:off x="3286750" y="3289925"/>
            <a:ext cx="2631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frenos</a:t>
            </a:r>
            <a:endParaRPr sz="9600"/>
          </a:p>
        </p:txBody>
      </p:sp>
      <p:pic>
        <p:nvPicPr>
          <p:cNvPr id="394" name="Google Shape;394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95" name="Google Shape;395;p49"/>
          <p:cNvSpPr/>
          <p:nvPr/>
        </p:nvSpPr>
        <p:spPr>
          <a:xfrm>
            <a:off x="2876000" y="3289125"/>
            <a:ext cx="3581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¡Aprendamos juntos!</a:t>
            </a:r>
            <a:endParaRPr/>
          </a:p>
        </p:txBody>
      </p:sp>
      <p:pic>
        <p:nvPicPr>
          <p:cNvPr id="401" name="Google Shape;401;p50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51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7" name="Google Shape;407;p51"/>
          <p:cNvSpPr txBox="1"/>
          <p:nvPr/>
        </p:nvSpPr>
        <p:spPr>
          <a:xfrm>
            <a:off x="441600" y="439798"/>
            <a:ext cx="5894700" cy="13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pr, tr, fr</a:t>
            </a:r>
            <a:endParaRPr b="1" sz="8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8" name="Google Shape;408;p51"/>
          <p:cNvSpPr txBox="1"/>
          <p:nvPr/>
        </p:nvSpPr>
        <p:spPr>
          <a:xfrm>
            <a:off x="441600" y="1920240"/>
            <a:ext cx="8089800" cy="17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Las sílabas trabadas con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pr, tr 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fr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 se forman al combinar estas consonantes con las vocales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a, e, i, o, u.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 La consonante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r 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siempre va después de otra consonante como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p, t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f</a:t>
            </a: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2200">
                <a:latin typeface="Century Gothic"/>
                <a:ea typeface="Century Gothic"/>
                <a:cs typeface="Century Gothic"/>
                <a:sym typeface="Century Gothic"/>
              </a:rPr>
              <a:t>probable, destroza, refrán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2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FFC91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4" name="Google Shape;414;p52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5" name="Google Shape;415;p52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6" name="Google Shape;416;p52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7" name="Google Shape;417;p52"/>
          <p:cNvSpPr txBox="1"/>
          <p:nvPr/>
        </p:nvSpPr>
        <p:spPr>
          <a:xfrm>
            <a:off x="0" y="23384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rgbClr val="FDF0B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___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bable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8" name="Google Shape;418;p52"/>
          <p:cNvSpPr txBox="1"/>
          <p:nvPr/>
        </p:nvSpPr>
        <p:spPr>
          <a:xfrm>
            <a:off x="-11" y="34052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rgbClr val="FDF0B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pro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bable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9" name="Google Shape;419;p52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20" name="Google Shape;420;p52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1" name="Google Shape;421;p52"/>
          <p:cNvSpPr txBox="1"/>
          <p:nvPr/>
        </p:nvSpPr>
        <p:spPr>
          <a:xfrm>
            <a:off x="299390" y="433047"/>
            <a:ext cx="1677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2" name="Google Shape;422;p52"/>
          <p:cNvSpPr txBox="1"/>
          <p:nvPr/>
        </p:nvSpPr>
        <p:spPr>
          <a:xfrm>
            <a:off x="2578600" y="951575"/>
            <a:ext cx="5952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La consonante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siempre va después de la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53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FFC91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8" name="Google Shape;428;p53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9" name="Google Shape;429;p53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0" name="Google Shape;430;p53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1" name="Google Shape;431;p53"/>
          <p:cNvSpPr txBox="1"/>
          <p:nvPr/>
        </p:nvSpPr>
        <p:spPr>
          <a:xfrm>
            <a:off x="0" y="23384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des</a:t>
            </a:r>
            <a:r>
              <a:rPr lang="en" sz="6000">
                <a:solidFill>
                  <a:srgbClr val="363535"/>
                </a:solidFill>
                <a:highlight>
                  <a:srgbClr val="FDF0B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___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za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2" name="Google Shape;432;p53"/>
          <p:cNvSpPr txBox="1"/>
          <p:nvPr/>
        </p:nvSpPr>
        <p:spPr>
          <a:xfrm>
            <a:off x="0" y="34052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des</a:t>
            </a:r>
            <a:r>
              <a:rPr lang="en" sz="6000">
                <a:solidFill>
                  <a:srgbClr val="363535"/>
                </a:solidFill>
                <a:highlight>
                  <a:srgbClr val="FDF0B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tro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za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3" name="Google Shape;433;p53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34" name="Google Shape;434;p53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5" name="Google Shape;435;p53"/>
          <p:cNvSpPr txBox="1"/>
          <p:nvPr/>
        </p:nvSpPr>
        <p:spPr>
          <a:xfrm>
            <a:off x="2578600" y="954625"/>
            <a:ext cx="5952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La consonante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siempre va después de la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6" name="Google Shape;436;p53"/>
          <p:cNvSpPr txBox="1"/>
          <p:nvPr/>
        </p:nvSpPr>
        <p:spPr>
          <a:xfrm>
            <a:off x="295240" y="433060"/>
            <a:ext cx="1677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54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FFC91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2" name="Google Shape;442;p54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3" name="Google Shape;443;p54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4" name="Google Shape;444;p54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5" name="Google Shape;445;p54"/>
          <p:cNvSpPr txBox="1"/>
          <p:nvPr/>
        </p:nvSpPr>
        <p:spPr>
          <a:xfrm>
            <a:off x="0" y="23384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r>
              <a:rPr lang="en" sz="6000">
                <a:solidFill>
                  <a:srgbClr val="363535"/>
                </a:solidFill>
                <a:highlight>
                  <a:srgbClr val="FDF0B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___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6" name="Google Shape;446;p54"/>
          <p:cNvSpPr txBox="1"/>
          <p:nvPr/>
        </p:nvSpPr>
        <p:spPr>
          <a:xfrm>
            <a:off x="0" y="34052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r>
              <a:rPr lang="en" sz="6000">
                <a:solidFill>
                  <a:srgbClr val="363535"/>
                </a:solidFill>
                <a:highlight>
                  <a:srgbClr val="FDF0B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frá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7" name="Google Shape;447;p54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48" name="Google Shape;448;p54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9" name="Google Shape;449;p54"/>
          <p:cNvSpPr txBox="1"/>
          <p:nvPr/>
        </p:nvSpPr>
        <p:spPr>
          <a:xfrm>
            <a:off x="2578600" y="951575"/>
            <a:ext cx="5952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La consonante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siempre va después de la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f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0" name="Google Shape;450;p54"/>
          <p:cNvSpPr txBox="1"/>
          <p:nvPr/>
        </p:nvSpPr>
        <p:spPr>
          <a:xfrm>
            <a:off x="295240" y="433047"/>
            <a:ext cx="1677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5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Google Shape;461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62" name="Google Shape;462;p56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rgbClr val="FDF0B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fr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asco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68" name="Google Shape;468;p57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rgbClr val="FDF0B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pr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esa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Google Shape;473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74" name="Google Shape;474;p58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rgbClr val="FDF0B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tr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enza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r>
              <a:rPr lang="en" sz="3500"/>
              <a:t>. </a:t>
            </a:r>
            <a:r>
              <a:rPr lang="en"/>
              <a:t>Palabras de alta frecuencia</a:t>
            </a:r>
            <a:endParaRPr sz="3500"/>
          </a:p>
        </p:txBody>
      </p:sp>
      <p:pic>
        <p:nvPicPr>
          <p:cNvPr id="480" name="Google Shape;480;p59" title="icons_final_Phonics_BW_Palabras de alta frecuenci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60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trabajo</a:t>
            </a:r>
            <a:endParaRPr sz="9600"/>
          </a:p>
        </p:txBody>
      </p:sp>
      <p:pic>
        <p:nvPicPr>
          <p:cNvPr id="486" name="Google Shape;486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2" name="Google Shape;492;p61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mientras</a:t>
            </a:r>
            <a:endParaRPr sz="9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497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8" name="Google Shape;498;p62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</a:t>
            </a:r>
            <a:r>
              <a:rPr lang="en" sz="9600"/>
              <a:t>ontra</a:t>
            </a:r>
            <a:endParaRPr sz="9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Google Shape;503;p63" title="icons_final_Phonics_BW_Sentence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6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r>
              <a:rPr lang="en" sz="3500"/>
              <a:t>. Oraciones</a:t>
            </a:r>
            <a:endParaRPr sz="35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64"/>
          <p:cNvSpPr txBox="1"/>
          <p:nvPr>
            <p:ph idx="4294967295" type="body"/>
          </p:nvPr>
        </p:nvSpPr>
        <p:spPr>
          <a:xfrm>
            <a:off x="441600" y="439800"/>
            <a:ext cx="8260800" cy="28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En 1836, se libró una batalla muy conocida en El Álamo.</a:t>
            </a:r>
            <a:endParaRPr sz="5200">
              <a:solidFill>
                <a:srgbClr val="000000"/>
              </a:solidFill>
            </a:endParaRPr>
          </a:p>
        </p:txBody>
      </p:sp>
      <p:pic>
        <p:nvPicPr>
          <p:cNvPr id="510" name="Google Shape;510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65"/>
          <p:cNvSpPr txBox="1"/>
          <p:nvPr>
            <p:ph idx="4294967295" type="body"/>
          </p:nvPr>
        </p:nvSpPr>
        <p:spPr>
          <a:xfrm>
            <a:off x="441600" y="439800"/>
            <a:ext cx="8260800" cy="31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000000"/>
                </a:solidFill>
              </a:rPr>
              <a:t>Los visitantes pueden ver las paredes antiguas, caminar por el patio y aprender cómo vivía la gente en ese tiempo.</a:t>
            </a:r>
            <a:endParaRPr sz="4400">
              <a:solidFill>
                <a:srgbClr val="000000"/>
              </a:solidFill>
            </a:endParaRPr>
          </a:p>
        </p:txBody>
      </p:sp>
      <p:pic>
        <p:nvPicPr>
          <p:cNvPr id="516" name="Google Shape;516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6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522" name="Google Shape;522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318" name="Google Shape;318;p4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" name="Google Shape;527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cxnSp>
        <p:nvCxnSpPr>
          <p:cNvPr id="528" name="Google Shape;528;p67"/>
          <p:cNvCxnSpPr/>
          <p:nvPr/>
        </p:nvCxnSpPr>
        <p:spPr>
          <a:xfrm>
            <a:off x="624750" y="12166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9" name="Google Shape;529;p67"/>
          <p:cNvCxnSpPr/>
          <p:nvPr/>
        </p:nvCxnSpPr>
        <p:spPr>
          <a:xfrm>
            <a:off x="624750" y="2435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0" name="Google Shape;530;p67"/>
          <p:cNvCxnSpPr/>
          <p:nvPr/>
        </p:nvCxnSpPr>
        <p:spPr>
          <a:xfrm>
            <a:off x="624750" y="3578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68"/>
          <p:cNvSpPr txBox="1"/>
          <p:nvPr>
            <p:ph idx="4294967295" type="body"/>
          </p:nvPr>
        </p:nvSpPr>
        <p:spPr>
          <a:xfrm>
            <a:off x="441600" y="439815"/>
            <a:ext cx="8260800" cy="28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En 1836, se libró una batalla muy conocida en El Álamo.</a:t>
            </a:r>
            <a:endParaRPr sz="5200">
              <a:solidFill>
                <a:srgbClr val="000000"/>
              </a:solidFill>
            </a:endParaRPr>
          </a:p>
        </p:txBody>
      </p:sp>
      <p:pic>
        <p:nvPicPr>
          <p:cNvPr id="536" name="Google Shape;536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69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542" name="Google Shape;542;p69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543" name="Google Shape;543;p69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70"/>
          <p:cNvSpPr txBox="1"/>
          <p:nvPr>
            <p:ph type="ctrTitle"/>
          </p:nvPr>
        </p:nvSpPr>
        <p:spPr>
          <a:xfrm>
            <a:off x="457213" y="235524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2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554" name="Google Shape;554;p7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 multisilábicas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72"/>
          <p:cNvSpPr txBox="1"/>
          <p:nvPr/>
        </p:nvSpPr>
        <p:spPr>
          <a:xfrm>
            <a:off x="4572003" y="796492"/>
            <a:ext cx="3472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363535"/>
                </a:solidFill>
                <a:highlight>
                  <a:schemeClr val="accent6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pr</a:t>
            </a: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oblema</a:t>
            </a:r>
            <a:endParaRPr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0" name="Google Shape;560;p72"/>
          <p:cNvSpPr txBox="1"/>
          <p:nvPr/>
        </p:nvSpPr>
        <p:spPr>
          <a:xfrm>
            <a:off x="4572008" y="2151502"/>
            <a:ext cx="3472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363535"/>
                </a:solidFill>
                <a:highlight>
                  <a:schemeClr val="accent6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tr</a:t>
            </a: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opezar</a:t>
            </a:r>
            <a:endParaRPr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1" name="Google Shape;561;p72"/>
          <p:cNvSpPr txBox="1"/>
          <p:nvPr/>
        </p:nvSpPr>
        <p:spPr>
          <a:xfrm>
            <a:off x="4572007" y="3478393"/>
            <a:ext cx="3472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363535"/>
                </a:solidFill>
                <a:highlight>
                  <a:schemeClr val="accent6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fr</a:t>
            </a: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ondoso</a:t>
            </a:r>
            <a:endParaRPr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2" name="Google Shape;562;p72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3" name="Google Shape;563;p72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4" name="Google Shape;564;p72" title="icons_final_Phonics_BW_Rememb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7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566" name="Google Shape;566;p7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67" name="Google Shape;567;p72"/>
          <p:cNvSpPr/>
          <p:nvPr/>
        </p:nvSpPr>
        <p:spPr>
          <a:xfrm>
            <a:off x="816714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8" name="Google Shape;568;p72"/>
          <p:cNvSpPr/>
          <p:nvPr/>
        </p:nvSpPr>
        <p:spPr>
          <a:xfrm>
            <a:off x="1163451" y="1833150"/>
            <a:ext cx="822900" cy="8229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93">
                <a:latin typeface="Century Gothic"/>
                <a:ea typeface="Century Gothic"/>
                <a:cs typeface="Century Gothic"/>
                <a:sym typeface="Century Gothic"/>
              </a:rPr>
              <a:t>pr</a:t>
            </a:r>
            <a:endParaRPr b="1" sz="30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9" name="Google Shape;569;p72"/>
          <p:cNvSpPr/>
          <p:nvPr/>
        </p:nvSpPr>
        <p:spPr>
          <a:xfrm>
            <a:off x="1632462" y="2759474"/>
            <a:ext cx="822900" cy="8229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93">
                <a:latin typeface="Century Gothic"/>
                <a:ea typeface="Century Gothic"/>
                <a:cs typeface="Century Gothic"/>
                <a:sym typeface="Century Gothic"/>
              </a:rPr>
              <a:t>fr</a:t>
            </a:r>
            <a:endParaRPr b="1" sz="29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0" name="Google Shape;570;p72"/>
          <p:cNvSpPr/>
          <p:nvPr/>
        </p:nvSpPr>
        <p:spPr>
          <a:xfrm>
            <a:off x="2117550" y="1833149"/>
            <a:ext cx="822900" cy="8229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93">
                <a:latin typeface="Century Gothic"/>
                <a:ea typeface="Century Gothic"/>
                <a:cs typeface="Century Gothic"/>
                <a:sym typeface="Century Gothic"/>
              </a:rPr>
              <a:t>tr</a:t>
            </a:r>
            <a:endParaRPr b="1" sz="25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71" name="Google Shape;571;p72" title="116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52898" y="592075"/>
            <a:ext cx="1060147" cy="1211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72" title="119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12670" y="3159600"/>
            <a:ext cx="1217700" cy="1391652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72"/>
          <p:cNvSpPr/>
          <p:nvPr/>
        </p:nvSpPr>
        <p:spPr>
          <a:xfrm rot="-667202">
            <a:off x="3841174" y="1463223"/>
            <a:ext cx="603531" cy="30176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4" name="Google Shape;574;p72"/>
          <p:cNvSpPr/>
          <p:nvPr/>
        </p:nvSpPr>
        <p:spPr>
          <a:xfrm>
            <a:off x="3841156" y="2523769"/>
            <a:ext cx="6036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5" name="Google Shape;575;p72"/>
          <p:cNvSpPr/>
          <p:nvPr/>
        </p:nvSpPr>
        <p:spPr>
          <a:xfrm rot="1319193">
            <a:off x="3841255" y="3516055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76" name="Google Shape;576;p72" title="Templates_Sketchbook.png"/>
          <p:cNvPicPr preferRelativeResize="0"/>
          <p:nvPr/>
        </p:nvPicPr>
        <p:blipFill rotWithShape="1">
          <a:blip r:embed="rId7">
            <a:alphaModFix/>
          </a:blip>
          <a:srcRect b="20119" l="9435" r="9297" t="18561"/>
          <a:stretch/>
        </p:blipFill>
        <p:spPr>
          <a:xfrm>
            <a:off x="7371800" y="1950548"/>
            <a:ext cx="1272700" cy="1242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7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enfrentar</a:t>
            </a:r>
            <a:endParaRPr sz="9600"/>
          </a:p>
        </p:txBody>
      </p:sp>
      <p:pic>
        <p:nvPicPr>
          <p:cNvPr id="582" name="Google Shape;582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83" name="Google Shape;583;p73"/>
          <p:cNvSpPr/>
          <p:nvPr/>
        </p:nvSpPr>
        <p:spPr>
          <a:xfrm>
            <a:off x="1989396" y="3291850"/>
            <a:ext cx="5280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7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comprender</a:t>
            </a:r>
            <a:endParaRPr sz="9600"/>
          </a:p>
        </p:txBody>
      </p:sp>
      <p:pic>
        <p:nvPicPr>
          <p:cNvPr id="589" name="Google Shape;589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90" name="Google Shape;590;p74"/>
          <p:cNvSpPr/>
          <p:nvPr/>
        </p:nvSpPr>
        <p:spPr>
          <a:xfrm>
            <a:off x="936175" y="3291850"/>
            <a:ext cx="7402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7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protagonista</a:t>
            </a:r>
            <a:endParaRPr sz="9600"/>
          </a:p>
        </p:txBody>
      </p:sp>
      <p:pic>
        <p:nvPicPr>
          <p:cNvPr id="596" name="Google Shape;596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97" name="Google Shape;597;p75"/>
          <p:cNvSpPr/>
          <p:nvPr/>
        </p:nvSpPr>
        <p:spPr>
          <a:xfrm>
            <a:off x="880150" y="3291850"/>
            <a:ext cx="7573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7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trompeta</a:t>
            </a:r>
            <a:endParaRPr sz="9600"/>
          </a:p>
        </p:txBody>
      </p:sp>
      <p:pic>
        <p:nvPicPr>
          <p:cNvPr id="603" name="Google Shape;603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04" name="Google Shape;604;p76"/>
          <p:cNvSpPr/>
          <p:nvPr/>
        </p:nvSpPr>
        <p:spPr>
          <a:xfrm>
            <a:off x="1882651" y="3291850"/>
            <a:ext cx="5515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1"/>
          <p:cNvSpPr txBox="1"/>
          <p:nvPr/>
        </p:nvSpPr>
        <p:spPr>
          <a:xfrm>
            <a:off x="4572003" y="796492"/>
            <a:ext cx="3472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4" name="Google Shape;324;p41"/>
          <p:cNvSpPr txBox="1"/>
          <p:nvPr/>
        </p:nvSpPr>
        <p:spPr>
          <a:xfrm>
            <a:off x="4572008" y="2151502"/>
            <a:ext cx="3472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5" name="Google Shape;325;p41"/>
          <p:cNvSpPr txBox="1"/>
          <p:nvPr/>
        </p:nvSpPr>
        <p:spPr>
          <a:xfrm>
            <a:off x="4572007" y="3478393"/>
            <a:ext cx="3472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6" name="Google Shape;326;p41"/>
          <p:cNvSpPr/>
          <p:nvPr/>
        </p:nvSpPr>
        <p:spPr>
          <a:xfrm>
            <a:off x="816714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7" name="Google Shape;327;p41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rgbClr val="FFC91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8" name="Google Shape;328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29" name="Google Shape;329;p41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0" name="Google Shape;330;p41" title="icons_final_Phonics_BW_Remembe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41"/>
          <p:cNvSpPr/>
          <p:nvPr/>
        </p:nvSpPr>
        <p:spPr>
          <a:xfrm>
            <a:off x="1163451" y="1833150"/>
            <a:ext cx="822900" cy="8229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93">
                <a:latin typeface="Century Gothic"/>
                <a:ea typeface="Century Gothic"/>
                <a:cs typeface="Century Gothic"/>
                <a:sym typeface="Century Gothic"/>
              </a:rPr>
              <a:t>pr</a:t>
            </a:r>
            <a:endParaRPr b="1" sz="30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2" name="Google Shape;332;p41"/>
          <p:cNvSpPr/>
          <p:nvPr/>
        </p:nvSpPr>
        <p:spPr>
          <a:xfrm>
            <a:off x="1632462" y="2759474"/>
            <a:ext cx="822900" cy="8229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93">
                <a:latin typeface="Century Gothic"/>
                <a:ea typeface="Century Gothic"/>
                <a:cs typeface="Century Gothic"/>
                <a:sym typeface="Century Gothic"/>
              </a:rPr>
              <a:t>fr</a:t>
            </a:r>
            <a:endParaRPr b="1" sz="29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3" name="Google Shape;333;p41"/>
          <p:cNvSpPr/>
          <p:nvPr/>
        </p:nvSpPr>
        <p:spPr>
          <a:xfrm>
            <a:off x="2117550" y="1833149"/>
            <a:ext cx="822900" cy="8229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93">
                <a:latin typeface="Century Gothic"/>
                <a:ea typeface="Century Gothic"/>
                <a:cs typeface="Century Gothic"/>
                <a:sym typeface="Century Gothic"/>
              </a:rPr>
              <a:t>tr</a:t>
            </a:r>
            <a:endParaRPr b="1" sz="25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4" name="Google Shape;334;p41" title="113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91324" y="616825"/>
            <a:ext cx="1151476" cy="1315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41" title="114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73100" y="2098106"/>
            <a:ext cx="1151476" cy="1315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41" title="115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04225" y="3288303"/>
            <a:ext cx="1320350" cy="1508972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41"/>
          <p:cNvSpPr/>
          <p:nvPr/>
        </p:nvSpPr>
        <p:spPr>
          <a:xfrm rot="-667202">
            <a:off x="3841174" y="1463223"/>
            <a:ext cx="603531" cy="30176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8" name="Google Shape;338;p41"/>
          <p:cNvSpPr/>
          <p:nvPr/>
        </p:nvSpPr>
        <p:spPr>
          <a:xfrm>
            <a:off x="3841156" y="2523769"/>
            <a:ext cx="6036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9" name="Google Shape;339;p41"/>
          <p:cNvSpPr/>
          <p:nvPr/>
        </p:nvSpPr>
        <p:spPr>
          <a:xfrm rot="1319193">
            <a:off x="3841255" y="3516055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7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frigorífico</a:t>
            </a:r>
            <a:endParaRPr sz="9600"/>
          </a:p>
        </p:txBody>
      </p:sp>
      <p:pic>
        <p:nvPicPr>
          <p:cNvPr id="610" name="Google Shape;610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11" name="Google Shape;611;p77"/>
          <p:cNvSpPr/>
          <p:nvPr/>
        </p:nvSpPr>
        <p:spPr>
          <a:xfrm>
            <a:off x="1946202" y="3291850"/>
            <a:ext cx="5298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78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sorpresa</a:t>
            </a:r>
            <a:endParaRPr sz="9600"/>
          </a:p>
        </p:txBody>
      </p:sp>
      <p:pic>
        <p:nvPicPr>
          <p:cNvPr id="617" name="Google Shape;617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18" name="Google Shape;618;p78"/>
          <p:cNvSpPr/>
          <p:nvPr/>
        </p:nvSpPr>
        <p:spPr>
          <a:xfrm>
            <a:off x="2183800" y="3291850"/>
            <a:ext cx="4929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7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friolento</a:t>
            </a:r>
            <a:endParaRPr sz="9600"/>
          </a:p>
        </p:txBody>
      </p:sp>
      <p:pic>
        <p:nvPicPr>
          <p:cNvPr id="624" name="Google Shape;624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25" name="Google Shape;625;p79"/>
          <p:cNvSpPr/>
          <p:nvPr/>
        </p:nvSpPr>
        <p:spPr>
          <a:xfrm>
            <a:off x="2266700" y="3291850"/>
            <a:ext cx="4738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80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truculento</a:t>
            </a:r>
            <a:endParaRPr sz="9600"/>
          </a:p>
        </p:txBody>
      </p:sp>
      <p:pic>
        <p:nvPicPr>
          <p:cNvPr id="631" name="Google Shape;631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32" name="Google Shape;632;p80"/>
          <p:cNvSpPr/>
          <p:nvPr/>
        </p:nvSpPr>
        <p:spPr>
          <a:xfrm>
            <a:off x="1579450" y="3289125"/>
            <a:ext cx="6003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7" name="Google Shape;637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8" name="Google Shape;638;p8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2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3" name="Google Shape;643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44" name="Google Shape;644;p82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rgbClr val="FDF0B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tr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ompeta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Google Shape;649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50" name="Google Shape;650;p83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com</a:t>
            </a:r>
            <a:r>
              <a:rPr lang="en" sz="9600">
                <a:solidFill>
                  <a:srgbClr val="363535"/>
                </a:solidFill>
                <a:highlight>
                  <a:srgbClr val="FDF0B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pr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ender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" name="Google Shape;655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56" name="Google Shape;656;p84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rgbClr val="FDF0B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fr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igorífico</a:t>
            </a:r>
            <a:endParaRPr sz="9600">
              <a:solidFill>
                <a:srgbClr val="363535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1" name="Google Shape;661;p85" title="icons_final_Phonics_BW_Morphological Awarnes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2" name="Google Shape;662;p8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Análisis</a:t>
            </a:r>
            <a:r>
              <a:rPr lang="en" sz="3500"/>
              <a:t> </a:t>
            </a:r>
            <a:r>
              <a:rPr lang="en"/>
              <a:t>morfológico</a:t>
            </a:r>
            <a:r>
              <a:rPr lang="en"/>
              <a:t> </a:t>
            </a:r>
            <a:endParaRPr sz="35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7" name="Google Shape;667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68" name="Google Shape;668;p86"/>
          <p:cNvSpPr/>
          <p:nvPr/>
        </p:nvSpPr>
        <p:spPr>
          <a:xfrm>
            <a:off x="1425463" y="746439"/>
            <a:ext cx="30918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traga</a:t>
            </a:r>
            <a:endParaRPr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9" name="Google Shape;669;p86"/>
          <p:cNvSpPr/>
          <p:nvPr/>
        </p:nvSpPr>
        <p:spPr>
          <a:xfrm>
            <a:off x="3026101" y="3213900"/>
            <a:ext cx="3091800" cy="1289400"/>
          </a:xfrm>
          <a:prstGeom prst="roundRect">
            <a:avLst>
              <a:gd fmla="val 867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tragar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0" name="Google Shape;670;p86"/>
          <p:cNvSpPr txBox="1"/>
          <p:nvPr/>
        </p:nvSpPr>
        <p:spPr>
          <a:xfrm>
            <a:off x="4517249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1" name="Google Shape;671;p86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2" name="Google Shape;672;p86"/>
          <p:cNvSpPr/>
          <p:nvPr/>
        </p:nvSpPr>
        <p:spPr>
          <a:xfrm>
            <a:off x="5873249" y="746450"/>
            <a:ext cx="18453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2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presa</a:t>
            </a:r>
            <a:endParaRPr sz="9600"/>
          </a:p>
        </p:txBody>
      </p:sp>
      <p:pic>
        <p:nvPicPr>
          <p:cNvPr id="345" name="Google Shape;345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46" name="Google Shape;346;p42"/>
          <p:cNvSpPr/>
          <p:nvPr/>
        </p:nvSpPr>
        <p:spPr>
          <a:xfrm>
            <a:off x="3027125" y="3291850"/>
            <a:ext cx="3267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7" name="Google Shape;677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78" name="Google Shape;678;p87"/>
          <p:cNvSpPr/>
          <p:nvPr/>
        </p:nvSpPr>
        <p:spPr>
          <a:xfrm>
            <a:off x="777460" y="746450"/>
            <a:ext cx="43878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presta</a:t>
            </a:r>
            <a:endParaRPr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9" name="Google Shape;679;p87"/>
          <p:cNvSpPr/>
          <p:nvPr/>
        </p:nvSpPr>
        <p:spPr>
          <a:xfrm>
            <a:off x="2526900" y="3213900"/>
            <a:ext cx="4090200" cy="1289400"/>
          </a:xfrm>
          <a:prstGeom prst="roundRect">
            <a:avLst>
              <a:gd fmla="val 867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prestar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0" name="Google Shape;680;p87"/>
          <p:cNvSpPr txBox="1"/>
          <p:nvPr/>
        </p:nvSpPr>
        <p:spPr>
          <a:xfrm>
            <a:off x="5165255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1" name="Google Shape;681;p87"/>
          <p:cNvSpPr/>
          <p:nvPr/>
        </p:nvSpPr>
        <p:spPr>
          <a:xfrm>
            <a:off x="6521249" y="746450"/>
            <a:ext cx="18453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2" name="Google Shape;682;p87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" name="Google Shape;687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88" name="Google Shape;688;p88"/>
          <p:cNvSpPr/>
          <p:nvPr/>
        </p:nvSpPr>
        <p:spPr>
          <a:xfrm>
            <a:off x="1425451" y="746439"/>
            <a:ext cx="30918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jala</a:t>
            </a:r>
            <a:endParaRPr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9" name="Google Shape;689;p88"/>
          <p:cNvSpPr/>
          <p:nvPr/>
        </p:nvSpPr>
        <p:spPr>
          <a:xfrm>
            <a:off x="2839650" y="3213900"/>
            <a:ext cx="3464700" cy="1289400"/>
          </a:xfrm>
          <a:prstGeom prst="roundRect">
            <a:avLst>
              <a:gd fmla="val 867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jalar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0" name="Google Shape;690;p88"/>
          <p:cNvSpPr txBox="1"/>
          <p:nvPr/>
        </p:nvSpPr>
        <p:spPr>
          <a:xfrm>
            <a:off x="4517237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1" name="Google Shape;691;p88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2" name="Google Shape;692;p88"/>
          <p:cNvSpPr/>
          <p:nvPr/>
        </p:nvSpPr>
        <p:spPr>
          <a:xfrm>
            <a:off x="5873249" y="746450"/>
            <a:ext cx="18453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7" name="Google Shape;697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98" name="Google Shape;698;p89"/>
          <p:cNvSpPr/>
          <p:nvPr/>
        </p:nvSpPr>
        <p:spPr>
          <a:xfrm>
            <a:off x="1425451" y="746439"/>
            <a:ext cx="30918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frota</a:t>
            </a:r>
            <a:endParaRPr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9" name="Google Shape;699;p89"/>
          <p:cNvSpPr/>
          <p:nvPr/>
        </p:nvSpPr>
        <p:spPr>
          <a:xfrm>
            <a:off x="2748304" y="3213889"/>
            <a:ext cx="3647400" cy="1289400"/>
          </a:xfrm>
          <a:prstGeom prst="roundRect">
            <a:avLst>
              <a:gd fmla="val 867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frotar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0" name="Google Shape;700;p89"/>
          <p:cNvSpPr txBox="1"/>
          <p:nvPr/>
        </p:nvSpPr>
        <p:spPr>
          <a:xfrm>
            <a:off x="4517237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1" name="Google Shape;701;p89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2" name="Google Shape;702;p89"/>
          <p:cNvSpPr/>
          <p:nvPr/>
        </p:nvSpPr>
        <p:spPr>
          <a:xfrm>
            <a:off x="5873237" y="746450"/>
            <a:ext cx="18453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7" name="Google Shape;707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08" name="Google Shape;708;p90"/>
          <p:cNvSpPr/>
          <p:nvPr/>
        </p:nvSpPr>
        <p:spPr>
          <a:xfrm>
            <a:off x="1215652" y="746450"/>
            <a:ext cx="35115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trepa</a:t>
            </a:r>
            <a:endParaRPr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9" name="Google Shape;709;p90"/>
          <p:cNvSpPr/>
          <p:nvPr/>
        </p:nvSpPr>
        <p:spPr>
          <a:xfrm>
            <a:off x="2655750" y="3213900"/>
            <a:ext cx="3832500" cy="1289400"/>
          </a:xfrm>
          <a:prstGeom prst="roundRect">
            <a:avLst>
              <a:gd fmla="val 867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trepar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0" name="Google Shape;710;p90"/>
          <p:cNvSpPr txBox="1"/>
          <p:nvPr/>
        </p:nvSpPr>
        <p:spPr>
          <a:xfrm>
            <a:off x="4727049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1" name="Google Shape;711;p90"/>
          <p:cNvSpPr/>
          <p:nvPr/>
        </p:nvSpPr>
        <p:spPr>
          <a:xfrm>
            <a:off x="6083062" y="746450"/>
            <a:ext cx="18453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2" name="Google Shape;712;p90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" name="Google Shape;717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18" name="Google Shape;718;p91"/>
          <p:cNvSpPr/>
          <p:nvPr/>
        </p:nvSpPr>
        <p:spPr>
          <a:xfrm>
            <a:off x="842438" y="746450"/>
            <a:ext cx="43155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destroza</a:t>
            </a:r>
            <a:endParaRPr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9" name="Google Shape;719;p91"/>
          <p:cNvSpPr/>
          <p:nvPr/>
        </p:nvSpPr>
        <p:spPr>
          <a:xfrm>
            <a:off x="2441025" y="3213900"/>
            <a:ext cx="4315500" cy="1289400"/>
          </a:xfrm>
          <a:prstGeom prst="roundRect">
            <a:avLst>
              <a:gd fmla="val 867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destrozar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0" name="Google Shape;720;p91"/>
          <p:cNvSpPr txBox="1"/>
          <p:nvPr/>
        </p:nvSpPr>
        <p:spPr>
          <a:xfrm>
            <a:off x="5157862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1" name="Google Shape;721;p91"/>
          <p:cNvSpPr/>
          <p:nvPr/>
        </p:nvSpPr>
        <p:spPr>
          <a:xfrm>
            <a:off x="6513862" y="746450"/>
            <a:ext cx="17877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2" name="Google Shape;722;p91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C91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9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4</a:t>
            </a:r>
            <a:r>
              <a:rPr lang="en" sz="3500"/>
              <a:t>. </a:t>
            </a:r>
            <a:r>
              <a:rPr lang="en"/>
              <a:t>Desarrollo de la fluidez</a:t>
            </a:r>
            <a:endParaRPr sz="3500"/>
          </a:p>
        </p:txBody>
      </p:sp>
      <p:pic>
        <p:nvPicPr>
          <p:cNvPr id="728" name="Google Shape;728;p92" title="icons_final_Rea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93"/>
          <p:cNvSpPr txBox="1"/>
          <p:nvPr>
            <p:ph idx="4294967295" type="body"/>
          </p:nvPr>
        </p:nvSpPr>
        <p:spPr>
          <a:xfrm>
            <a:off x="441600" y="439799"/>
            <a:ext cx="8260800" cy="28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El Álamo es un lugar histórico muy importante en Texas. </a:t>
            </a:r>
            <a:endParaRPr b="1" sz="5200" u="sng">
              <a:solidFill>
                <a:srgbClr val="000000"/>
              </a:solidFill>
            </a:endParaRPr>
          </a:p>
        </p:txBody>
      </p:sp>
      <p:pic>
        <p:nvPicPr>
          <p:cNvPr id="734" name="Google Shape;734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94"/>
          <p:cNvSpPr txBox="1"/>
          <p:nvPr>
            <p:ph idx="4294967295" type="body"/>
          </p:nvPr>
        </p:nvSpPr>
        <p:spPr>
          <a:xfrm>
            <a:off x="441600" y="439796"/>
            <a:ext cx="8260800" cy="29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444746"/>
                </a:solidFill>
              </a:rPr>
              <a:t>Un pequeño grupo de hombres intentó proteger el lugar mientras un ejército mucho más numeroso se acercaba. </a:t>
            </a:r>
            <a:endParaRPr sz="4000">
              <a:solidFill>
                <a:srgbClr val="444746"/>
              </a:solidFill>
            </a:endParaRPr>
          </a:p>
        </p:txBody>
      </p:sp>
      <p:pic>
        <p:nvPicPr>
          <p:cNvPr id="740" name="Google Shape;740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95"/>
          <p:cNvSpPr txBox="1"/>
          <p:nvPr>
            <p:ph idx="4294967295" type="body"/>
          </p:nvPr>
        </p:nvSpPr>
        <p:spPr>
          <a:xfrm>
            <a:off x="441600" y="439800"/>
            <a:ext cx="8260800" cy="282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000000"/>
                </a:solidFill>
              </a:rPr>
              <a:t>Hoy, miles de personas visitan El Álamo cada año. </a:t>
            </a:r>
            <a:endParaRPr b="1" sz="5200" u="sng">
              <a:solidFill>
                <a:srgbClr val="000000"/>
              </a:solidFill>
            </a:endParaRPr>
          </a:p>
        </p:txBody>
      </p:sp>
      <p:pic>
        <p:nvPicPr>
          <p:cNvPr id="746" name="Google Shape;746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96"/>
          <p:cNvSpPr txBox="1"/>
          <p:nvPr>
            <p:ph idx="4294967295" type="body"/>
          </p:nvPr>
        </p:nvSpPr>
        <p:spPr>
          <a:xfrm>
            <a:off x="441600" y="439800"/>
            <a:ext cx="8260800" cy="347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4800">
                <a:solidFill>
                  <a:srgbClr val="000000"/>
                </a:solidFill>
              </a:rPr>
              <a:t>Además, muestran objetos que las familias usaban para trabajar, como herramientas y platos.</a:t>
            </a:r>
            <a:endParaRPr b="1" sz="4800" u="sng">
              <a:solidFill>
                <a:srgbClr val="000000"/>
              </a:solidFill>
            </a:endParaRPr>
          </a:p>
        </p:txBody>
      </p:sp>
      <p:pic>
        <p:nvPicPr>
          <p:cNvPr id="752" name="Google Shape;752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prado</a:t>
            </a:r>
            <a:endParaRPr sz="9600"/>
          </a:p>
        </p:txBody>
      </p:sp>
      <p:pic>
        <p:nvPicPr>
          <p:cNvPr id="352" name="Google Shape;352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53" name="Google Shape;353;p43"/>
          <p:cNvSpPr/>
          <p:nvPr/>
        </p:nvSpPr>
        <p:spPr>
          <a:xfrm>
            <a:off x="2839000" y="3289125"/>
            <a:ext cx="3579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97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758" name="Google Shape;758;p9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759" name="Google Shape;759;p97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trenza</a:t>
            </a:r>
            <a:endParaRPr sz="9600"/>
          </a:p>
        </p:txBody>
      </p:sp>
      <p:pic>
        <p:nvPicPr>
          <p:cNvPr id="359" name="Google Shape;359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60" name="Google Shape;360;p44"/>
          <p:cNvSpPr/>
          <p:nvPr/>
        </p:nvSpPr>
        <p:spPr>
          <a:xfrm>
            <a:off x="2829750" y="3291850"/>
            <a:ext cx="3654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frasco</a:t>
            </a:r>
            <a:endParaRPr sz="9600"/>
          </a:p>
        </p:txBody>
      </p:sp>
      <p:pic>
        <p:nvPicPr>
          <p:cNvPr id="366" name="Google Shape;366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67" name="Google Shape;367;p45"/>
          <p:cNvSpPr/>
          <p:nvPr/>
        </p:nvSpPr>
        <p:spPr>
          <a:xfrm>
            <a:off x="2783525" y="3291850"/>
            <a:ext cx="3672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frito</a:t>
            </a:r>
            <a:endParaRPr sz="9600"/>
          </a:p>
        </p:txBody>
      </p:sp>
      <p:pic>
        <p:nvPicPr>
          <p:cNvPr id="373" name="Google Shape;373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74" name="Google Shape;374;p46"/>
          <p:cNvSpPr/>
          <p:nvPr/>
        </p:nvSpPr>
        <p:spPr>
          <a:xfrm>
            <a:off x="3532575" y="3291850"/>
            <a:ext cx="2135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