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13T18:24:34.971">
    <p:pos x="6000" y="0"/>
    <p:text>formatted ✅
*Need to check back on images</p:text>
  </p:cm>
  <p:cm authorId="0" idx="2" dt="2026-03-13T18:24:34.971">
    <p:pos x="6000" y="0"/>
    <p:text>Checked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inacción.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bicicleta.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bifocal.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prefijo es una parte pequeña que va al inicio de una palabra para darle un nuevo significado. Según la regla, los prefijos se escriben unidos a la palabra, sin espacio y sin guion.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creíble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 regla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 regla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incorrecto.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correcto, incorrecto.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incorrecto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bifocal.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focal, bifocal.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focal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bifocal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invisible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viento es invisible, pero mueve las hojas.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invisible.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- vi - si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/l/, /e/. Invisible, /i/, /n/, /b/, /i/, /s/, /i/,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bi-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inacción es no hacer nada, y eso a veces no ayuda.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inacción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nac - ción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/k/.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/o/, /n/. Inacción, /i/, /n/, /a/, /k/, /s/, /i/,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ojos de la gata de mi vecina son bicolor.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co - 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/o/, /r/. Bicolor, /b/, /i/, /k/, /o/, /l/, /o/,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servicio.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hablar.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imposible que todos sean iguales.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imposible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que (3), todos (4), sean (5), iguales (6).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bi-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prefijo es una parte pequeña que va al inicio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inhabitable.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bicampeón.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insuficiente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incomparable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bilateral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inaceptable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prefijo es una parte pequeña que va al inicio de una palabra para darle un nuevo significado. 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inactivo.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bianual.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binocular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inagotable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inapropiado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bidireccional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bi-.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inhabitable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casa vieja está inhabitable y nadie puede vivir allí.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inhabitable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nha - bi - ta - ble.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Inhabitable, /i/, /n/, /a/, /b/, /i/, /t/, /a/,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binoculares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usó sus binoculares para ver las aves volar de lejos.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binoculares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 - no - cu - la - res.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/e/, /s/. Binoculares, /b/, /i/, /n/, /o/, /k/, /u/, /l/, /a/, /r/, /e/,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inagotable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maestra tiene una energía inagotable para ayudar a todos.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inagotable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- na - go - ta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/l/, /e/. Inagotable, /i/, /n/, /a/, /g/, /o/, /t/, /a/, /b/, /l/,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prefijos y su significado. Un prefijo es una parte de una palabra que va al principio para darle un nuevo significado.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“no” o “lo contrario”.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puede ver”.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Invisible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no se puede ver”.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b7bea9a04f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b7bea9a04f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campeón.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“dos” o “dos veces”.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campeón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“triunfo”.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Bicampeón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ha sido campeón dos veces”.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aprender más palabras con prefijos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suficiente.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“no” o “lo contrario”.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suficiente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alcanza”.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Insuficiente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no alcanza”.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b7bea9a04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b7bea9a04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“dos” o “dos veces”.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“tonalidad”.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tiene dos colores o tonalidades”.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b7bea9a04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b7bea9a04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agotable.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“no” o “lo contrario”.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agotable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acaba”.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Inagotable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no se acaba”.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b7bea9a04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b7bea9a04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anual.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significar “dos” o “dos veces”.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anual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ocurre una vez al año”.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Bianual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ocurre dos veces al año”.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imposible que todos sean iguales.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 y señale la pausa en los signos de puntuación.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haciendo las pausas apropiadas.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incorrecto.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invisible.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bilingüe.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32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Relationship Id="rId7" Type="http://schemas.openxmlformats.org/officeDocument/2006/relationships/image" Target="../media/image4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233774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79022" y="2772744"/>
            <a:ext cx="1276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inacción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2014075" y="3291850"/>
            <a:ext cx="520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bicicleta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2079500" y="3291850"/>
            <a:ext cx="516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bifocal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2578601" y="3291850"/>
            <a:ext cx="417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creíble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51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1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1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increíble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1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8" name="Google Shape;418;p52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53"/>
          <p:cNvSpPr/>
          <p:nvPr/>
        </p:nvSpPr>
        <p:spPr>
          <a:xfrm>
            <a:off x="4477877" y="2113500"/>
            <a:ext cx="28662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197822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/>
          <p:nvPr/>
        </p:nvSpPr>
        <p:spPr>
          <a:xfrm>
            <a:off x="2775452" y="3770775"/>
            <a:ext cx="3593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incorrecto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34323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54"/>
          <p:cNvSpPr/>
          <p:nvPr/>
        </p:nvSpPr>
        <p:spPr>
          <a:xfrm>
            <a:off x="4689816" y="2113512"/>
            <a:ext cx="24423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focal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>
            <a:off x="3149140" y="3770787"/>
            <a:ext cx="30240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bifocal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373650" y="439800"/>
            <a:ext cx="15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visible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acción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4" name="Google Shape;48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0" name="Google Shape;49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servicio</a:t>
            </a:r>
            <a:endParaRPr sz="9600"/>
          </a:p>
        </p:txBody>
      </p:sp>
      <p:pic>
        <p:nvPicPr>
          <p:cNvPr id="496" name="Google Shape;49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hablar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0" name="Google Shape;520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Es imposible que todos sean iguales.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6" name="Google Shape;526;p65"/>
          <p:cNvSpPr txBox="1"/>
          <p:nvPr/>
        </p:nvSpPr>
        <p:spPr>
          <a:xfrm>
            <a:off x="441600" y="439800"/>
            <a:ext cx="82608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La Antártida es un continente inhabitable para la mayoría de las personas porque hace mucho frío y está cubierta de hielo.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2" name="Google Shape;5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8" name="Google Shape;538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6" name="Google Shape;546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Es imposible que todos sean iguales.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2" name="Google Shape;55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3" name="Google Shape;55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4" name="Google Shape;56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3" name="Google Shape;57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4" name="Google Shape;574;p72" title="39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3671" y="1086300"/>
            <a:ext cx="1498924" cy="171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2" title="39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3874" y="2633129"/>
            <a:ext cx="1308727" cy="1495696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72"/>
          <p:cNvSpPr txBox="1"/>
          <p:nvPr/>
        </p:nvSpPr>
        <p:spPr>
          <a:xfrm>
            <a:off x="3881451" y="1691575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habitable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 txBox="1"/>
          <p:nvPr/>
        </p:nvSpPr>
        <p:spPr>
          <a:xfrm>
            <a:off x="3881444" y="2903822"/>
            <a:ext cx="41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campeón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insuficiente</a:t>
            </a:r>
            <a:endParaRPr sz="9600"/>
          </a:p>
        </p:txBody>
      </p:sp>
      <p:pic>
        <p:nvPicPr>
          <p:cNvPr id="588" name="Google Shape;58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9" name="Google Shape;589;p73"/>
          <p:cNvSpPr/>
          <p:nvPr/>
        </p:nvSpPr>
        <p:spPr>
          <a:xfrm>
            <a:off x="1296775" y="3291850"/>
            <a:ext cx="65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4"/>
          <p:cNvSpPr txBox="1"/>
          <p:nvPr>
            <p:ph idx="4294967295" type="body"/>
          </p:nvPr>
        </p:nvSpPr>
        <p:spPr>
          <a:xfrm>
            <a:off x="0" y="1626825"/>
            <a:ext cx="9144000" cy="16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400"/>
              <a:t>incomparable</a:t>
            </a:r>
            <a:endParaRPr sz="9400"/>
          </a:p>
        </p:txBody>
      </p:sp>
      <p:pic>
        <p:nvPicPr>
          <p:cNvPr id="595" name="Google Shape;59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6" name="Google Shape;596;p74"/>
          <p:cNvSpPr/>
          <p:nvPr/>
        </p:nvSpPr>
        <p:spPr>
          <a:xfrm>
            <a:off x="441600" y="3291850"/>
            <a:ext cx="82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bilateral</a:t>
            </a:r>
            <a:endParaRPr sz="9600"/>
          </a:p>
        </p:txBody>
      </p:sp>
      <p:pic>
        <p:nvPicPr>
          <p:cNvPr id="602" name="Google Shape;60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3" name="Google Shape;603;p75"/>
          <p:cNvSpPr/>
          <p:nvPr/>
        </p:nvSpPr>
        <p:spPr>
          <a:xfrm>
            <a:off x="2237800" y="3291850"/>
            <a:ext cx="481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inaceptable</a:t>
            </a:r>
            <a:endParaRPr sz="9600"/>
          </a:p>
        </p:txBody>
      </p:sp>
      <p:pic>
        <p:nvPicPr>
          <p:cNvPr id="609" name="Google Shape;60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0" name="Google Shape;610;p76"/>
          <p:cNvSpPr/>
          <p:nvPr/>
        </p:nvSpPr>
        <p:spPr>
          <a:xfrm>
            <a:off x="936175" y="3291850"/>
            <a:ext cx="731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3" name="Google Shape;32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anual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28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9571" y="1086288"/>
            <a:ext cx="1611898" cy="184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28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843554" y="2598888"/>
            <a:ext cx="1503298" cy="171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quickexportimages.png"/>
          <p:cNvPicPr preferRelativeResize="0"/>
          <p:nvPr/>
        </p:nvPicPr>
        <p:blipFill rotWithShape="1">
          <a:blip r:embed="rId7">
            <a:alphaModFix/>
          </a:blip>
          <a:srcRect b="8130" l="0" r="0" t="0"/>
          <a:stretch/>
        </p:blipFill>
        <p:spPr>
          <a:xfrm>
            <a:off x="7047600" y="2717450"/>
            <a:ext cx="1654800" cy="1520100"/>
          </a:xfrm>
          <a:prstGeom prst="roundRect">
            <a:avLst>
              <a:gd fmla="val 8322" name="adj"/>
            </a:avLst>
          </a:prstGeom>
          <a:noFill/>
          <a:ln cap="flat" cmpd="sng" w="19050">
            <a:solidFill>
              <a:srgbClr val="177F9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binocular</a:t>
            </a:r>
            <a:endParaRPr sz="9600"/>
          </a:p>
        </p:txBody>
      </p:sp>
      <p:pic>
        <p:nvPicPr>
          <p:cNvPr id="616" name="Google Shape;61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7" name="Google Shape;617;p77"/>
          <p:cNvSpPr/>
          <p:nvPr/>
        </p:nvSpPr>
        <p:spPr>
          <a:xfrm>
            <a:off x="1824675" y="3291850"/>
            <a:ext cx="558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inagotable</a:t>
            </a:r>
            <a:endParaRPr sz="9600"/>
          </a:p>
        </p:txBody>
      </p:sp>
      <p:pic>
        <p:nvPicPr>
          <p:cNvPr id="623" name="Google Shape;62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4" name="Google Shape;624;p78"/>
          <p:cNvSpPr/>
          <p:nvPr/>
        </p:nvSpPr>
        <p:spPr>
          <a:xfrm>
            <a:off x="1319725" y="3291850"/>
            <a:ext cx="654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inapropiado</a:t>
            </a:r>
            <a:endParaRPr sz="9600"/>
          </a:p>
        </p:txBody>
      </p:sp>
      <p:pic>
        <p:nvPicPr>
          <p:cNvPr id="630" name="Google Shape;63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1" name="Google Shape;631;p79"/>
          <p:cNvSpPr/>
          <p:nvPr/>
        </p:nvSpPr>
        <p:spPr>
          <a:xfrm>
            <a:off x="936175" y="3291850"/>
            <a:ext cx="737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bidireccional</a:t>
            </a:r>
            <a:endParaRPr sz="9600"/>
          </a:p>
        </p:txBody>
      </p:sp>
      <p:pic>
        <p:nvPicPr>
          <p:cNvPr id="637" name="Google Shape;63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0"/>
          <p:cNvSpPr/>
          <p:nvPr/>
        </p:nvSpPr>
        <p:spPr>
          <a:xfrm>
            <a:off x="780350" y="3291850"/>
            <a:ext cx="775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habitable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6" name="Google Shape;656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noculares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2" name="Google Shape;662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agotable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86"/>
          <p:cNvSpPr/>
          <p:nvPr/>
        </p:nvSpPr>
        <p:spPr>
          <a:xfrm>
            <a:off x="4438475" y="746450"/>
            <a:ext cx="3226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/>
          <p:nvPr/>
        </p:nvSpPr>
        <p:spPr>
          <a:xfrm>
            <a:off x="14793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invisible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6"/>
          <p:cNvSpPr txBox="1"/>
          <p:nvPr/>
        </p:nvSpPr>
        <p:spPr>
          <a:xfrm>
            <a:off x="30824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increíble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108600" y="3291850"/>
            <a:ext cx="50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4" name="Google Shape;684;p87"/>
          <p:cNvSpPr/>
          <p:nvPr/>
        </p:nvSpPr>
        <p:spPr>
          <a:xfrm>
            <a:off x="3544175" y="746450"/>
            <a:ext cx="501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campeón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/>
          <p:nvPr/>
        </p:nvSpPr>
        <p:spPr>
          <a:xfrm>
            <a:off x="5850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7"/>
          <p:cNvSpPr/>
          <p:nvPr/>
        </p:nvSpPr>
        <p:spPr>
          <a:xfrm>
            <a:off x="1698300" y="3213900"/>
            <a:ext cx="5795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bicampeón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7"/>
          <p:cNvSpPr txBox="1"/>
          <p:nvPr/>
        </p:nvSpPr>
        <p:spPr>
          <a:xfrm>
            <a:off x="21881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4" name="Google Shape;694;p88"/>
          <p:cNvSpPr/>
          <p:nvPr/>
        </p:nvSpPr>
        <p:spPr>
          <a:xfrm>
            <a:off x="3715325" y="746450"/>
            <a:ext cx="4672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suficiente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8"/>
          <p:cNvSpPr/>
          <p:nvPr/>
        </p:nvSpPr>
        <p:spPr>
          <a:xfrm>
            <a:off x="75617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8"/>
          <p:cNvSpPr/>
          <p:nvPr/>
        </p:nvSpPr>
        <p:spPr>
          <a:xfrm>
            <a:off x="1726650" y="3213900"/>
            <a:ext cx="5690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insuficiente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8"/>
          <p:cNvSpPr txBox="1"/>
          <p:nvPr/>
        </p:nvSpPr>
        <p:spPr>
          <a:xfrm>
            <a:off x="23592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4" name="Google Shape;704;p89"/>
          <p:cNvSpPr/>
          <p:nvPr/>
        </p:nvSpPr>
        <p:spPr>
          <a:xfrm>
            <a:off x="4606025" y="746450"/>
            <a:ext cx="2891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>
            <a:off x="164687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bicolor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9"/>
          <p:cNvSpPr txBox="1"/>
          <p:nvPr/>
        </p:nvSpPr>
        <p:spPr>
          <a:xfrm>
            <a:off x="32499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4" name="Google Shape;714;p90"/>
          <p:cNvSpPr/>
          <p:nvPr/>
        </p:nvSpPr>
        <p:spPr>
          <a:xfrm>
            <a:off x="3671975" y="746450"/>
            <a:ext cx="4759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agotable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0"/>
          <p:cNvSpPr/>
          <p:nvPr/>
        </p:nvSpPr>
        <p:spPr>
          <a:xfrm>
            <a:off x="7128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>
            <a:off x="1815450" y="3213900"/>
            <a:ext cx="55131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inagotable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0"/>
          <p:cNvSpPr txBox="1"/>
          <p:nvPr/>
        </p:nvSpPr>
        <p:spPr>
          <a:xfrm>
            <a:off x="23159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91"/>
          <p:cNvSpPr/>
          <p:nvPr/>
        </p:nvSpPr>
        <p:spPr>
          <a:xfrm>
            <a:off x="4420775" y="746450"/>
            <a:ext cx="3261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anual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/>
          <p:nvPr/>
        </p:nvSpPr>
        <p:spPr>
          <a:xfrm>
            <a:off x="1461625" y="746450"/>
            <a:ext cx="1603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bianual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91"/>
          <p:cNvSpPr txBox="1"/>
          <p:nvPr/>
        </p:nvSpPr>
        <p:spPr>
          <a:xfrm>
            <a:off x="30647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4" name="Google Shape;73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Es imposible que todos sean iguales.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6" name="Google Shape;746;p94"/>
          <p:cNvSpPr txBox="1"/>
          <p:nvPr/>
        </p:nvSpPr>
        <p:spPr>
          <a:xfrm>
            <a:off x="441600" y="439800"/>
            <a:ext cx="8260800" cy="3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Century Gothic"/>
                <a:ea typeface="Century Gothic"/>
                <a:cs typeface="Century Gothic"/>
                <a:sym typeface="Century Gothic"/>
              </a:rPr>
              <a:t>Algunos continentes están separados por océanos, mientras que otros están más cerca entre sí.</a:t>
            </a:r>
            <a:endParaRPr sz="4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2" name="Google Shape;752;p95"/>
          <p:cNvSpPr txBox="1"/>
          <p:nvPr/>
        </p:nvSpPr>
        <p:spPr>
          <a:xfrm>
            <a:off x="441600" y="439800"/>
            <a:ext cx="8260800" cy="3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cada continente viven personas con culturas, idiomas y tradiciones diferentes.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8" name="Google Shape;758;p96"/>
          <p:cNvSpPr txBox="1"/>
          <p:nvPr/>
        </p:nvSpPr>
        <p:spPr>
          <a:xfrm>
            <a:off x="441600" y="439800"/>
            <a:ext cx="826080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Australia es el continente más pequeño y alberga animales increíbles que no se encuentran en otros lugares.</a:t>
            </a:r>
            <a:endParaRPr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bicolor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2610275" y="3291850"/>
            <a:ext cx="397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4" name="Google Shape;764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5" name="Google Shape;76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incorrecto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1570525" y="3291850"/>
            <a:ext cx="61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invisible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2377625" y="3291850"/>
            <a:ext cx="446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bilingüe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2304000" y="3291850"/>
            <a:ext cx="453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