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2" r:id="rId5"/>
    <p:sldMasterId id="214748370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5143500" cx="9144000"/>
  <p:notesSz cx="6858000" cy="9144000"/>
  <p:embeddedFontLst>
    <p:embeddedFont>
      <p:font typeface="Century Gothic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668FFA-FC5F-4427-8B8F-F95562ECFF67}">
  <a:tblStyle styleId="{63668FFA-FC5F-4427-8B8F-F95562ECFF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2" Type="http://schemas.openxmlformats.org/officeDocument/2006/relationships/font" Target="fonts/CenturyGothic-boldItalic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CenturyGothic-italic.fntdata"/><Relationship Id="rId70" Type="http://schemas.openxmlformats.org/officeDocument/2006/relationships/font" Target="fonts/CenturyGothic-bold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CenturyGothic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0T19:45:04.813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3T01:45:44.253">
    <p:pos x="3285" y="535"/>
    <p:text>is this correct?</p:text>
  </p:cm>
  <p:cm authorId="2" idx="1" dt="2025-12-03T01:45:44.253">
    <p:pos x="3285" y="535"/>
    <p:text>yes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gusano.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elegante.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o, u,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lee con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/g/, y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ganador, gorra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gusano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85e7862f2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85e7862f2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__sano.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lee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- sa - no, gusano.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suave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/g/)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gusano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__rra.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lee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rra, gorra.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suave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/g/)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__nador.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cuando la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 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lee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suave,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na - dor, ganador.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la regla en el cartel: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¿cuál es el sonido suave de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(Espere que los estudiantes respondan: /g/)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Exacto: por eso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ganador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su sonido 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un gusano salir de la tierra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 - sa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Gusano, /g/, /u/, /s/, /a/, /n/,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ganador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ganador se ganó un peluche grande.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ganador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- na - dor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/o/, /r/. Ganador, /g/, /a/, /n/, /a/, /d/, /o/,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pescar en el lago.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- 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Lago, /l/, /a/, /g/,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149ed81189_1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149ed81189_1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lugar.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76770bb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76770bb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mismo.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76770bb983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76770bb983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sigue.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gusano avanzaba lento, mientras que la hormiga iba más rápido.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(1), gusano (2), avanzaba (3), lento (4), mientras (5), que (6), la (7), hormiga (8), iba (9), más (10), rápido(11).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 Presta atención al sonido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escuches.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palabras con las sílabas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garrafón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gavilán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gorila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el sonido /g/ en las palabras que se escriben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gorra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/g/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gallina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gacela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margarita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lagarto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 go, gu.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gorila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Vimos a un gorila cuando visitamos el zoológico.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gorila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- ri - 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/a/. Gorila, /g/, /o/, /r/, /i/, /l/,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¿Estás seguro de que vas a mi casa hoy?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gu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/o/. Seguro, /s/, /e/, /g/, /u/, /r/,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margarita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jardín de mi abuela está lleno de margaritas.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margarita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 - ga - ri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Margarita, /m/, /a/, /r/, /g/, /a/, /r/, /i/,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aprender a ordenar palabras alfabéticamente. Primero vamos a repasar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Recite el alfabeto junto con los estudiantes.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ordenar palabras alfabéticamente, primero observamos la primera letra de cada palabra y pensamos en el orden de las letras en el alfabeto.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manzana, amiga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iniciales son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m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Pensamos cuál de ellas va primero en el alfabeto. La primera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así que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la primera palabra en orden alfabético.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Luego viene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después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lo tanto, el orden alfabético correcto es: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amiga, gato, manzana.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pelota, zapato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camisa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son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z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Pensemos cuál de ellas va primero en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8538ea7ed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8538ea7ed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avión,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gusano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son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p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Pensemos cuál de ellas va primero en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8538ea7ed9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8538ea7ed9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ventana, sol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hormiga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son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v, 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Pensemos cuál de ellas va primero en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8538ea7ed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8538ea7ed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teléfono, bosque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son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t, b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Pensemos cuál de ellas va primero en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8538ea7ed9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8538ea7ed9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ordenar juntos algunas palabras alfabéticamente.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saltar, carrera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elegante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inicial de cada palabra.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letras son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c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Pensemos cuál de ellas va primero en el alfabeto.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Ordene las palabras en orden alfabético con los estudiantes. (Haga clic)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ordenar más palabras en orden alfabético.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precisión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haciendo las pausas apropiadas.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ganador.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hormiga.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agosto.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0" name="Google Shape;300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3" name="Google Shape;303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4" name="Google Shape;30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7" name="Google Shape;307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1" name="Google Shape;311;p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2" name="Google Shape;31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5" name="Google Shape;315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6" name="Google Shape;316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9" name="Google Shape;319;p4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20" name="Google Shape;320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5" name="Google Shape;325;p4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1" name="Google Shape;331;p4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4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7" name="Google Shape;337;p4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3" name="Google Shape;343;p4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4" name="Google Shape;344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9" name="Google Shape;349;p4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5" name="Google Shape;355;p5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59" name="Google Shape;35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3" name="Google Shape;36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52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68" name="Google Shape;368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1" name="Google Shape;371;p53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372" name="Google Shape;372;p53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3" name="Google Shape;373;p53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374" name="Google Shape;374;p53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4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77" name="Google Shape;377;p54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{63668FFA-FC5F-4427-8B8F-F95562ECFF67}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79" name="Google Shape;37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5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9" name="Google Shape;389;p5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27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29.png"/><Relationship Id="rId8" Type="http://schemas.openxmlformats.org/officeDocument/2006/relationships/image" Target="../media/image4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43.jpg"/><Relationship Id="rId6" Type="http://schemas.openxmlformats.org/officeDocument/2006/relationships/image" Target="../media/image4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95" name="Google Shape;395;p57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9ADC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2021550" y="1864913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7"/>
          <p:cNvSpPr/>
          <p:nvPr/>
        </p:nvSpPr>
        <p:spPr>
          <a:xfrm>
            <a:off x="3538588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3572468" y="25963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4658611" y="253974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7"/>
          <p:cNvSpPr txBox="1"/>
          <p:nvPr/>
        </p:nvSpPr>
        <p:spPr>
          <a:xfrm>
            <a:off x="4692491" y="2596305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7"/>
          <p:cNvSpPr/>
          <p:nvPr/>
        </p:nvSpPr>
        <p:spPr>
          <a:xfrm>
            <a:off x="4098599" y="3486530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7"/>
          <p:cNvSpPr txBox="1"/>
          <p:nvPr/>
        </p:nvSpPr>
        <p:spPr>
          <a:xfrm>
            <a:off x="4132479" y="3543093"/>
            <a:ext cx="879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endParaRPr b="1" sz="1534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gusano</a:t>
            </a:r>
            <a:endParaRPr sz="9600"/>
          </a:p>
        </p:txBody>
      </p:sp>
      <p:pic>
        <p:nvPicPr>
          <p:cNvPr id="471" name="Google Shape;47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66"/>
          <p:cNvSpPr/>
          <p:nvPr/>
        </p:nvSpPr>
        <p:spPr>
          <a:xfrm>
            <a:off x="2482275" y="3289125"/>
            <a:ext cx="433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elegante</a:t>
            </a:r>
            <a:endParaRPr sz="9600"/>
          </a:p>
        </p:txBody>
      </p:sp>
      <p:pic>
        <p:nvPicPr>
          <p:cNvPr id="478" name="Google Shape;47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9" name="Google Shape;479;p67"/>
          <p:cNvSpPr/>
          <p:nvPr/>
        </p:nvSpPr>
        <p:spPr>
          <a:xfrm>
            <a:off x="1962725" y="3289125"/>
            <a:ext cx="536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lago</a:t>
            </a:r>
            <a:endParaRPr sz="9600"/>
          </a:p>
        </p:txBody>
      </p:sp>
      <p:pic>
        <p:nvPicPr>
          <p:cNvPr id="485" name="Google Shape;48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6" name="Google Shape;486;p68"/>
          <p:cNvSpPr/>
          <p:nvPr/>
        </p:nvSpPr>
        <p:spPr>
          <a:xfrm>
            <a:off x="3265850" y="3289125"/>
            <a:ext cx="271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92" name="Google Shape;492;p69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7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70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go, gu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70"/>
          <p:cNvSpPr txBox="1"/>
          <p:nvPr/>
        </p:nvSpPr>
        <p:spPr>
          <a:xfrm>
            <a:off x="441600" y="1920240"/>
            <a:ext cx="826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Antes de la vocal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o, u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ganador, gorra, gusano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1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1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gusano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1"/>
          <p:cNvSpPr txBox="1"/>
          <p:nvPr/>
        </p:nvSpPr>
        <p:spPr>
          <a:xfrm>
            <a:off x="0" y="23770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71"/>
          <p:cNvSpPr txBox="1"/>
          <p:nvPr/>
        </p:nvSpPr>
        <p:spPr>
          <a:xfrm>
            <a:off x="0" y="3443875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sano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0" name="Google Shape;510;p7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1" name="Google Shape;511;p7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p7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7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7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2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2"/>
          <p:cNvSpPr txBox="1"/>
          <p:nvPr/>
        </p:nvSpPr>
        <p:spPr>
          <a:xfrm>
            <a:off x="2578600" y="95157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gorra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nador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6000">
                <a:solidFill>
                  <a:srgbClr val="363535"/>
                </a:solidFill>
                <a:highlight>
                  <a:srgbClr val="99DBB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nador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7" name="Google Shape;537;p7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8" name="Google Shape;538;p7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7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95240" y="457575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2578601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Antes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ganador</a:t>
            </a:r>
            <a:endParaRPr i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7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54" name="Google Shape;554;p75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sano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0" name="Google Shape;560;p7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6" name="Google Shape;566;p7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572" name="Google Shape;572;p78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9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lugar</a:t>
            </a:r>
            <a:endParaRPr sz="9600"/>
          </a:p>
        </p:txBody>
      </p:sp>
      <p:pic>
        <p:nvPicPr>
          <p:cNvPr id="578" name="Google Shape;578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mismo</a:t>
            </a:r>
            <a:endParaRPr sz="9600"/>
          </a:p>
        </p:txBody>
      </p:sp>
      <p:pic>
        <p:nvPicPr>
          <p:cNvPr id="584" name="Google Shape;58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sigue</a:t>
            </a:r>
            <a:endParaRPr sz="9600"/>
          </a:p>
        </p:txBody>
      </p:sp>
      <p:pic>
        <p:nvPicPr>
          <p:cNvPr id="590" name="Google Shape;59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82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8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3"/>
          <p:cNvSpPr txBox="1"/>
          <p:nvPr>
            <p:ph idx="4294967295" type="body"/>
          </p:nvPr>
        </p:nvSpPr>
        <p:spPr>
          <a:xfrm>
            <a:off x="441600" y="439800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El gusano avanzaba lentamente, mientras que la hormiga iba más rápido.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02" name="Google Shape;60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4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Cuando comenzó la carrera, una gota de agua cayó del cielo, pero Francisco y Gabriela siguieron animando.</a:t>
            </a:r>
            <a:endParaRPr sz="4400"/>
          </a:p>
        </p:txBody>
      </p:sp>
      <p:pic>
        <p:nvPicPr>
          <p:cNvPr id="608" name="Google Shape;60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614" name="Google Shape;61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414" name="Google Shape;414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620" name="Google Shape;620;p86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1" name="Google Shape;621;p86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2" name="Google Shape;622;p86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7"/>
          <p:cNvSpPr txBox="1"/>
          <p:nvPr>
            <p:ph idx="4294967295" type="body"/>
          </p:nvPr>
        </p:nvSpPr>
        <p:spPr>
          <a:xfrm>
            <a:off x="441600" y="439808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El gusano avanzaba lentamente, mientras que la hormiga iba más rápido.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628" name="Google Shape;62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34" name="Google Shape;634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635" name="Google Shape;635;p88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9"/>
          <p:cNvSpPr txBox="1"/>
          <p:nvPr>
            <p:ph type="ctrTitle"/>
          </p:nvPr>
        </p:nvSpPr>
        <p:spPr>
          <a:xfrm>
            <a:off x="457188" y="2110039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646" name="Google Shape;646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652" name="Google Shape;652;p91" title="Untitled desig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600" y="-2747875"/>
            <a:ext cx="2026199" cy="2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1"/>
          <p:cNvSpPr txBox="1"/>
          <p:nvPr/>
        </p:nvSpPr>
        <p:spPr>
          <a:xfrm>
            <a:off x="1988825" y="-2324075"/>
            <a:ext cx="3516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5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1"/>
          <p:cNvSpPr txBox="1"/>
          <p:nvPr/>
        </p:nvSpPr>
        <p:spPr>
          <a:xfrm>
            <a:off x="4566600" y="3054350"/>
            <a:ext cx="5536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rrafón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p91" title="Screenshot 2025-08-19 at 4.28.56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9350" y="-2596200"/>
            <a:ext cx="2306625" cy="1564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9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9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8" name="Google Shape;658;p91" title="icons_final_Phonics_BW_Remember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91"/>
          <p:cNvSpPr txBox="1"/>
          <p:nvPr/>
        </p:nvSpPr>
        <p:spPr>
          <a:xfrm>
            <a:off x="1213164" y="1835088"/>
            <a:ext cx="20880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ga go      gu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91"/>
          <p:cNvSpPr/>
          <p:nvPr/>
        </p:nvSpPr>
        <p:spPr>
          <a:xfrm>
            <a:off x="1051185" y="1369299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1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p91" title="26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5050" y="849685"/>
            <a:ext cx="2087998" cy="238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9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gavilán</a:t>
            </a:r>
            <a:endParaRPr sz="9600"/>
          </a:p>
        </p:txBody>
      </p:sp>
      <p:pic>
        <p:nvPicPr>
          <p:cNvPr id="668" name="Google Shape;668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9" name="Google Shape;669;p92"/>
          <p:cNvSpPr/>
          <p:nvPr/>
        </p:nvSpPr>
        <p:spPr>
          <a:xfrm>
            <a:off x="2485325" y="3291850"/>
            <a:ext cx="433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gorila</a:t>
            </a:r>
            <a:endParaRPr sz="9600"/>
          </a:p>
        </p:txBody>
      </p:sp>
      <p:pic>
        <p:nvPicPr>
          <p:cNvPr id="675" name="Google Shape;67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6" name="Google Shape;676;p93"/>
          <p:cNvSpPr/>
          <p:nvPr/>
        </p:nvSpPr>
        <p:spPr>
          <a:xfrm>
            <a:off x="3028725" y="3291850"/>
            <a:ext cx="322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amiga</a:t>
            </a:r>
            <a:endParaRPr sz="9600"/>
          </a:p>
        </p:txBody>
      </p:sp>
      <p:pic>
        <p:nvPicPr>
          <p:cNvPr id="682" name="Google Shape;68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83" name="Google Shape;683;p94"/>
          <p:cNvSpPr/>
          <p:nvPr/>
        </p:nvSpPr>
        <p:spPr>
          <a:xfrm>
            <a:off x="2749600" y="3291850"/>
            <a:ext cx="376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seguro</a:t>
            </a:r>
            <a:endParaRPr sz="9600"/>
          </a:p>
        </p:txBody>
      </p:sp>
      <p:pic>
        <p:nvPicPr>
          <p:cNvPr id="689" name="Google Shape;68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0" name="Google Shape;690;p95"/>
          <p:cNvSpPr/>
          <p:nvPr/>
        </p:nvSpPr>
        <p:spPr>
          <a:xfrm>
            <a:off x="2621797" y="3291850"/>
            <a:ext cx="396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/>
          <p:nvPr/>
        </p:nvSpPr>
        <p:spPr>
          <a:xfrm>
            <a:off x="8913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1" name="Google Shape;421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22" name="Google Shape;422;p60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0"/>
          <p:cNvSpPr txBox="1"/>
          <p:nvPr/>
        </p:nvSpPr>
        <p:spPr>
          <a:xfrm>
            <a:off x="891400" y="1861325"/>
            <a:ext cx="24759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87">
                <a:latin typeface="Century Gothic"/>
                <a:ea typeface="Century Gothic"/>
                <a:cs typeface="Century Gothic"/>
                <a:sym typeface="Century Gothic"/>
              </a:rPr>
              <a:t> ga go      gu</a:t>
            </a:r>
            <a:endParaRPr b="1" sz="1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60"/>
          <p:cNvSpPr txBox="1"/>
          <p:nvPr/>
        </p:nvSpPr>
        <p:spPr>
          <a:xfrm>
            <a:off x="4566575" y="1348100"/>
            <a:ext cx="2636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60"/>
          <p:cNvSpPr txBox="1"/>
          <p:nvPr/>
        </p:nvSpPr>
        <p:spPr>
          <a:xfrm>
            <a:off x="4566575" y="3129950"/>
            <a:ext cx="317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60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0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60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0" title="2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6192" y="818275"/>
            <a:ext cx="1601900" cy="183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0" title="25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4939" y="2739926"/>
            <a:ext cx="1424322" cy="162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gacela</a:t>
            </a:r>
            <a:endParaRPr sz="9600"/>
          </a:p>
        </p:txBody>
      </p:sp>
      <p:pic>
        <p:nvPicPr>
          <p:cNvPr id="696" name="Google Shape;69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97" name="Google Shape;697;p96"/>
          <p:cNvSpPr/>
          <p:nvPr/>
        </p:nvSpPr>
        <p:spPr>
          <a:xfrm>
            <a:off x="2513225" y="3291850"/>
            <a:ext cx="420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margarita</a:t>
            </a:r>
            <a:endParaRPr sz="9600"/>
          </a:p>
        </p:txBody>
      </p:sp>
      <p:pic>
        <p:nvPicPr>
          <p:cNvPr id="703" name="Google Shape;703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04" name="Google Shape;704;p97"/>
          <p:cNvSpPr/>
          <p:nvPr/>
        </p:nvSpPr>
        <p:spPr>
          <a:xfrm>
            <a:off x="1721925" y="3291850"/>
            <a:ext cx="583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9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segundo</a:t>
            </a:r>
            <a:endParaRPr sz="9600"/>
          </a:p>
        </p:txBody>
      </p:sp>
      <p:pic>
        <p:nvPicPr>
          <p:cNvPr id="710" name="Google Shape;710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1" name="Google Shape;711;p98"/>
          <p:cNvSpPr/>
          <p:nvPr/>
        </p:nvSpPr>
        <p:spPr>
          <a:xfrm>
            <a:off x="2018800" y="3291850"/>
            <a:ext cx="521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lagarto</a:t>
            </a:r>
            <a:endParaRPr sz="9600"/>
          </a:p>
        </p:txBody>
      </p:sp>
      <p:pic>
        <p:nvPicPr>
          <p:cNvPr id="717" name="Google Shape;717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18" name="Google Shape;718;p99"/>
          <p:cNvSpPr/>
          <p:nvPr/>
        </p:nvSpPr>
        <p:spPr>
          <a:xfrm>
            <a:off x="2488149" y="3291850"/>
            <a:ext cx="416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0" name="Google Shape;730;p101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rila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36" name="Google Shape;736;p10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sz="9600">
              <a:solidFill>
                <a:srgbClr val="363535"/>
              </a:solidFill>
              <a:highlight>
                <a:srgbClr val="9ADCB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742" name="Google Shape;742;p10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r>
              <a:rPr lang="en" sz="9600">
                <a:solidFill>
                  <a:srgbClr val="363535"/>
                </a:solidFill>
                <a:highlight>
                  <a:srgbClr val="9ADCB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4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5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05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anzana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5" name="Google Shape;75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6" name="Google Shape;756;p105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105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</a:t>
            </a:r>
            <a:endParaRPr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105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05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anzana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agua</a:t>
            </a:r>
            <a:endParaRPr sz="9600"/>
          </a:p>
        </p:txBody>
      </p:sp>
      <p:pic>
        <p:nvPicPr>
          <p:cNvPr id="436" name="Google Shape;436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37" name="Google Shape;437;p61"/>
          <p:cNvSpPr/>
          <p:nvPr/>
        </p:nvSpPr>
        <p:spPr>
          <a:xfrm>
            <a:off x="3077300" y="3291840"/>
            <a:ext cx="306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6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apato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106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elota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6" name="Google Shape;766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7" name="Google Shape;767;p106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amisa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06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elota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06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amisa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06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apato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6" name="Google Shape;776;p107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alabra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107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107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107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usano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107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vión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107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alabra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7" name="Google Shape;787;p108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08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entana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08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ormiga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08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08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ormiga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08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entana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8" name="Google Shape;798;p109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osque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109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eléfono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109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lores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09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lores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09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osque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09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eléfono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09" name="Google Shape;809;p110"/>
          <p:cNvSpPr/>
          <p:nvPr/>
        </p:nvSpPr>
        <p:spPr>
          <a:xfrm>
            <a:off x="820250" y="1789690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arrera</a:t>
            </a:r>
            <a:endParaRPr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0"/>
          <p:cNvSpPr/>
          <p:nvPr/>
        </p:nvSpPr>
        <p:spPr>
          <a:xfrm>
            <a:off x="820250" y="632033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0"/>
          <p:cNvSpPr/>
          <p:nvPr/>
        </p:nvSpPr>
        <p:spPr>
          <a:xfrm>
            <a:off x="820732" y="2983812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legante</a:t>
            </a:r>
            <a:endParaRPr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0"/>
          <p:cNvSpPr/>
          <p:nvPr/>
        </p:nvSpPr>
        <p:spPr>
          <a:xfrm>
            <a:off x="4965916" y="1811875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 sz="33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legante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110"/>
          <p:cNvSpPr/>
          <p:nvPr/>
        </p:nvSpPr>
        <p:spPr>
          <a:xfrm>
            <a:off x="4965916" y="65421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arrera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110"/>
          <p:cNvSpPr/>
          <p:nvPr/>
        </p:nvSpPr>
        <p:spPr>
          <a:xfrm>
            <a:off x="4966398" y="3005997"/>
            <a:ext cx="3028200" cy="822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altar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820" name="Google Shape;820;p111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2"/>
          <p:cNvSpPr txBox="1"/>
          <p:nvPr>
            <p:ph idx="4294967295" type="body"/>
          </p:nvPr>
        </p:nvSpPr>
        <p:spPr>
          <a:xfrm>
            <a:off x="441600" y="439804"/>
            <a:ext cx="8260800" cy="3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Francisco y </a:t>
            </a:r>
            <a:r>
              <a:rPr lang="en" sz="5200">
                <a:solidFill>
                  <a:srgbClr val="000000"/>
                </a:solidFill>
                <a:highlight>
                  <a:srgbClr val="99DBB3"/>
                </a:highlight>
              </a:rPr>
              <a:t>Ga</a:t>
            </a:r>
            <a:r>
              <a:rPr lang="en" sz="5200">
                <a:solidFill>
                  <a:srgbClr val="000000"/>
                </a:solidFill>
              </a:rPr>
              <a:t>briela decidieron hacer una carrera entre una hormi</a:t>
            </a:r>
            <a:r>
              <a:rPr lang="en" sz="5200">
                <a:solidFill>
                  <a:srgbClr val="000000"/>
                </a:solidFill>
                <a:highlight>
                  <a:srgbClr val="99DBB3"/>
                </a:highlight>
              </a:rPr>
              <a:t>ga</a:t>
            </a:r>
            <a:r>
              <a:rPr lang="en" sz="5200">
                <a:solidFill>
                  <a:srgbClr val="000000"/>
                </a:solidFill>
              </a:rPr>
              <a:t> y un </a:t>
            </a:r>
            <a:r>
              <a:rPr lang="en" sz="5200">
                <a:solidFill>
                  <a:srgbClr val="000000"/>
                </a:solidFill>
                <a:highlight>
                  <a:srgbClr val="99DBB3"/>
                </a:highlight>
              </a:rPr>
              <a:t>gu</a:t>
            </a:r>
            <a:r>
              <a:rPr lang="en" sz="5200">
                <a:solidFill>
                  <a:srgbClr val="000000"/>
                </a:solidFill>
              </a:rPr>
              <a:t>sano.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26" name="Google Shape;826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3"/>
          <p:cNvSpPr txBox="1"/>
          <p:nvPr>
            <p:ph idx="4294967295" type="body"/>
          </p:nvPr>
        </p:nvSpPr>
        <p:spPr>
          <a:xfrm>
            <a:off x="441589" y="439809"/>
            <a:ext cx="8260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solidFill>
                  <a:srgbClr val="444746"/>
                </a:solidFill>
              </a:rPr>
              <a:t>No estaban seguros de quién sería el ganador.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832" name="Google Shape;83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14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E0E0E"/>
                </a:solidFill>
              </a:rPr>
              <a:t>Al final, la hormiga ganó, y los niños aplaudieron con gusto.</a:t>
            </a:r>
            <a:endParaRPr b="1" sz="5200" u="sng">
              <a:solidFill>
                <a:srgbClr val="0E0E0E"/>
              </a:solidFill>
            </a:endParaRPr>
          </a:p>
        </p:txBody>
      </p:sp>
      <p:pic>
        <p:nvPicPr>
          <p:cNvPr id="838" name="Google Shape;838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15"/>
          <p:cNvSpPr txBox="1"/>
          <p:nvPr>
            <p:ph idx="4294967295" type="body"/>
          </p:nvPr>
        </p:nvSpPr>
        <p:spPr>
          <a:xfrm>
            <a:off x="441600" y="439800"/>
            <a:ext cx="82608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000">
                <a:solidFill>
                  <a:srgbClr val="1F1F1F"/>
                </a:solidFill>
              </a:rPr>
              <a:t>El gusano fue muy elegante al correr, pero la hormiga parecía una gacela.</a:t>
            </a:r>
            <a:endParaRPr b="1" sz="5000" u="sng">
              <a:solidFill>
                <a:srgbClr val="000000"/>
              </a:solidFill>
            </a:endParaRPr>
          </a:p>
        </p:txBody>
      </p:sp>
      <p:pic>
        <p:nvPicPr>
          <p:cNvPr id="844" name="Google Shape;844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ganador</a:t>
            </a:r>
            <a:endParaRPr sz="9600"/>
          </a:p>
        </p:txBody>
      </p:sp>
      <p:pic>
        <p:nvPicPr>
          <p:cNvPr id="443" name="Google Shape;44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4" name="Google Shape;444;p62"/>
          <p:cNvSpPr/>
          <p:nvPr/>
        </p:nvSpPr>
        <p:spPr>
          <a:xfrm>
            <a:off x="2061375" y="3291850"/>
            <a:ext cx="515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6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50" name="Google Shape;850;p116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851" name="Google Shape;851;p116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gusto</a:t>
            </a:r>
            <a:endParaRPr sz="9600"/>
          </a:p>
        </p:txBody>
      </p:sp>
      <p:pic>
        <p:nvPicPr>
          <p:cNvPr id="450" name="Google Shape;45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1" name="Google Shape;451;p63"/>
          <p:cNvSpPr/>
          <p:nvPr/>
        </p:nvSpPr>
        <p:spPr>
          <a:xfrm>
            <a:off x="3065225" y="3291850"/>
            <a:ext cx="314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hormiga</a:t>
            </a:r>
            <a:endParaRPr sz="9600"/>
          </a:p>
        </p:txBody>
      </p:sp>
      <p:pic>
        <p:nvPicPr>
          <p:cNvPr id="457" name="Google Shape;45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8" name="Google Shape;458;p64"/>
          <p:cNvSpPr/>
          <p:nvPr/>
        </p:nvSpPr>
        <p:spPr>
          <a:xfrm>
            <a:off x="2150475" y="3291850"/>
            <a:ext cx="501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agosto</a:t>
            </a:r>
            <a:endParaRPr sz="9600"/>
          </a:p>
        </p:txBody>
      </p:sp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5" name="Google Shape;465;p65"/>
          <p:cNvSpPr/>
          <p:nvPr/>
        </p:nvSpPr>
        <p:spPr>
          <a:xfrm>
            <a:off x="2601609" y="3291850"/>
            <a:ext cx="399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