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y="5143500" cx="9144000"/>
  <p:notesSz cx="6858000" cy="9144000"/>
  <p:embeddedFontLst>
    <p:embeddedFont>
      <p:font typeface="Montserrat"/>
      <p:regular r:id="rId70"/>
      <p:bold r:id="rId71"/>
      <p:italic r:id="rId72"/>
      <p:boldItalic r:id="rId73"/>
    </p:embeddedFont>
    <p:embeddedFont>
      <p:font typeface="Century Gothic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07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Gabrielle Wagner"/>
  <p:cmAuthor clrIdx="1" id="1" initials="" lastIdx="6" name="Cara Whittaker"/>
  <p:cmAuthor clrIdx="2" id="2" initials="" lastIdx="3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ED6416-A5B6-4CDB-AD41-D8685D124447}">
  <a:tblStyle styleId="{75ED6416-A5B6-4CDB-AD41-D8685D1244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0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font" Target="fonts/Montserrat-boldItalic.fntdata"/><Relationship Id="rId72" Type="http://schemas.openxmlformats.org/officeDocument/2006/relationships/font" Target="fonts/Montserrat-italic.fntdata"/><Relationship Id="rId31" Type="http://schemas.openxmlformats.org/officeDocument/2006/relationships/slide" Target="slides/slide23.xml"/><Relationship Id="rId75" Type="http://schemas.openxmlformats.org/officeDocument/2006/relationships/font" Target="fonts/CenturyGothic-bold.fntdata"/><Relationship Id="rId30" Type="http://schemas.openxmlformats.org/officeDocument/2006/relationships/slide" Target="slides/slide22.xml"/><Relationship Id="rId74" Type="http://schemas.openxmlformats.org/officeDocument/2006/relationships/font" Target="fonts/CenturyGothic-regular.fntdata"/><Relationship Id="rId33" Type="http://schemas.openxmlformats.org/officeDocument/2006/relationships/slide" Target="slides/slide25.xml"/><Relationship Id="rId77" Type="http://schemas.openxmlformats.org/officeDocument/2006/relationships/font" Target="fonts/CenturyGothic-boldItalic.fntdata"/><Relationship Id="rId32" Type="http://schemas.openxmlformats.org/officeDocument/2006/relationships/slide" Target="slides/slide24.xml"/><Relationship Id="rId76" Type="http://schemas.openxmlformats.org/officeDocument/2006/relationships/font" Target="fonts/CenturyGothic-italic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Montserrat-bold.fntdata"/><Relationship Id="rId70" Type="http://schemas.openxmlformats.org/officeDocument/2006/relationships/font" Target="fonts/Montserrat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slide" Target="slides/slide6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1-19T16:12:59.973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10-03T20:03:32.491">
    <p:pos x="4354" y="604"/>
    <p:text>Do we have to have Canva image credits somewhere on this presentation?</p:text>
  </p:cm>
  <p:cm authorId="1" idx="1" dt="2025-10-03T20:03:32.491">
    <p:pos x="4354" y="604"/>
    <p:text>confirmed with LRN - we are not printing - so no need to credit. thanks for checking.</p:text>
  </p:cm>
  <p:cm authorId="1" idx="2" dt="2025-08-20T12:48:59.588">
    <p:pos x="617" y="277"/>
    <p:text>will we write in the LP or in the speaker notes what this Recuerda references - should the word Recuerda be in the speaker notes before Diga -</p:text>
  </p:cm>
  <p:cm authorId="2" idx="1" dt="2025-08-20T12:10:54.216">
    <p:pos x="617" y="277"/>
    <p:text>I think the script should come from the LPs and not from the slides. This lesson needs a little bit more teaching (explanation) and modeling.</p:text>
  </p:cm>
  <p:cm authorId="1" idx="3" dt="2025-08-20T12:48:59.588">
    <p:pos x="617" y="277"/>
    <p:text>okay - so we update script AFTER the LP is signed off. Thanks.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4" dt="2025-08-30T01:47:28.529">
    <p:pos x="6000" y="0"/>
    <p:text>do you want a 2nd sentence for dictado that has a V focus or just the B for this deck?</p:text>
  </p:cm>
  <p:cm authorId="2" idx="2" dt="2025-08-30T01:47:28.529">
    <p:pos x="6000" y="0"/>
    <p:text>I added one sentence with both b and v.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10-03T15:03:29.031">
    <p:pos x="3349" y="756"/>
    <p:text>Blas's bicicleta, not canva</p:text>
  </p:cm>
  <p:cm authorId="1" idx="5" dt="2025-08-20T12:48:59.588">
    <p:pos x="617" y="277"/>
    <p:text>will we write in the LP or in the speaker notes what this Recuerda references - should the word Recuerda be in the speaker notes before Diga -</p:text>
  </p:cm>
  <p:cm authorId="2" idx="3" dt="2025-08-20T12:10:54.216">
    <p:pos x="617" y="277"/>
    <p:text>I think the script should come from the LPs and not from the slides. This lesson needs a little bit more teaching (explanation) and modeling.</p:text>
  </p:cm>
  <p:cm authorId="1" idx="6" dt="2025-08-20T12:48:59.588">
    <p:pos x="617" y="277"/>
    <p:text>okay - so we update script AFTER the LP is signed off. Thanks.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abeja.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caballo.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brincar.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a escribir palabras con 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 ejemplo: Si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también 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brazo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viene 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Tercer ejemplo: Muchas veces, cuando una palabra empieza con 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boca.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repase las reglas en las diapositivas 15-17.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76770bb9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76770bb9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tam_ién.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antes del sonido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 - bién, también.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aparece justo antes del sonido /b/?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usamos…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6770bb983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6770bb98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_lusa.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blu - sa, blusa.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viene justo después del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respuestas)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Sí, ¡una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usamos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Entonces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blusa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76770bb98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76770bb98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_urro.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 - rro, burro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¿Empieza la palabra con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¡Sí!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que empiezan con ese sonido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 eso “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lleva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Excelente trabajo, detectives. ¡Ya están usando las pistas como expertos!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ver si pueden hacerlo solos…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también quiero ir a la biblioteca contigo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 - bién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bién,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/i/, /e/, /n/. También, /t/, /a/, /m/, /b/, /i/, /e/,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debemos hablar durante la lecci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blar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/a/, /r/. Hablar, /a/, /b/, /l/,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¡Este helado está muy bueno!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Bueno, /b/, /u/, /e/,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grande.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entre.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cu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ál.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Primero, quiero que me ayuden a contar cuántas palabras tiene.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una bolsa guarda una banana y una botella de agua.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(1), una (2), bolsa (3), guarda (4), una (5), banana (6), y (7), una (8), botella (9), de (10), agua (11).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/b/ que escuches.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primer sonido que escuchamos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bicicleta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de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/b/.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Luego lea: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primer sonido que escuchamos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barco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su sonido correspondiente: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abanico.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dibujo.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botella está llena de leche fresca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 - te - lla.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Botella, /b/, /o/, /t/, /e/, /y/,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puse un sombrero en la cabeza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be - 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Cabeza, /k/, /a/, /b/, /e/,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abanico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abuela usa un abanico cuando tiene calor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abanico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ba - ni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Abanico, /a/, /b/, /a/, /n/, /i/,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género masculino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género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femenino.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que terminan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 de género masculino. Generalmente estas palabras se acompañan de los artículos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frases: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perro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una palabra de género masculino porque termina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delante.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bajar.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8538ea7ed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8538ea7ed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palabras que terminan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de género femenino. Generalmente estas palabras se acompañan de los artículos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frases: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gata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gata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identificar palabras de género masculino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femenino en algunas oraciones.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género femenino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(pelota)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(niño)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(cama)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(perro)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 (haha clic)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(casa)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(techo)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 (haha clic)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femenino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(muñeca)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-a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una palabra de género masculino en la oración?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(lazo) 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lo saben?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(Termina en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-o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tiene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delante). (haha clic)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signos de puntuación en 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¡Por fin es viernes!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la oración de manera fluida.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fluidez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pídales que lean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beber.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bañar.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{75ED6416-A5B6-4CDB-AD41-D8685D124447}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55">
          <p15:clr>
            <a:srgbClr val="E46962"/>
          </p15:clr>
        </p15:guide>
        <p15:guide id="2" orient="horz" pos="1970">
          <p15:clr>
            <a:srgbClr val="E46962"/>
          </p15:clr>
        </p15:guide>
        <p15:guide id="3" orient="horz" pos="357">
          <p15:clr>
            <a:srgbClr val="E46962"/>
          </p15:clr>
        </p15:guide>
        <p15:guide id="4" pos="783">
          <p15:clr>
            <a:srgbClr val="E46962"/>
          </p15:clr>
        </p15:guide>
        <p15:guide id="5" pos="2880">
          <p15:clr>
            <a:srgbClr val="E46962"/>
          </p15:clr>
        </p15:guide>
        <p15:guide id="6" pos="1624">
          <p15:clr>
            <a:srgbClr val="E46962"/>
          </p15:clr>
        </p15:guide>
        <p15:guide id="7" pos="5374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comments" Target="../comments/comment3.xml"/><Relationship Id="rId4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4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4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935200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/>
          <p:nvPr/>
        </p:nvSpPr>
        <p:spPr>
          <a:xfrm>
            <a:off x="4056300" y="261230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4056300" y="270665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abeja</a:t>
            </a:r>
            <a:endParaRPr sz="9600"/>
          </a:p>
        </p:txBody>
      </p:sp>
      <p:pic>
        <p:nvPicPr>
          <p:cNvPr id="467" name="Google Shape;46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66"/>
          <p:cNvSpPr/>
          <p:nvPr/>
        </p:nvSpPr>
        <p:spPr>
          <a:xfrm>
            <a:off x="2881925" y="3289125"/>
            <a:ext cx="344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caballo</a:t>
            </a:r>
            <a:endParaRPr sz="9600"/>
          </a:p>
        </p:txBody>
      </p:sp>
      <p:pic>
        <p:nvPicPr>
          <p:cNvPr id="474" name="Google Shape;47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67"/>
          <p:cNvSpPr/>
          <p:nvPr/>
        </p:nvSpPr>
        <p:spPr>
          <a:xfrm>
            <a:off x="2393450" y="3289125"/>
            <a:ext cx="443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brincar</a:t>
            </a:r>
            <a:endParaRPr sz="9600"/>
          </a:p>
        </p:txBody>
      </p:sp>
      <p:pic>
        <p:nvPicPr>
          <p:cNvPr id="481" name="Google Shape;48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68"/>
          <p:cNvSpPr/>
          <p:nvPr/>
        </p:nvSpPr>
        <p:spPr>
          <a:xfrm>
            <a:off x="2540000" y="3289125"/>
            <a:ext cx="412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88" name="Google Shape;488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/>
          <p:nvPr/>
        </p:nvSpPr>
        <p:spPr>
          <a:xfrm>
            <a:off x="441600" y="439800"/>
            <a:ext cx="980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70"/>
          <p:cNvSpPr txBox="1"/>
          <p:nvPr/>
        </p:nvSpPr>
        <p:spPr>
          <a:xfrm>
            <a:off x="441600" y="1920240"/>
            <a:ext cx="7813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también, cambiar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2. Antes de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sa, brazo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3. Al inicio de la palabra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burro, boca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71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3" name="Google Shape;503;p71"/>
          <p:cNvSpPr txBox="1"/>
          <p:nvPr/>
        </p:nvSpPr>
        <p:spPr>
          <a:xfrm>
            <a:off x="2576300" y="64377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también, cambiar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Antes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blusa, brazo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Al inicio de la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burro, boca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2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 txBox="1"/>
          <p:nvPr/>
        </p:nvSpPr>
        <p:spPr>
          <a:xfrm>
            <a:off x="2576300" y="64682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también, cambiar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Antes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blusa, brazo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Al inicio de la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burro, boca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lusa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lusa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441600" y="457575"/>
            <a:ext cx="139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3"/>
          <p:cNvSpPr txBox="1"/>
          <p:nvPr/>
        </p:nvSpPr>
        <p:spPr>
          <a:xfrm>
            <a:off x="2576300" y="646825"/>
            <a:ext cx="595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Después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también, cambiar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2. Antes de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blusa, brazo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3. Al inicio de la palabra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burro, boca</a:t>
            </a:r>
            <a:endParaRPr i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urro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6" name="Google Shape;546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2" name="Google Shape;552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8" name="Google Shape;558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ueno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64" name="Google Shape;564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grande</a:t>
            </a:r>
            <a:endParaRPr sz="9600"/>
          </a:p>
        </p:txBody>
      </p:sp>
      <p:pic>
        <p:nvPicPr>
          <p:cNvPr id="570" name="Google Shape;57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entre</a:t>
            </a:r>
            <a:endParaRPr sz="9600"/>
          </a:p>
        </p:txBody>
      </p:sp>
      <p:pic>
        <p:nvPicPr>
          <p:cNvPr id="576" name="Google Shape;57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cuál</a:t>
            </a:r>
            <a:endParaRPr sz="9600"/>
          </a:p>
        </p:txBody>
      </p:sp>
      <p:pic>
        <p:nvPicPr>
          <p:cNvPr id="582" name="Google Shape;58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3"/>
          <p:cNvSpPr txBox="1"/>
          <p:nvPr>
            <p:ph idx="4294967295" type="body"/>
          </p:nvPr>
        </p:nvSpPr>
        <p:spPr>
          <a:xfrm>
            <a:off x="441600" y="439800"/>
            <a:ext cx="8260800" cy="33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una bolsa guarda una banana y una botella de agua.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94" name="Google Shape;59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4"/>
          <p:cNvSpPr txBox="1"/>
          <p:nvPr>
            <p:ph idx="4294967295" type="body"/>
          </p:nvPr>
        </p:nvSpPr>
        <p:spPr>
          <a:xfrm>
            <a:off x="441600" y="439800"/>
            <a:ext cx="8260800" cy="33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Después de un rato, estaciona su bicicleta al lado de un banco, donde se sienta a beber agua y comerse su banana.</a:t>
            </a:r>
            <a:endParaRPr sz="5200"/>
          </a:p>
        </p:txBody>
      </p:sp>
      <p:pic>
        <p:nvPicPr>
          <p:cNvPr id="600" name="Google Shape;60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06" name="Google Shape;60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0" name="Google Shape;41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12" name="Google Shape;612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7"/>
          <p:cNvSpPr txBox="1"/>
          <p:nvPr>
            <p:ph idx="4294967295" type="body"/>
          </p:nvPr>
        </p:nvSpPr>
        <p:spPr>
          <a:xfrm>
            <a:off x="441600" y="439800"/>
            <a:ext cx="8260800" cy="33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</a:t>
            </a:r>
            <a:r>
              <a:rPr lang="en" sz="5200">
                <a:solidFill>
                  <a:srgbClr val="000000"/>
                </a:solidFill>
              </a:rPr>
              <a:t>n una bolsa guarda una banana y una botella de agua. 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0" name="Google Shape;620;p8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26" name="Google Shape;626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27" name="Google Shape;627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3" name="Google Shape;633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4" name="Google Shape;644;p9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91"/>
          <p:cNvSpPr txBox="1"/>
          <p:nvPr/>
        </p:nvSpPr>
        <p:spPr>
          <a:xfrm>
            <a:off x="4566600" y="3054350"/>
            <a:ext cx="553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icicleta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9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91" title="2_Una bicicleta para Blas.png"/>
          <p:cNvPicPr preferRelativeResize="0"/>
          <p:nvPr/>
        </p:nvPicPr>
        <p:blipFill rotWithShape="1">
          <a:blip r:embed="rId6">
            <a:alphaModFix/>
          </a:blip>
          <a:srcRect b="0" l="14251" r="0" t="0"/>
          <a:stretch/>
        </p:blipFill>
        <p:spPr>
          <a:xfrm>
            <a:off x="5317151" y="1200925"/>
            <a:ext cx="1755975" cy="182002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1"/>
          <p:cNvSpPr txBox="1"/>
          <p:nvPr/>
        </p:nvSpPr>
        <p:spPr>
          <a:xfrm>
            <a:off x="1814000" y="1404575"/>
            <a:ext cx="20880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1"/>
          <p:cNvSpPr/>
          <p:nvPr/>
        </p:nvSpPr>
        <p:spPr>
          <a:xfrm>
            <a:off x="1243400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bolsa</a:t>
            </a:r>
            <a:endParaRPr sz="9600"/>
          </a:p>
        </p:txBody>
      </p:sp>
      <p:pic>
        <p:nvPicPr>
          <p:cNvPr id="663" name="Google Shape;663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4" name="Google Shape;664;p92"/>
          <p:cNvSpPr/>
          <p:nvPr/>
        </p:nvSpPr>
        <p:spPr>
          <a:xfrm>
            <a:off x="3061600" y="3291850"/>
            <a:ext cx="315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botella</a:t>
            </a:r>
            <a:endParaRPr sz="9600"/>
          </a:p>
        </p:txBody>
      </p:sp>
      <p:pic>
        <p:nvPicPr>
          <p:cNvPr id="670" name="Google Shape;67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1" name="Google Shape;671;p93"/>
          <p:cNvSpPr/>
          <p:nvPr/>
        </p:nvSpPr>
        <p:spPr>
          <a:xfrm>
            <a:off x="2574025" y="3291850"/>
            <a:ext cx="414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brillo</a:t>
            </a:r>
            <a:endParaRPr sz="9600"/>
          </a:p>
        </p:txBody>
      </p:sp>
      <p:pic>
        <p:nvPicPr>
          <p:cNvPr id="677" name="Google Shape;67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8" name="Google Shape;678;p94"/>
          <p:cNvSpPr/>
          <p:nvPr/>
        </p:nvSpPr>
        <p:spPr>
          <a:xfrm>
            <a:off x="3299725" y="3291850"/>
            <a:ext cx="264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Bruno</a:t>
            </a:r>
            <a:endParaRPr sz="9600"/>
          </a:p>
        </p:txBody>
      </p:sp>
      <p:pic>
        <p:nvPicPr>
          <p:cNvPr id="684" name="Google Shape;68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5" name="Google Shape;685;p95"/>
          <p:cNvSpPr/>
          <p:nvPr/>
        </p:nvSpPr>
        <p:spPr>
          <a:xfrm>
            <a:off x="2993575" y="3291850"/>
            <a:ext cx="317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0"/>
          <p:cNvSpPr/>
          <p:nvPr/>
        </p:nvSpPr>
        <p:spPr>
          <a:xfrm>
            <a:off x="1243400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7" name="Google Shape;417;p6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18" name="Google Shape;418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0"/>
          <p:cNvSpPr txBox="1"/>
          <p:nvPr/>
        </p:nvSpPr>
        <p:spPr>
          <a:xfrm>
            <a:off x="1243425" y="1404575"/>
            <a:ext cx="2475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0"/>
          <p:cNvSpPr txBox="1"/>
          <p:nvPr/>
        </p:nvSpPr>
        <p:spPr>
          <a:xfrm>
            <a:off x="4566575" y="312995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0" title="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2300" y="960125"/>
            <a:ext cx="1793451" cy="179345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0" title="icons_final_Phonics_BW_Remembe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0" title="MISC_IMAGE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9175" y="3129949"/>
            <a:ext cx="966591" cy="97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abanico</a:t>
            </a:r>
            <a:endParaRPr sz="9600"/>
          </a:p>
        </p:txBody>
      </p:sp>
      <p:pic>
        <p:nvPicPr>
          <p:cNvPr id="691" name="Google Shape;69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2" name="Google Shape;692;p96"/>
          <p:cNvSpPr/>
          <p:nvPr/>
        </p:nvSpPr>
        <p:spPr>
          <a:xfrm>
            <a:off x="2167800" y="3291850"/>
            <a:ext cx="488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cabeza</a:t>
            </a:r>
            <a:endParaRPr sz="9600"/>
          </a:p>
        </p:txBody>
      </p:sp>
      <p:pic>
        <p:nvPicPr>
          <p:cNvPr id="698" name="Google Shape;698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9" name="Google Shape;699;p97"/>
          <p:cNvSpPr/>
          <p:nvPr/>
        </p:nvSpPr>
        <p:spPr>
          <a:xfrm>
            <a:off x="2390825" y="3291850"/>
            <a:ext cx="442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cabello</a:t>
            </a:r>
            <a:endParaRPr sz="9600"/>
          </a:p>
        </p:txBody>
      </p:sp>
      <p:pic>
        <p:nvPicPr>
          <p:cNvPr id="705" name="Google Shape;705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6" name="Google Shape;706;p98"/>
          <p:cNvSpPr/>
          <p:nvPr/>
        </p:nvSpPr>
        <p:spPr>
          <a:xfrm>
            <a:off x="2403925" y="3291850"/>
            <a:ext cx="43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dibujo</a:t>
            </a:r>
            <a:endParaRPr sz="9600"/>
          </a:p>
        </p:txBody>
      </p:sp>
      <p:pic>
        <p:nvPicPr>
          <p:cNvPr id="712" name="Google Shape;712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3" name="Google Shape;713;p99"/>
          <p:cNvSpPr/>
          <p:nvPr/>
        </p:nvSpPr>
        <p:spPr>
          <a:xfrm>
            <a:off x="2823475" y="3291850"/>
            <a:ext cx="355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25" name="Google Shape;725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1" name="Google Shape;731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7" name="Google Shape;737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5"/>
          <p:cNvSpPr txBox="1"/>
          <p:nvPr>
            <p:ph idx="4294967295" type="body"/>
          </p:nvPr>
        </p:nvSpPr>
        <p:spPr>
          <a:xfrm>
            <a:off x="2328075" y="1207250"/>
            <a:ext cx="6374400" cy="1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El</a:t>
            </a:r>
            <a:r>
              <a:rPr lang="en" sz="5200">
                <a:solidFill>
                  <a:srgbClr val="000000"/>
                </a:solidFill>
              </a:rPr>
              <a:t> perr</a:t>
            </a:r>
            <a:r>
              <a:rPr b="1" lang="en" sz="5200" u="sng">
                <a:solidFill>
                  <a:srgbClr val="000000"/>
                </a:solidFill>
              </a:rPr>
              <a:t>o</a:t>
            </a:r>
            <a:endParaRPr b="1" sz="5200" u="sng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Un</a:t>
            </a:r>
            <a:r>
              <a:rPr lang="en" sz="5200">
                <a:solidFill>
                  <a:srgbClr val="000000"/>
                </a:solidFill>
              </a:rPr>
              <a:t> perr</a:t>
            </a:r>
            <a:r>
              <a:rPr b="1" lang="en" sz="5200" u="sng">
                <a:solidFill>
                  <a:srgbClr val="000000"/>
                </a:solidFill>
              </a:rPr>
              <a:t>o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49" name="Google Shape;749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bajar</a:t>
            </a:r>
            <a:endParaRPr sz="9600"/>
          </a:p>
        </p:txBody>
      </p:sp>
      <p:pic>
        <p:nvPicPr>
          <p:cNvPr id="432" name="Google Shape;43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3" name="Google Shape;433;p61"/>
          <p:cNvSpPr/>
          <p:nvPr/>
        </p:nvSpPr>
        <p:spPr>
          <a:xfrm>
            <a:off x="3077300" y="3291840"/>
            <a:ext cx="306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6"/>
          <p:cNvSpPr txBox="1"/>
          <p:nvPr>
            <p:ph idx="4294967295" type="body"/>
          </p:nvPr>
        </p:nvSpPr>
        <p:spPr>
          <a:xfrm>
            <a:off x="2328075" y="1207250"/>
            <a:ext cx="63744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La</a:t>
            </a:r>
            <a:r>
              <a:rPr lang="en" sz="5200">
                <a:solidFill>
                  <a:srgbClr val="000000"/>
                </a:solidFill>
              </a:rPr>
              <a:t> gat</a:t>
            </a:r>
            <a:r>
              <a:rPr b="1" lang="en" sz="5200" u="sng">
                <a:solidFill>
                  <a:srgbClr val="000000"/>
                </a:solidFill>
              </a:rPr>
              <a:t>a</a:t>
            </a:r>
            <a:endParaRPr b="1" sz="52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5200">
                <a:solidFill>
                  <a:srgbClr val="000000"/>
                </a:solidFill>
              </a:rPr>
              <a:t>Una</a:t>
            </a:r>
            <a:r>
              <a:rPr lang="en" sz="5200">
                <a:solidFill>
                  <a:srgbClr val="000000"/>
                </a:solidFill>
              </a:rPr>
              <a:t> gat</a:t>
            </a:r>
            <a:r>
              <a:rPr b="1" lang="en" sz="5200" u="sng">
                <a:solidFill>
                  <a:srgbClr val="000000"/>
                </a:solidFill>
              </a:rPr>
              <a:t>a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55" name="Google Shape;755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7"/>
          <p:cNvSpPr txBox="1"/>
          <p:nvPr>
            <p:ph idx="4294967295" type="body"/>
          </p:nvPr>
        </p:nvSpPr>
        <p:spPr>
          <a:xfrm>
            <a:off x="441600" y="1484704"/>
            <a:ext cx="82608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El niño</a:t>
            </a:r>
            <a:r>
              <a:rPr lang="en" sz="4400">
                <a:solidFill>
                  <a:srgbClr val="000000"/>
                </a:solidFill>
              </a:rPr>
              <a:t> juega con </a:t>
            </a:r>
            <a:r>
              <a:rPr lang="en" sz="4400">
                <a:solidFill>
                  <a:srgbClr val="000000"/>
                </a:solidFill>
                <a:highlight>
                  <a:srgbClr val="E3F5EA"/>
                </a:highlight>
              </a:rPr>
              <a:t>una pelota</a:t>
            </a:r>
            <a:r>
              <a:rPr lang="en" sz="4400">
                <a:solidFill>
                  <a:srgbClr val="000000"/>
                </a:solidFill>
              </a:rPr>
              <a:t>. </a:t>
            </a:r>
            <a:endParaRPr b="1" sz="4400" u="sng">
              <a:solidFill>
                <a:srgbClr val="000000"/>
              </a:solidFill>
            </a:endParaRPr>
          </a:p>
        </p:txBody>
      </p:sp>
      <p:pic>
        <p:nvPicPr>
          <p:cNvPr id="761" name="Google Shape;761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8"/>
          <p:cNvSpPr txBox="1"/>
          <p:nvPr>
            <p:ph idx="4294967295" type="body"/>
          </p:nvPr>
        </p:nvSpPr>
        <p:spPr>
          <a:xfrm>
            <a:off x="512545" y="1059035"/>
            <a:ext cx="82608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highlight>
                  <a:schemeClr val="lt1"/>
                </a:highlight>
              </a:rPr>
              <a:t>El perro </a:t>
            </a:r>
            <a:r>
              <a:rPr lang="en" sz="4000">
                <a:solidFill>
                  <a:srgbClr val="000000"/>
                </a:solidFill>
              </a:rPr>
              <a:t>duerme </a:t>
            </a:r>
            <a:r>
              <a:rPr lang="en" sz="4000">
                <a:solidFill>
                  <a:srgbClr val="000000"/>
                </a:solidFill>
              </a:rPr>
              <a:t>en</a:t>
            </a:r>
            <a:r>
              <a:rPr lang="en" sz="4000">
                <a:solidFill>
                  <a:srgbClr val="000000"/>
                </a:solidFill>
              </a:rPr>
              <a:t> una cama. </a:t>
            </a:r>
            <a:endParaRPr b="1" sz="4000" u="sng">
              <a:solidFill>
                <a:srgbClr val="000000"/>
              </a:solidFill>
            </a:endParaRPr>
          </a:p>
        </p:txBody>
      </p:sp>
      <p:pic>
        <p:nvPicPr>
          <p:cNvPr id="767" name="Google Shape;767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8" name="Google Shape;768;p108"/>
          <p:cNvSpPr txBox="1"/>
          <p:nvPr>
            <p:ph idx="4294967295" type="body"/>
          </p:nvPr>
        </p:nvSpPr>
        <p:spPr>
          <a:xfrm>
            <a:off x="540791" y="2186927"/>
            <a:ext cx="82608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highlight>
                  <a:srgbClr val="E3F5EA"/>
                </a:highlight>
              </a:rPr>
              <a:t>El perro</a:t>
            </a:r>
            <a:r>
              <a:rPr lang="en" sz="400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r>
              <a:rPr lang="en" sz="4000">
                <a:solidFill>
                  <a:srgbClr val="000000"/>
                </a:solidFill>
              </a:rPr>
              <a:t>duerme </a:t>
            </a:r>
            <a:r>
              <a:rPr lang="en" sz="4000">
                <a:solidFill>
                  <a:srgbClr val="000000"/>
                </a:solidFill>
              </a:rPr>
              <a:t>en</a:t>
            </a:r>
            <a:r>
              <a:rPr lang="en" sz="4000">
                <a:solidFill>
                  <a:srgbClr val="000000"/>
                </a:solidFill>
              </a:rPr>
              <a:t> </a:t>
            </a:r>
            <a:r>
              <a:rPr lang="en" sz="4000">
                <a:solidFill>
                  <a:srgbClr val="000000"/>
                </a:solidFill>
                <a:highlight>
                  <a:srgbClr val="E3F5EA"/>
                </a:highlight>
              </a:rPr>
              <a:t>una cama</a:t>
            </a:r>
            <a:r>
              <a:rPr lang="en" sz="4000">
                <a:solidFill>
                  <a:srgbClr val="000000"/>
                </a:solidFill>
              </a:rPr>
              <a:t>. </a:t>
            </a:r>
            <a:endParaRPr b="1" sz="40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09"/>
          <p:cNvSpPr txBox="1"/>
          <p:nvPr>
            <p:ph idx="4294967295" type="body"/>
          </p:nvPr>
        </p:nvSpPr>
        <p:spPr>
          <a:xfrm>
            <a:off x="441600" y="945574"/>
            <a:ext cx="82608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El techo de la casa es grande.</a:t>
            </a:r>
            <a:endParaRPr b="1" sz="4200" u="sng">
              <a:solidFill>
                <a:srgbClr val="000000"/>
              </a:solidFill>
            </a:endParaRPr>
          </a:p>
        </p:txBody>
      </p:sp>
      <p:pic>
        <p:nvPicPr>
          <p:cNvPr id="774" name="Google Shape;774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5" name="Google Shape;775;p109"/>
          <p:cNvSpPr txBox="1"/>
          <p:nvPr>
            <p:ph idx="4294967295" type="body"/>
          </p:nvPr>
        </p:nvSpPr>
        <p:spPr>
          <a:xfrm>
            <a:off x="448085" y="2301772"/>
            <a:ext cx="82608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  <a:highlight>
                  <a:srgbClr val="E3F5EA"/>
                </a:highlight>
              </a:rPr>
              <a:t>El techo</a:t>
            </a:r>
            <a:r>
              <a:rPr lang="en" sz="4200">
                <a:solidFill>
                  <a:srgbClr val="000000"/>
                </a:solidFill>
              </a:rPr>
              <a:t> de </a:t>
            </a:r>
            <a:r>
              <a:rPr lang="en" sz="4200">
                <a:solidFill>
                  <a:srgbClr val="000000"/>
                </a:solidFill>
                <a:highlight>
                  <a:srgbClr val="E3F5EA"/>
                </a:highlight>
              </a:rPr>
              <a:t>la casa</a:t>
            </a:r>
            <a:r>
              <a:rPr lang="en" sz="4200">
                <a:solidFill>
                  <a:srgbClr val="000000"/>
                </a:solidFill>
              </a:rPr>
              <a:t> es grande.</a:t>
            </a:r>
            <a:endParaRPr b="1" sz="42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10"/>
          <p:cNvSpPr txBox="1"/>
          <p:nvPr>
            <p:ph idx="4294967295" type="body"/>
          </p:nvPr>
        </p:nvSpPr>
        <p:spPr>
          <a:xfrm>
            <a:off x="441600" y="1200925"/>
            <a:ext cx="82608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</a:rPr>
              <a:t>La </a:t>
            </a:r>
            <a:r>
              <a:rPr lang="en" sz="3800">
                <a:solidFill>
                  <a:srgbClr val="000000"/>
                </a:solidFill>
              </a:rPr>
              <a:t>muñeca</a:t>
            </a:r>
            <a:r>
              <a:rPr lang="en" sz="3800">
                <a:solidFill>
                  <a:srgbClr val="000000"/>
                </a:solidFill>
              </a:rPr>
              <a:t> tiene un lazo morado. </a:t>
            </a:r>
            <a:endParaRPr b="1" sz="3800" u="sng">
              <a:solidFill>
                <a:srgbClr val="000000"/>
              </a:solidFill>
            </a:endParaRPr>
          </a:p>
        </p:txBody>
      </p:sp>
      <p:pic>
        <p:nvPicPr>
          <p:cNvPr id="781" name="Google Shape;781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2" name="Google Shape;782;p110"/>
          <p:cNvSpPr txBox="1"/>
          <p:nvPr>
            <p:ph idx="4294967295" type="body"/>
          </p:nvPr>
        </p:nvSpPr>
        <p:spPr>
          <a:xfrm>
            <a:off x="411606" y="2338251"/>
            <a:ext cx="82608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0000"/>
                </a:solidFill>
                <a:highlight>
                  <a:srgbClr val="E3F5EA"/>
                </a:highlight>
              </a:rPr>
              <a:t>La muñeca</a:t>
            </a:r>
            <a:r>
              <a:rPr lang="en" sz="3800">
                <a:solidFill>
                  <a:srgbClr val="000000"/>
                </a:solidFill>
              </a:rPr>
              <a:t> tiene </a:t>
            </a:r>
            <a:r>
              <a:rPr lang="en" sz="3800">
                <a:solidFill>
                  <a:srgbClr val="000000"/>
                </a:solidFill>
                <a:highlight>
                  <a:srgbClr val="E3F5EA"/>
                </a:highlight>
              </a:rPr>
              <a:t>un lazo</a:t>
            </a:r>
            <a:r>
              <a:rPr lang="en" sz="3800">
                <a:solidFill>
                  <a:srgbClr val="000000"/>
                </a:solidFill>
              </a:rPr>
              <a:t> morado. </a:t>
            </a:r>
            <a:endParaRPr b="1" sz="3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88" name="Google Shape;788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2"/>
          <p:cNvSpPr txBox="1"/>
          <p:nvPr>
            <p:ph idx="4294967295" type="body"/>
          </p:nvPr>
        </p:nvSpPr>
        <p:spPr>
          <a:xfrm>
            <a:off x="441600" y="1200925"/>
            <a:ext cx="82608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¡Por fin es viernes!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94" name="Google Shape;794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3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¡Qué buen comienzo del fin de semana!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0" name="Google Shape;80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4"/>
          <p:cNvSpPr txBox="1"/>
          <p:nvPr>
            <p:ph idx="4294967295" type="body"/>
          </p:nvPr>
        </p:nvSpPr>
        <p:spPr>
          <a:xfrm>
            <a:off x="441600" y="115875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Sale de la casa, se monta en su bici y parte a toda velocidad.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06" name="Google Shape;80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5"/>
          <p:cNvSpPr txBox="1"/>
          <p:nvPr>
            <p:ph idx="4294967295" type="body"/>
          </p:nvPr>
        </p:nvSpPr>
        <p:spPr>
          <a:xfrm>
            <a:off x="441600" y="1200925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001D3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5200">
                <a:solidFill>
                  <a:srgbClr val="000000"/>
                </a:solidFill>
              </a:rPr>
              <a:t>Quieres ir a jugar al parque esta tarde</a:t>
            </a:r>
            <a:r>
              <a:rPr lang="en" sz="5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52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2" name="Google Shape;81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bailar</a:t>
            </a:r>
            <a:endParaRPr sz="9600"/>
          </a:p>
        </p:txBody>
      </p:sp>
      <p:pic>
        <p:nvPicPr>
          <p:cNvPr id="439" name="Google Shape;43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0" name="Google Shape;440;p62"/>
          <p:cNvSpPr/>
          <p:nvPr/>
        </p:nvSpPr>
        <p:spPr>
          <a:xfrm>
            <a:off x="2942975" y="3291840"/>
            <a:ext cx="33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18" name="Google Shape;818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819" name="Google Shape;819;p11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5" name="Google Shape;825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beber</a:t>
            </a:r>
            <a:endParaRPr sz="9600"/>
          </a:p>
        </p:txBody>
      </p:sp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63"/>
          <p:cNvSpPr/>
          <p:nvPr/>
        </p:nvSpPr>
        <p:spPr>
          <a:xfrm>
            <a:off x="2833075" y="3291840"/>
            <a:ext cx="34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barco</a:t>
            </a:r>
            <a:endParaRPr sz="9600"/>
          </a:p>
        </p:txBody>
      </p:sp>
      <p:pic>
        <p:nvPicPr>
          <p:cNvPr id="453" name="Google Shape;45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64"/>
          <p:cNvSpPr/>
          <p:nvPr/>
        </p:nvSpPr>
        <p:spPr>
          <a:xfrm>
            <a:off x="2839850" y="3291850"/>
            <a:ext cx="353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bañar</a:t>
            </a:r>
            <a:endParaRPr sz="9600"/>
          </a:p>
        </p:txBody>
      </p:sp>
      <p:pic>
        <p:nvPicPr>
          <p:cNvPr id="460" name="Google Shape;46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1" name="Google Shape;461;p65"/>
          <p:cNvSpPr/>
          <p:nvPr/>
        </p:nvSpPr>
        <p:spPr>
          <a:xfrm>
            <a:off x="2845275" y="3291840"/>
            <a:ext cx="355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