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5143500" cx="9144000"/>
  <p:notesSz cx="6858000" cy="9144000"/>
  <p:embeddedFontLst>
    <p:embeddedFont>
      <p:font typeface="Century Gothic"/>
      <p:regular r:id="rId56"/>
      <p:bold r:id="rId57"/>
      <p:italic r:id="rId58"/>
      <p:boldItalic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6C2787B-27D1-415B-9A60-12C846D92487}">
  <a:tblStyle styleId="{A6C2787B-27D1-415B-9A60-12C846D924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bold.fntdata"/><Relationship Id="rId12" Type="http://schemas.openxmlformats.org/officeDocument/2006/relationships/slide" Target="slides/slide7.xml"/><Relationship Id="rId56" Type="http://schemas.openxmlformats.org/officeDocument/2006/relationships/font" Target="fonts/CenturyGothic-regular.fntdata"/><Relationship Id="rId15" Type="http://schemas.openxmlformats.org/officeDocument/2006/relationships/slide" Target="slides/slide10.xml"/><Relationship Id="rId59" Type="http://schemas.openxmlformats.org/officeDocument/2006/relationships/font" Target="fonts/CenturyGothic-boldItalic.fntdata"/><Relationship Id="rId14" Type="http://schemas.openxmlformats.org/officeDocument/2006/relationships/slide" Target="slides/slide9.xml"/><Relationship Id="rId58" Type="http://schemas.openxmlformats.org/officeDocument/2006/relationships/font" Target="fonts/CenturyGothic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5073942a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5073942a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073942ad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073942ad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073942ad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5073942ad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073942ad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073942ad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era.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073942ad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073942ad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ozo.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5073942ad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5073942ad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oza.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5073942ad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5073942ad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5073942ad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5073942ad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sufijo en voz alta. Todos repetirán el sufijo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sufijos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/s/, /i/, /m/, /o/,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/i/, /s /i/, /m/, /a/, 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ísima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-ero, /e/, /r/, /o/, -ero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-era, /e/, /r/, /a/, -era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-azo, /a/, /s/, /o/, -azo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-aza, /a/, /s/, /a/, -aza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sufijo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19-24 una a la vez y diga cada palabra en voz alta junto con ellos.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 - vos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nuevos.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3fe660883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3fe66088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 - la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suela.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- ren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duren.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 - can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secan.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 - pre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siempre.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 - tos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listos.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26-31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 - sue - lo, consuelo.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 - na - zo, manazo.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sa - za, casaza.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33fec1e13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33fec1e13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 - ca - za, bocaza.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ja - zo, ojazo.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fe44501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fe44501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gre - ga, agrega.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33-37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33f9f12fa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33f9f12fa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 - pa - te - ro, zapatero.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3feb87cc5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33feb87cc5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 - o - cu - pa - dí - si - mo, preocupadísimo.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3feb87cc5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3feb87cc5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 - pí - si - mos, limpísimos.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33feb87cc5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33feb87cc5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 - ní - si - mo, buenísimo.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3feb87cc5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3feb87cc5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rre - glas - te, arreglaste.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39-41 una a la vez.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1" name="Google Shape;611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agujero, a - gu - je - ro, agujero.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- gu - je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/g/, /u/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/j/, /e/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/r/, /o/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Agujero, /a/, /g/, /u/, /j/, /e/, /r/,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za - pa - te - ro, zapatero.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za - pa - te - ro?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(za - pa - te - ro, zapatero)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zapatero, za - pa - te - ro.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(zapatero, za - pa - te - ro)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limpísimo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 - pí - si - 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limpísimo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 - pi - sí - mo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/i/,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/p/,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/s/,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/m/,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impísimo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/l/, /i/, /m/, /p/, /i/, /s/, /i/, /m/,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zapatero, za - pa - te - ro,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zapatero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 - pa - te - ro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/s/,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/p/,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/t/,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/r/,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/o/. Zapatero, /s/, /a/, /p/, /a/, /t/, /e/, /r/, /o/.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Bueno.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Luego.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lang="en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—¿Papá, puedes arreglar los zapatos? —preguntan los gemelos.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33fdf10e5d1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33fdf10e5d1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45c60a09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45c60a09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 - ro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 - 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(cue - ro, cuero)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cuero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(cuero, cue - ro)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45c60a09f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45c60a09f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 - pí - si - mo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 - pí - si - 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(limpísimo, lim - pí - si - mo)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limpísimo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(limpísimo, lim - pí - si - mo)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45c60a09f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45c60a09f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 - ci - na - ción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 - ci - na - ción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(fascinación, fas - ci - na - ción)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fascinación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(fascinación, fas - ci - na - ción)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5c60a09f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45c60a09f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ga - men - to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ga - men - 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 - ga - men - to, pegamento)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pegamento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(pegamento, pe - ga - men - to)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decodificar palabras con sufijos. Recuerden que un sufijo es una parte de una palabra que va al final para darle un nuevo significado. Hoy vamos a repasar los sufijos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-ísimo, -isima, -ero, -era, -azo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-azo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-aza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aumentativo, o que algo es grande. Si digo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bocaza,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eso indica que alguien habla mucho.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ísima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indican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una cualidad en gran medida. -ero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indican profesión u oficio.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sufijos y luego palabras con algunos de estos sufijos y determinar su significado. ¿Listos?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10-15 una a la vez y diga cada sufijo en voz alta junto con ellos.</a:t>
            </a:r>
            <a:endParaRPr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2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4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1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6 at 12.18.49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49" l="0" r="0" t="149"/>
          <a:stretch/>
        </p:blipFill>
        <p:spPr>
          <a:xfrm>
            <a:off x="3486900" y="1276646"/>
            <a:ext cx="2170204" cy="3331204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33.1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-ísima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-era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-ozo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-oza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9" name="Google Shape;429;p60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{A6C2787B-27D1-415B-9A60-12C846D92487}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5" name="Google Shape;435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2088750" y="1664425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2" name="Google Shape;442;p62"/>
          <p:cNvSpPr txBox="1"/>
          <p:nvPr/>
        </p:nvSpPr>
        <p:spPr>
          <a:xfrm>
            <a:off x="4399949" y="1664425"/>
            <a:ext cx="2655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2"/>
          <p:cNvSpPr/>
          <p:nvPr/>
        </p:nvSpPr>
        <p:spPr>
          <a:xfrm>
            <a:off x="2441700" y="3048334"/>
            <a:ext cx="432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9" name="Google Shape;449;p63"/>
          <p:cNvSpPr txBox="1"/>
          <p:nvPr/>
        </p:nvSpPr>
        <p:spPr>
          <a:xfrm>
            <a:off x="2431525" y="1640313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63"/>
          <p:cNvSpPr txBox="1"/>
          <p:nvPr/>
        </p:nvSpPr>
        <p:spPr>
          <a:xfrm>
            <a:off x="4390167" y="1640313"/>
            <a:ext cx="232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3"/>
          <p:cNvSpPr/>
          <p:nvPr/>
        </p:nvSpPr>
        <p:spPr>
          <a:xfrm>
            <a:off x="2876475" y="3009990"/>
            <a:ext cx="334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7" name="Google Shape;457;p64"/>
          <p:cNvSpPr txBox="1"/>
          <p:nvPr/>
        </p:nvSpPr>
        <p:spPr>
          <a:xfrm>
            <a:off x="2194338" y="1664425"/>
            <a:ext cx="345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8" name="Google Shape;458;p64"/>
          <p:cNvSpPr txBox="1"/>
          <p:nvPr/>
        </p:nvSpPr>
        <p:spPr>
          <a:xfrm>
            <a:off x="4211563" y="16644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4"/>
          <p:cNvSpPr/>
          <p:nvPr/>
        </p:nvSpPr>
        <p:spPr>
          <a:xfrm>
            <a:off x="3170713" y="2985875"/>
            <a:ext cx="355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5"/>
          <p:cNvSpPr txBox="1"/>
          <p:nvPr/>
        </p:nvSpPr>
        <p:spPr>
          <a:xfrm>
            <a:off x="2184063" y="1588225"/>
            <a:ext cx="317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6" name="Google Shape;466;p65"/>
          <p:cNvSpPr txBox="1"/>
          <p:nvPr/>
        </p:nvSpPr>
        <p:spPr>
          <a:xfrm>
            <a:off x="4221838" y="15882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5"/>
          <p:cNvSpPr/>
          <p:nvPr/>
        </p:nvSpPr>
        <p:spPr>
          <a:xfrm>
            <a:off x="3117813" y="3062075"/>
            <a:ext cx="3712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3" name="Google Shape;473;p66"/>
          <p:cNvSpPr txBox="1"/>
          <p:nvPr/>
        </p:nvSpPr>
        <p:spPr>
          <a:xfrm>
            <a:off x="2065075" y="1588225"/>
            <a:ext cx="294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siem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4" name="Google Shape;474;p66"/>
          <p:cNvSpPr txBox="1"/>
          <p:nvPr/>
        </p:nvSpPr>
        <p:spPr>
          <a:xfrm>
            <a:off x="4488113" y="1588225"/>
            <a:ext cx="2590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66"/>
          <p:cNvSpPr/>
          <p:nvPr/>
        </p:nvSpPr>
        <p:spPr>
          <a:xfrm>
            <a:off x="2197725" y="3062075"/>
            <a:ext cx="470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1" name="Google Shape;481;p67"/>
          <p:cNvSpPr txBox="1"/>
          <p:nvPr/>
        </p:nvSpPr>
        <p:spPr>
          <a:xfrm>
            <a:off x="2995900" y="1588225"/>
            <a:ext cx="1925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2" name="Google Shape;482;p67"/>
          <p:cNvSpPr txBox="1"/>
          <p:nvPr/>
        </p:nvSpPr>
        <p:spPr>
          <a:xfrm>
            <a:off x="3541992" y="1588225"/>
            <a:ext cx="2606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3" name="Google Shape;483;p67"/>
          <p:cNvSpPr/>
          <p:nvPr/>
        </p:nvSpPr>
        <p:spPr>
          <a:xfrm>
            <a:off x="3059075" y="3062075"/>
            <a:ext cx="2738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6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9" name="Google Shape;48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5" name="Google Shape;495;p69"/>
          <p:cNvSpPr txBox="1"/>
          <p:nvPr/>
        </p:nvSpPr>
        <p:spPr>
          <a:xfrm>
            <a:off x="1592925" y="1633050"/>
            <a:ext cx="2633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6" name="Google Shape;496;p69"/>
          <p:cNvSpPr txBox="1"/>
          <p:nvPr/>
        </p:nvSpPr>
        <p:spPr>
          <a:xfrm>
            <a:off x="3913625" y="1633050"/>
            <a:ext cx="230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7" name="Google Shape;497;p69"/>
          <p:cNvSpPr txBox="1"/>
          <p:nvPr/>
        </p:nvSpPr>
        <p:spPr>
          <a:xfrm>
            <a:off x="5505566" y="1633050"/>
            <a:ext cx="1976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69"/>
          <p:cNvSpPr/>
          <p:nvPr/>
        </p:nvSpPr>
        <p:spPr>
          <a:xfrm>
            <a:off x="1661725" y="3017250"/>
            <a:ext cx="5676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4" name="Google Shape;504;p70"/>
          <p:cNvSpPr txBox="1"/>
          <p:nvPr/>
        </p:nvSpPr>
        <p:spPr>
          <a:xfrm>
            <a:off x="1995850" y="1633050"/>
            <a:ext cx="2210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5" name="Google Shape;505;p70"/>
          <p:cNvSpPr txBox="1"/>
          <p:nvPr/>
        </p:nvSpPr>
        <p:spPr>
          <a:xfrm>
            <a:off x="3922350" y="1633050"/>
            <a:ext cx="210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6" name="Google Shape;506;p70"/>
          <p:cNvSpPr txBox="1"/>
          <p:nvPr/>
        </p:nvSpPr>
        <p:spPr>
          <a:xfrm>
            <a:off x="5453553" y="1633050"/>
            <a:ext cx="1651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70"/>
          <p:cNvSpPr/>
          <p:nvPr/>
        </p:nvSpPr>
        <p:spPr>
          <a:xfrm>
            <a:off x="2146150" y="3017250"/>
            <a:ext cx="495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3" name="Google Shape;513;p71"/>
          <p:cNvSpPr txBox="1"/>
          <p:nvPr/>
        </p:nvSpPr>
        <p:spPr>
          <a:xfrm>
            <a:off x="2313100" y="1633050"/>
            <a:ext cx="1932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1"/>
          <p:cNvSpPr txBox="1"/>
          <p:nvPr/>
        </p:nvSpPr>
        <p:spPr>
          <a:xfrm>
            <a:off x="3901400" y="1633050"/>
            <a:ext cx="156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5" name="Google Shape;515;p71"/>
          <p:cNvSpPr txBox="1"/>
          <p:nvPr/>
        </p:nvSpPr>
        <p:spPr>
          <a:xfrm>
            <a:off x="5256203" y="1633050"/>
            <a:ext cx="1564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1"/>
          <p:cNvSpPr/>
          <p:nvPr/>
        </p:nvSpPr>
        <p:spPr>
          <a:xfrm>
            <a:off x="2345600" y="3017250"/>
            <a:ext cx="448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2" name="Google Shape;522;p72"/>
          <p:cNvSpPr txBox="1"/>
          <p:nvPr/>
        </p:nvSpPr>
        <p:spPr>
          <a:xfrm>
            <a:off x="2133238" y="1594013"/>
            <a:ext cx="199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72"/>
          <p:cNvSpPr txBox="1"/>
          <p:nvPr/>
        </p:nvSpPr>
        <p:spPr>
          <a:xfrm>
            <a:off x="3721537" y="1594013"/>
            <a:ext cx="1904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72"/>
          <p:cNvSpPr txBox="1"/>
          <p:nvPr/>
        </p:nvSpPr>
        <p:spPr>
          <a:xfrm>
            <a:off x="5320552" y="1594013"/>
            <a:ext cx="1690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2"/>
          <p:cNvSpPr/>
          <p:nvPr/>
        </p:nvSpPr>
        <p:spPr>
          <a:xfrm>
            <a:off x="2318138" y="3056286"/>
            <a:ext cx="448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1" name="Google Shape;531;p73"/>
          <p:cNvSpPr txBox="1"/>
          <p:nvPr/>
        </p:nvSpPr>
        <p:spPr>
          <a:xfrm>
            <a:off x="2719263" y="1570588"/>
            <a:ext cx="256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2" name="Google Shape;532;p73"/>
          <p:cNvSpPr txBox="1"/>
          <p:nvPr/>
        </p:nvSpPr>
        <p:spPr>
          <a:xfrm>
            <a:off x="3500037" y="1570588"/>
            <a:ext cx="1388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3" name="Google Shape;533;p73"/>
          <p:cNvSpPr txBox="1"/>
          <p:nvPr/>
        </p:nvSpPr>
        <p:spPr>
          <a:xfrm>
            <a:off x="4627738" y="1570588"/>
            <a:ext cx="1797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3"/>
          <p:cNvSpPr/>
          <p:nvPr/>
        </p:nvSpPr>
        <p:spPr>
          <a:xfrm>
            <a:off x="2725870" y="3079706"/>
            <a:ext cx="350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0" name="Google Shape;540;p74"/>
          <p:cNvSpPr txBox="1"/>
          <p:nvPr/>
        </p:nvSpPr>
        <p:spPr>
          <a:xfrm>
            <a:off x="1846717" y="1562788"/>
            <a:ext cx="208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1" name="Google Shape;541;p74"/>
          <p:cNvSpPr txBox="1"/>
          <p:nvPr/>
        </p:nvSpPr>
        <p:spPr>
          <a:xfrm>
            <a:off x="2445886" y="1562788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4"/>
          <p:cNvSpPr txBox="1"/>
          <p:nvPr/>
        </p:nvSpPr>
        <p:spPr>
          <a:xfrm>
            <a:off x="4734064" y="1562788"/>
            <a:ext cx="2563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3" name="Google Shape;543;p74"/>
          <p:cNvSpPr/>
          <p:nvPr/>
        </p:nvSpPr>
        <p:spPr>
          <a:xfrm>
            <a:off x="2387925" y="3087520"/>
            <a:ext cx="461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9" name="Google Shape;549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Google Shape;554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5" name="Google Shape;555;p76"/>
          <p:cNvSpPr txBox="1"/>
          <p:nvPr/>
        </p:nvSpPr>
        <p:spPr>
          <a:xfrm>
            <a:off x="1361349" y="1567525"/>
            <a:ext cx="231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76"/>
          <p:cNvSpPr txBox="1"/>
          <p:nvPr/>
        </p:nvSpPr>
        <p:spPr>
          <a:xfrm>
            <a:off x="2434163" y="1567525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76"/>
          <p:cNvSpPr txBox="1"/>
          <p:nvPr/>
        </p:nvSpPr>
        <p:spPr>
          <a:xfrm>
            <a:off x="3946888" y="1567525"/>
            <a:ext cx="303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76"/>
          <p:cNvSpPr/>
          <p:nvPr/>
        </p:nvSpPr>
        <p:spPr>
          <a:xfrm>
            <a:off x="1626138" y="3082775"/>
            <a:ext cx="585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6"/>
          <p:cNvSpPr txBox="1"/>
          <p:nvPr/>
        </p:nvSpPr>
        <p:spPr>
          <a:xfrm>
            <a:off x="5462768" y="1583150"/>
            <a:ext cx="2319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5" name="Google Shape;565;p77"/>
          <p:cNvSpPr txBox="1"/>
          <p:nvPr/>
        </p:nvSpPr>
        <p:spPr>
          <a:xfrm>
            <a:off x="113275" y="1705238"/>
            <a:ext cx="2675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</a:t>
            </a:r>
            <a:endParaRPr sz="7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77"/>
          <p:cNvSpPr txBox="1"/>
          <p:nvPr/>
        </p:nvSpPr>
        <p:spPr>
          <a:xfrm>
            <a:off x="1797175" y="1705238"/>
            <a:ext cx="15306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7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7"/>
          <p:cNvSpPr txBox="1"/>
          <p:nvPr/>
        </p:nvSpPr>
        <p:spPr>
          <a:xfrm>
            <a:off x="2404800" y="1705238"/>
            <a:ext cx="2112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b="0" i="0" sz="7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77"/>
          <p:cNvSpPr txBox="1"/>
          <p:nvPr/>
        </p:nvSpPr>
        <p:spPr>
          <a:xfrm>
            <a:off x="3529300" y="1705238"/>
            <a:ext cx="2317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endParaRPr b="0" i="0" sz="7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7"/>
          <p:cNvSpPr/>
          <p:nvPr/>
        </p:nvSpPr>
        <p:spPr>
          <a:xfrm>
            <a:off x="639575" y="2945051"/>
            <a:ext cx="795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7"/>
          <p:cNvSpPr txBox="1"/>
          <p:nvPr/>
        </p:nvSpPr>
        <p:spPr>
          <a:xfrm>
            <a:off x="5281900" y="1705238"/>
            <a:ext cx="23175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</a:t>
            </a:r>
            <a:endParaRPr b="0" i="0" sz="7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7"/>
          <p:cNvSpPr txBox="1"/>
          <p:nvPr/>
        </p:nvSpPr>
        <p:spPr>
          <a:xfrm>
            <a:off x="6166325" y="1691882"/>
            <a:ext cx="2259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7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7"/>
          <p:cNvSpPr txBox="1"/>
          <p:nvPr/>
        </p:nvSpPr>
        <p:spPr>
          <a:xfrm>
            <a:off x="6532330" y="1689623"/>
            <a:ext cx="2259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7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b="0" i="0" sz="7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8" name="Google Shape;578;p78"/>
          <p:cNvSpPr txBox="1"/>
          <p:nvPr/>
        </p:nvSpPr>
        <p:spPr>
          <a:xfrm>
            <a:off x="1003588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8"/>
          <p:cNvSpPr txBox="1"/>
          <p:nvPr/>
        </p:nvSpPr>
        <p:spPr>
          <a:xfrm>
            <a:off x="2001688" y="1637788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8"/>
          <p:cNvSpPr txBox="1"/>
          <p:nvPr/>
        </p:nvSpPr>
        <p:spPr>
          <a:xfrm>
            <a:off x="4209513" y="1637788"/>
            <a:ext cx="393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8"/>
          <p:cNvSpPr txBox="1"/>
          <p:nvPr/>
        </p:nvSpPr>
        <p:spPr>
          <a:xfrm>
            <a:off x="4560513" y="1637788"/>
            <a:ext cx="339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8"/>
          <p:cNvSpPr/>
          <p:nvPr/>
        </p:nvSpPr>
        <p:spPr>
          <a:xfrm>
            <a:off x="1555500" y="3206411"/>
            <a:ext cx="612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8" name="Google Shape;588;p79"/>
          <p:cNvSpPr txBox="1"/>
          <p:nvPr/>
        </p:nvSpPr>
        <p:spPr>
          <a:xfrm>
            <a:off x="1438538" y="1588200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p79"/>
          <p:cNvSpPr txBox="1"/>
          <p:nvPr/>
        </p:nvSpPr>
        <p:spPr>
          <a:xfrm>
            <a:off x="2741438" y="1588200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ní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p79"/>
          <p:cNvSpPr txBox="1"/>
          <p:nvPr/>
        </p:nvSpPr>
        <p:spPr>
          <a:xfrm>
            <a:off x="4187263" y="1588200"/>
            <a:ext cx="2112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9"/>
          <p:cNvSpPr/>
          <p:nvPr/>
        </p:nvSpPr>
        <p:spPr>
          <a:xfrm>
            <a:off x="1658863" y="2962925"/>
            <a:ext cx="6046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9"/>
          <p:cNvSpPr txBox="1"/>
          <p:nvPr/>
        </p:nvSpPr>
        <p:spPr>
          <a:xfrm>
            <a:off x="5387963" y="1588200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7" name="Google Shape;597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675" y="4162550"/>
            <a:ext cx="822900" cy="822900"/>
          </a:xfrm>
          <a:prstGeom prst="ellipse">
            <a:avLst/>
          </a:prstGeom>
        </p:spPr>
      </p:pic>
      <p:sp>
        <p:nvSpPr>
          <p:cNvPr id="598" name="Google Shape;598;p80"/>
          <p:cNvSpPr txBox="1"/>
          <p:nvPr/>
        </p:nvSpPr>
        <p:spPr>
          <a:xfrm>
            <a:off x="1486613" y="1637788"/>
            <a:ext cx="1263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p80"/>
          <p:cNvSpPr txBox="1"/>
          <p:nvPr/>
        </p:nvSpPr>
        <p:spPr>
          <a:xfrm>
            <a:off x="2332313" y="1637788"/>
            <a:ext cx="3289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p80"/>
          <p:cNvSpPr txBox="1"/>
          <p:nvPr/>
        </p:nvSpPr>
        <p:spPr>
          <a:xfrm>
            <a:off x="3778138" y="1637788"/>
            <a:ext cx="2795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glas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80"/>
          <p:cNvSpPr txBox="1"/>
          <p:nvPr/>
        </p:nvSpPr>
        <p:spPr>
          <a:xfrm>
            <a:off x="6248138" y="1637788"/>
            <a:ext cx="164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80"/>
          <p:cNvSpPr/>
          <p:nvPr/>
        </p:nvSpPr>
        <p:spPr>
          <a:xfrm>
            <a:off x="1486625" y="3137425"/>
            <a:ext cx="625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8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4" name="Google Shape;614;p82"/>
          <p:cNvGraphicFramePr/>
          <p:nvPr/>
        </p:nvGraphicFramePr>
        <p:xfrm>
          <a:off x="952475" y="19591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{A6C2787B-27D1-415B-9A60-12C846D92487}</a:tableStyleId>
              </a:tblPr>
              <a:tblGrid>
                <a:gridCol w="1034150"/>
                <a:gridCol w="1034150"/>
                <a:gridCol w="1034150"/>
                <a:gridCol w="1034150"/>
                <a:gridCol w="1034150"/>
                <a:gridCol w="1034150"/>
                <a:gridCol w="1034150"/>
              </a:tblGrid>
              <a:tr h="122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27 at 4.06.0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3038" y="969300"/>
            <a:ext cx="2977925" cy="320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0" name="Google Shape;620;p83"/>
          <p:cNvGraphicFramePr/>
          <p:nvPr/>
        </p:nvGraphicFramePr>
        <p:xfrm>
          <a:off x="952525" y="1949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{A6C2787B-27D1-415B-9A60-12C846D92487}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1244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6" name="Google Shape;626;p84"/>
          <p:cNvGraphicFramePr/>
          <p:nvPr/>
        </p:nvGraphicFramePr>
        <p:xfrm>
          <a:off x="952500" y="19248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{A6C2787B-27D1-415B-9A60-12C846D92487}</a:tableStyleId>
              </a:tblPr>
              <a:tblGrid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  <a:gridCol w="904875"/>
              </a:tblGrid>
              <a:tr h="1293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85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" name="Google Shape;63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8" name="Google Shape;638;p86"/>
          <p:cNvSpPr txBox="1"/>
          <p:nvPr/>
        </p:nvSpPr>
        <p:spPr>
          <a:xfrm>
            <a:off x="311700" y="415525"/>
            <a:ext cx="8520600" cy="14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—¿Papá, puedes arreglar los zapatos? —preguntan los gemelos.</a:t>
            </a:r>
            <a:endParaRPr sz="3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4" name="Google Shape;644;p87"/>
          <p:cNvSpPr txBox="1"/>
          <p:nvPr/>
        </p:nvSpPr>
        <p:spPr>
          <a:xfrm>
            <a:off x="311700" y="5679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—Bueno, no soy zapatero, pero puedo intentarlo —contesta papá.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0" name="Google Shape;650;p88"/>
          <p:cNvSpPr txBox="1"/>
          <p:nvPr/>
        </p:nvSpPr>
        <p:spPr>
          <a:xfrm>
            <a:off x="311700" y="796525"/>
            <a:ext cx="85206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100">
                <a:latin typeface="Century Gothic"/>
                <a:ea typeface="Century Gothic"/>
                <a:cs typeface="Century Gothic"/>
                <a:sym typeface="Century Gothic"/>
              </a:rPr>
              <a:t>Luego limpia los zapatos hasta quedar limpísimos.</a:t>
            </a:r>
            <a:endParaRPr sz="4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p8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1" name="Google Shape;661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2" name="Google Shape;662;p90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8" name="Google Shape;668;p91"/>
          <p:cNvSpPr txBox="1"/>
          <p:nvPr/>
        </p:nvSpPr>
        <p:spPr>
          <a:xfrm>
            <a:off x="311700" y="1101325"/>
            <a:ext cx="8520600" cy="22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3800">
                <a:latin typeface="Century Gothic"/>
                <a:ea typeface="Century Gothic"/>
                <a:cs typeface="Century Gothic"/>
                <a:sym typeface="Century Gothic"/>
              </a:rPr>
              <a:t>—¿Papá, puedes arreglar los zapatos? —preguntan los gemelos.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92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74" name="Google Shape;674;p92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75" name="Google Shape;675;p9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6" name="Google Shape;676;p9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7" name="Google Shape;677;p9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9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9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9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1" name="Google Shape;68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 title="Screenshot 2025-03-27 at 4.06.5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9925" y="879100"/>
            <a:ext cx="2844150" cy="338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 title="Screenshot 2025-03-27 at 4.07.5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5725" y="1354913"/>
            <a:ext cx="2732550" cy="2433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 title="Screenshot 2025-03-27 at 4.08.34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9550" y="940163"/>
            <a:ext cx="4024899" cy="3263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 title="Screenshot 2025-03-27 at 4.09.49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3800" y="911500"/>
            <a:ext cx="2656400" cy="33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Sufijos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