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Montserrat"/>
      <p:regular r:id="rId67"/>
      <p:bold r:id="rId68"/>
      <p:italic r:id="rId69"/>
      <p:boldItalic r:id="rId70"/>
    </p:embeddedFont>
    <p:embeddedFont>
      <p:font typeface="Century Gothic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9">
          <p15:clr>
            <a:srgbClr val="747775"/>
          </p15:clr>
        </p15:guide>
        <p15:guide id="2" pos="497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9" orient="horz"/>
        <p:guide pos="49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enturyGothic-italic.fntdata"/><Relationship Id="rId72" Type="http://schemas.openxmlformats.org/officeDocument/2006/relationships/font" Target="fonts/CenturyGothic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74" Type="http://schemas.openxmlformats.org/officeDocument/2006/relationships/font" Target="fonts/CenturyGothic-bold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enturyGothic-regular.fntdata"/><Relationship Id="rId70" Type="http://schemas.openxmlformats.org/officeDocument/2006/relationships/font" Target="fonts/Montserrat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Montserrat-bold.fntdata"/><Relationship Id="rId23" Type="http://schemas.openxmlformats.org/officeDocument/2006/relationships/slide" Target="slides/slide18.xml"/><Relationship Id="rId67" Type="http://schemas.openxmlformats.org/officeDocument/2006/relationships/font" Target="fonts/Montserrat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ontserra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rugido.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dirigir.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bd00b39d4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bd00b39d4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 regla de ortografía de la letra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dos sonidos: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delante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general, agenda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cómo la sílaba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se escribe con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bd00b39d4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bd00b39d4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delante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como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original, dirigir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cómo la sílaba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se escribe con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b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general.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delante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- ne - ral, general.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va antes de la primera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qué sonido tiene?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tiene el sonido /j/!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original.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delante de la vocal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 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ri - gi - nal, original.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letra va antes de la segunda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original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qué sonido tiene?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tiene el sonido /j/!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sargento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tío fue sargento por 10 años.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sargento.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sar - gen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/o/. Sargento, /s/, /a/, /r/, /j/, /e/, /n/, /t/,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Argentina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abuela, mi tía y primos viven en Argentina.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Argentina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 - gen - ti - 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Argentina, /a/, /r/, /j/, /e/, /n/, /t/, /i/, /n/,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presentó una idea original para el proyecto.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- ri - gi - 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/a/, /l/.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Original, /o/, /r/, /i/, /j/, /i/, /n/, /a/, /l/.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conocer.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unión.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decía.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alista rápidamente, recoge todo lo necesario y sale al jardín.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(1), alista (2), rápidamente (3), recoge (4), todo (5), lo (6), necesario (7), y (8), sale (9), al (10), jardín (11).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once palabras!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urgente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primera sílaba, ge.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colegio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gerente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vegetales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gimnasio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gema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primera sílaba, ge.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agilidad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geología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giratorio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primogénito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jengibre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 gi.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vegetales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comer vegetales todos los días.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vegetales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 - ge - ta - les.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/e/, /s/. Vegetales, /b/, /e/, /j/, /e/, /t/, /a/, /l/, /e/,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gimnasta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gimnasta salta y hace giros en el aire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gimnasta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gim - nas - 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/i/,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Gimnasta, /j/, /i/, /m/, /n/, /a/, /s/,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genética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genética explica cómo somos parecidos a nuestros padres.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genética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 - né - ti - ca.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né,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Genética, /j/, /e/, /n/, /e/, /t/, /i/, /k/,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el acento diacrítico. A veces, dos palabras se escriben igual, pero significan cosas diferentes. Para diferenciarlas, una palabra lleva tilde y la otra no.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oración: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 invito a tomar el té.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escriben igual. La única diferencia es que una de las dos lleva tilde.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la usamos para referirnos a una persona.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es una bebida. La tilde nos ayuda a saber qué palabra usar.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ruge.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c41eb936e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c41eb936e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oraciones: ¿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este tu lápiz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Tú eres muy inteligente.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tú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escriben igual, pero una lleva tilde.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indica que algo le pertenece a alguien.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tú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se usa para nombrar a una persona. La tilde nos ayuda a entender mejor el significado.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practicar con más palabras.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c41eb936e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c41eb936e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la usamos para referirnos a una persona.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es una bebida. 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(té, con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c41eb936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c41eb936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indica que algo le pertenece a alguien.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tú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se usa para nombrar a una persona.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(tú, con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c41eb936e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c41eb936e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la usamos para referirnos a una persona. La palabra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té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es una bebida. 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(te, sin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c41eb936e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c41eb936e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sin tilde indica que algo le pertenece a alguien.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tú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tilde se usa para nombrar a una persona.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¿Cuál de las dos debemos usar aquí?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(tu, sin tilde)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Ambos se miran a los ojos y sonríen ampliamente.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refugio.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encoger.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3454000" y="2591800"/>
            <a:ext cx="1031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/>
        </p:nvSpPr>
        <p:spPr>
          <a:xfrm>
            <a:off x="4658600" y="2591800"/>
            <a:ext cx="1031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rugido</a:t>
            </a:r>
            <a:endParaRPr sz="9600"/>
          </a:p>
        </p:txBody>
      </p:sp>
      <p:pic>
        <p:nvPicPr>
          <p:cNvPr id="369" name="Google Shape;369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dirigir</a:t>
            </a:r>
            <a:endParaRPr sz="9600"/>
          </a:p>
        </p:txBody>
      </p:sp>
      <p:pic>
        <p:nvPicPr>
          <p:cNvPr id="375" name="Google Shape;37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original</a:t>
            </a:r>
            <a:endParaRPr sz="9600"/>
          </a:p>
        </p:txBody>
      </p:sp>
      <p:pic>
        <p:nvPicPr>
          <p:cNvPr id="381" name="Google Shape;381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87" name="Google Shape;387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1"/>
          <p:cNvSpPr txBox="1"/>
          <p:nvPr/>
        </p:nvSpPr>
        <p:spPr>
          <a:xfrm>
            <a:off x="441600" y="439798"/>
            <a:ext cx="5894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51"/>
          <p:cNvSpPr txBox="1"/>
          <p:nvPr/>
        </p:nvSpPr>
        <p:spPr>
          <a:xfrm>
            <a:off x="441600" y="2194560"/>
            <a:ext cx="8260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delante de la vocal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 e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general, agenda</a:t>
            </a:r>
            <a:endParaRPr i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0" name="Google Shape;400;p52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52"/>
          <p:cNvSpPr txBox="1"/>
          <p:nvPr/>
        </p:nvSpPr>
        <p:spPr>
          <a:xfrm>
            <a:off x="441600" y="2194560"/>
            <a:ext cx="8260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delante de la vocal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 i 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original, dirigir</a:t>
            </a:r>
            <a:endParaRPr i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7" name="Google Shape;407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3"/>
          <p:cNvSpPr txBox="1"/>
          <p:nvPr/>
        </p:nvSpPr>
        <p:spPr>
          <a:xfrm>
            <a:off x="432000" y="536704"/>
            <a:ext cx="13926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endParaRPr b="1" sz="8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3"/>
          <p:cNvSpPr txBox="1"/>
          <p:nvPr/>
        </p:nvSpPr>
        <p:spPr>
          <a:xfrm>
            <a:off x="2574375" y="566925"/>
            <a:ext cx="595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delante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general, agenda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3"/>
          <p:cNvSpPr txBox="1"/>
          <p:nvPr/>
        </p:nvSpPr>
        <p:spPr>
          <a:xfrm>
            <a:off x="0" y="245355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neral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3"/>
          <p:cNvSpPr txBox="1"/>
          <p:nvPr/>
        </p:nvSpPr>
        <p:spPr>
          <a:xfrm>
            <a:off x="0" y="35747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eral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0" name="Google Shape;420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4"/>
          <p:cNvSpPr txBox="1"/>
          <p:nvPr/>
        </p:nvSpPr>
        <p:spPr>
          <a:xfrm>
            <a:off x="2578700" y="566925"/>
            <a:ext cx="5952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La letra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representa el sonido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delante de la vocal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original, dirigir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4"/>
          <p:cNvSpPr txBox="1"/>
          <p:nvPr/>
        </p:nvSpPr>
        <p:spPr>
          <a:xfrm>
            <a:off x="432000" y="567450"/>
            <a:ext cx="13926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b="1" sz="6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4"/>
          <p:cNvSpPr txBox="1"/>
          <p:nvPr/>
        </p:nvSpPr>
        <p:spPr>
          <a:xfrm>
            <a:off x="0" y="243925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ori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nal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4"/>
          <p:cNvSpPr txBox="1"/>
          <p:nvPr/>
        </p:nvSpPr>
        <p:spPr>
          <a:xfrm>
            <a:off x="0" y="35747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ori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1" name="Google Shape;441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nto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47" name="Google Shape;447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ntina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3" name="Google Shape;453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ori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nal</a:t>
            </a:r>
            <a:endParaRPr sz="9600">
              <a:solidFill>
                <a:srgbClr val="363535"/>
              </a:solidFill>
              <a:highlight>
                <a:schemeClr val="l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59" name="Google Shape;459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conocer</a:t>
            </a:r>
            <a:endParaRPr sz="9600"/>
          </a:p>
        </p:txBody>
      </p:sp>
      <p:pic>
        <p:nvPicPr>
          <p:cNvPr id="465" name="Google Shape;465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1" name="Google Shape;471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unión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7" name="Google Shape;477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decía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Se alista rápidamente, recoge todo lo necesario y sale al jardín.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Ambos se miran a los ojos y sonríen ampliamente.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01" name="Google Shape;50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07" name="Google Shape;507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8" name="Google Shape;508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9" name="Google Shape;509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5" name="Google Shape;515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Se alista rápidamente, recoge todo lo necesario y sale al jardín.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21" name="Google Shape;521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22" name="Google Shape;522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33" name="Google Shape;533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39" name="Google Shape;53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40" name="Google Shape;540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2" name="Google Shape;542;p72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72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nte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72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8" name="Google Shape;548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72" title="36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426" y="1488835"/>
            <a:ext cx="1324477" cy="151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72" title="36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4021" y="2596100"/>
            <a:ext cx="1579284" cy="180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gerente</a:t>
            </a:r>
            <a:endParaRPr sz="9600"/>
          </a:p>
        </p:txBody>
      </p:sp>
      <p:pic>
        <p:nvPicPr>
          <p:cNvPr id="557" name="Google Shape;557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vegetales</a:t>
            </a:r>
            <a:endParaRPr sz="9600"/>
          </a:p>
        </p:txBody>
      </p:sp>
      <p:pic>
        <p:nvPicPr>
          <p:cNvPr id="563" name="Google Shape;563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gimnasio</a:t>
            </a:r>
            <a:endParaRPr sz="9600"/>
          </a:p>
        </p:txBody>
      </p:sp>
      <p:pic>
        <p:nvPicPr>
          <p:cNvPr id="569" name="Google Shape;56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generación</a:t>
            </a:r>
            <a:endParaRPr sz="9600"/>
          </a:p>
        </p:txBody>
      </p:sp>
      <p:pic>
        <p:nvPicPr>
          <p:cNvPr id="575" name="Google Shape;575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3" name="Google Shape;323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lidad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1" title="36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360520" y="1547475"/>
            <a:ext cx="1221850" cy="139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 title="36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3546" y="2589385"/>
            <a:ext cx="1444149" cy="165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geología</a:t>
            </a:r>
            <a:endParaRPr sz="9600"/>
          </a:p>
        </p:txBody>
      </p:sp>
      <p:pic>
        <p:nvPicPr>
          <p:cNvPr id="581" name="Google Shape;581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giratorio</a:t>
            </a:r>
            <a:endParaRPr sz="9600"/>
          </a:p>
        </p:txBody>
      </p:sp>
      <p:pic>
        <p:nvPicPr>
          <p:cNvPr id="587" name="Google Shape;587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primogénito</a:t>
            </a:r>
            <a:endParaRPr sz="9600"/>
          </a:p>
        </p:txBody>
      </p:sp>
      <p:pic>
        <p:nvPicPr>
          <p:cNvPr id="593" name="Google Shape;593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jengibre</a:t>
            </a:r>
            <a:endParaRPr sz="9600"/>
          </a:p>
        </p:txBody>
      </p:sp>
      <p:pic>
        <p:nvPicPr>
          <p:cNvPr id="599" name="Google Shape;599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1" name="Google Shape;611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tales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oogle Shape;61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7" name="Google Shape;617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mnasta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3" name="Google Shape;623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nética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5" name="Google Shape;635;p86"/>
          <p:cNvSpPr/>
          <p:nvPr/>
        </p:nvSpPr>
        <p:spPr>
          <a:xfrm>
            <a:off x="1243575" y="2176250"/>
            <a:ext cx="6652200" cy="9510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invito a tomar el </a:t>
            </a:r>
            <a:r>
              <a:rPr lang="en" sz="45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té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86"/>
          <p:cNvSpPr/>
          <p:nvPr/>
        </p:nvSpPr>
        <p:spPr>
          <a:xfrm>
            <a:off x="3354750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te/té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ruge</a:t>
            </a:r>
            <a:endParaRPr sz="9600"/>
          </a:p>
        </p:txBody>
      </p:sp>
      <p:pic>
        <p:nvPicPr>
          <p:cNvPr id="339" name="Google Shape;33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2" name="Google Shape;642;p87"/>
          <p:cNvSpPr/>
          <p:nvPr/>
        </p:nvSpPr>
        <p:spPr>
          <a:xfrm>
            <a:off x="1243575" y="1840275"/>
            <a:ext cx="67398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 este </a:t>
            </a: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lápiz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87"/>
          <p:cNvSpPr/>
          <p:nvPr/>
        </p:nvSpPr>
        <p:spPr>
          <a:xfrm>
            <a:off x="3333450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tu/tú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87"/>
          <p:cNvSpPr/>
          <p:nvPr/>
        </p:nvSpPr>
        <p:spPr>
          <a:xfrm>
            <a:off x="1256192" y="3120300"/>
            <a:ext cx="67398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Tú 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eres muy inteligente.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0" name="Google Shape;650;p88"/>
          <p:cNvSpPr/>
          <p:nvPr/>
        </p:nvSpPr>
        <p:spPr>
          <a:xfrm>
            <a:off x="3343225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te/té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88"/>
          <p:cNvSpPr/>
          <p:nvPr/>
        </p:nvSpPr>
        <p:spPr>
          <a:xfrm>
            <a:off x="1249446" y="1840263"/>
            <a:ext cx="69834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 gusta el __ caliente</a:t>
            </a:r>
            <a:r>
              <a:rPr lang="en" sz="45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45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88"/>
          <p:cNvSpPr/>
          <p:nvPr/>
        </p:nvSpPr>
        <p:spPr>
          <a:xfrm>
            <a:off x="1243585" y="3142354"/>
            <a:ext cx="69834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 gusta el </a:t>
            </a:r>
            <a:r>
              <a:rPr lang="en" sz="45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té</a:t>
            </a:r>
            <a:r>
              <a:rPr lang="en" sz="45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caliente.</a:t>
            </a:r>
            <a:endParaRPr sz="4500"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8" name="Google Shape;658;p89"/>
          <p:cNvSpPr/>
          <p:nvPr/>
        </p:nvSpPr>
        <p:spPr>
          <a:xfrm>
            <a:off x="1243576" y="1830625"/>
            <a:ext cx="67974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eres mi mejor amigo.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9"/>
          <p:cNvSpPr/>
          <p:nvPr/>
        </p:nvSpPr>
        <p:spPr>
          <a:xfrm>
            <a:off x="3354750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tu/tú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9"/>
          <p:cNvSpPr/>
          <p:nvPr/>
        </p:nvSpPr>
        <p:spPr>
          <a:xfrm>
            <a:off x="1261398" y="3127250"/>
            <a:ext cx="67974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Tú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eres mi mejor amigo.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6" name="Google Shape;666;p90"/>
          <p:cNvSpPr/>
          <p:nvPr/>
        </p:nvSpPr>
        <p:spPr>
          <a:xfrm>
            <a:off x="3354750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te/té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90"/>
          <p:cNvSpPr/>
          <p:nvPr/>
        </p:nvSpPr>
        <p:spPr>
          <a:xfrm>
            <a:off x="1243586" y="1840275"/>
            <a:ext cx="66522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invito a mi casa.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90"/>
          <p:cNvSpPr/>
          <p:nvPr/>
        </p:nvSpPr>
        <p:spPr>
          <a:xfrm>
            <a:off x="1243576" y="3127250"/>
            <a:ext cx="66522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invito a mi casa.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4" name="Google Shape;674;p91"/>
          <p:cNvSpPr/>
          <p:nvPr/>
        </p:nvSpPr>
        <p:spPr>
          <a:xfrm>
            <a:off x="1248575" y="1840275"/>
            <a:ext cx="66471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 esta 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mochila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5" name="Google Shape;675;p91"/>
          <p:cNvSpPr/>
          <p:nvPr/>
        </p:nvSpPr>
        <p:spPr>
          <a:xfrm>
            <a:off x="3359075" y="439800"/>
            <a:ext cx="24345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tu/tú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91"/>
          <p:cNvSpPr/>
          <p:nvPr/>
        </p:nvSpPr>
        <p:spPr>
          <a:xfrm>
            <a:off x="1243575" y="3127250"/>
            <a:ext cx="6647100" cy="9486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 esta </a:t>
            </a:r>
            <a:r>
              <a:rPr lang="en" sz="4500">
                <a:solidFill>
                  <a:srgbClr val="333333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mochila</a:t>
            </a:r>
            <a:r>
              <a:rPr lang="en" sz="4500">
                <a:solidFill>
                  <a:srgbClr val="333333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4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682" name="Google Shape;682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8" name="Google Shape;688;p93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Ambos se miran a los ojos y sonríen ampliamente.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4" name="Google Shape;694;p9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Pablo y Blanca deciden intentarlo nuevamente al día siguiente.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0" name="Google Shape;700;p9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El conejo se asusta, pega un salto y se va rápidamente.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6" name="Google Shape;706;p96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—¿Nos lo podemos quedar? —indaga Blanca.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agenda</a:t>
            </a:r>
            <a:endParaRPr sz="9600"/>
          </a:p>
        </p:txBody>
      </p:sp>
      <p:pic>
        <p:nvPicPr>
          <p:cNvPr id="345" name="Google Shape;34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12" name="Google Shape;712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13" name="Google Shape;713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refugio</a:t>
            </a:r>
            <a:endParaRPr sz="9600"/>
          </a:p>
        </p:txBody>
      </p:sp>
      <p:pic>
        <p:nvPicPr>
          <p:cNvPr id="351" name="Google Shape;351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general</a:t>
            </a:r>
            <a:endParaRPr sz="9600"/>
          </a:p>
        </p:txBody>
      </p:sp>
      <p:pic>
        <p:nvPicPr>
          <p:cNvPr id="357" name="Google Shape;35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encoger</a:t>
            </a:r>
            <a:endParaRPr sz="9600"/>
          </a:p>
        </p:txBody>
      </p:sp>
      <p:pic>
        <p:nvPicPr>
          <p:cNvPr id="363" name="Google Shape;36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