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2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1E8CB1-CCE8-487F-8A67-CF4B156EE079}">
  <a:tblStyle styleId="{EE1E8CB1-CCE8-487F-8A67-CF4B156EE0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2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21:42:45.448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2:05:49.606">
    <p:pos x="2740" y="849"/>
    <p:text>will this work? I can look for something else too.</p:text>
  </p:cm>
  <p:cm authorId="2" idx="1" dt="2025-12-03T02:05:49.606">
    <p:pos x="2740" y="849"/>
    <p:text>This works. Maybe an old picture can work as well.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sonrisa.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sostener.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muchas palabras,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sopa, silla, sapo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al final de muchas palabras,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uvas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Además, se usa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una palabra nueva viene de otra que también tiene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pensar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pensador.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último, en las palabras que terminan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-esa, -isa, -oso, -osa, -eso, -esa, -ísimo, -ísima,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princesa, traviesa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buenísimo.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z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palabras que terminan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-azo, -aza, -anza, -eza, -ez,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pedazo, terraza, esperanza, belleza, rapidez.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las palabras sencillas como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zapato, zorro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zumo.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16-17.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_illa_.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y al final de muchas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- llas, sillas.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está al inicio y al final?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belle_.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terminan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-eza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- lle - za, belleza.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letra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belleza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o 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sumar números muy grandes.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mar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/r/. Sumar, /s/, /u/, /m/,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sospecha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sospecha que mi perro se comió la cena.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sospecha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 - pe - cha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/a/. Sospecha, /s/, /o/, /s/, /p/, /e/, /ch/,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jardín lleno de flores es una belleza.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 - lle - 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/z/, /a/. Belleza, /b/, /e/, /y/, /e/, /z/,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entonces.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decir.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veces.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Espero que te guste tu nuevo hogar.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Espero (1), que (2), te (3), guste (4), tu (5), nuevo (6), hogar (7).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siete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/s/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sensato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zumbido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zanahoria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solicitar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zoológico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palabras con 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zancudo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calabaza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sofisticada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mudanza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pizarra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o z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z.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pizarra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llevó su pizarra para mostrarle a la clase un dibujo de su casa.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pizarra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za - rra.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/a/. Pizarra, /p/, /i/, /s/, /a/, /rr/,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zoológico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de paseo al zoológico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zoológico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zo - o - ló - gi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Zoológico, /s/, /o/, /o/, /l/, /o/, /j/, /i/,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sofisticada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señora se veía muy sofisticada con su elegante vestido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sofisticada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- fis - ti - ca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Sofisticada, /s/, /o/, /f/, /i/, /s/, /t/, /i/, /k/,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usar un diccionario o un glosario. Si no conocemos una palabra, buscamos esa palabra en un diccionario para aprender su significado.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no sé qué significa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simpático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busco en un diccionario. El diccionario está organizado en orden alfabético. Nos fijamos en la primera letra de la palabra: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Repasamos el alfabeto.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Entonces, voy a encontrar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simpático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parte de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sonido.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gozar.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gozar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calabaza.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calabaza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lanzar.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lanzar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mudanza.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mudanza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exhalar.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exhalar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leer, usamos nuestra voz para dar expresión al texto. Esto significa leer como si fuéramos los personajes: mostrando sus sentimientos, su tono y cómo creemos que hablarían. Para lograrlo, es importante pensar en lo que ocurre en la historia y cómo se sienten los personajes en cada momento.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¡Qué gusto verte, Claudio!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sospecha.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belleza.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{EE1E8CB1-CCE8-487F-8A67-CF4B156EE079}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9.png"/><Relationship Id="rId5" Type="http://schemas.openxmlformats.org/officeDocument/2006/relationships/image" Target="../media/image37.png"/><Relationship Id="rId6" Type="http://schemas.openxmlformats.org/officeDocument/2006/relationships/image" Target="../media/image46.png"/><Relationship Id="rId7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Relationship Id="rId4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cabeza</a:t>
            </a:r>
            <a:endParaRPr sz="9600"/>
          </a:p>
        </p:txBody>
      </p:sp>
      <p:pic>
        <p:nvPicPr>
          <p:cNvPr id="470" name="Google Shape;47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66"/>
          <p:cNvSpPr/>
          <p:nvPr/>
        </p:nvSpPr>
        <p:spPr>
          <a:xfrm>
            <a:off x="2370825" y="3289125"/>
            <a:ext cx="454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sonrisa</a:t>
            </a:r>
            <a:endParaRPr sz="9600"/>
          </a:p>
        </p:txBody>
      </p:sp>
      <p:pic>
        <p:nvPicPr>
          <p:cNvPr id="477" name="Google Shape;47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67"/>
          <p:cNvSpPr/>
          <p:nvPr/>
        </p:nvSpPr>
        <p:spPr>
          <a:xfrm>
            <a:off x="2683225" y="3289125"/>
            <a:ext cx="393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sostener</a:t>
            </a:r>
            <a:endParaRPr sz="9600"/>
          </a:p>
        </p:txBody>
      </p:sp>
      <p:pic>
        <p:nvPicPr>
          <p:cNvPr id="484" name="Google Shape;48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5" name="Google Shape;485;p68"/>
          <p:cNvSpPr/>
          <p:nvPr/>
        </p:nvSpPr>
        <p:spPr>
          <a:xfrm>
            <a:off x="2161875" y="3289125"/>
            <a:ext cx="497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1" name="Google Shape;491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7" name="Google Shape;497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0"/>
          <p:cNvSpPr txBox="1"/>
          <p:nvPr/>
        </p:nvSpPr>
        <p:spPr>
          <a:xfrm>
            <a:off x="441600" y="192024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1. Al inicio de palabras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sopa, silla, sapo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2. Al final de palabras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casas, uvas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Cuando una palabra nueva viene de otra que también tiene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pensar/pensador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4. Palabras que terminan con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-esa, -isa, -oso, -osa, -eso, -esa, -ísimo, -ísima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princesa, traviesa, buenísimo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441600" y="1920240"/>
            <a:ext cx="8260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P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alabras que terminan en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-azo, -aza, -anza, -eza, -ez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pedazo, terraza, esperanza, belleza, rapidez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Palabras sencillas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zapato, zorro, zumo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2"/>
          <p:cNvSpPr txBox="1"/>
          <p:nvPr/>
        </p:nvSpPr>
        <p:spPr>
          <a:xfrm>
            <a:off x="0" y="237744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-125" y="34473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>
              <a:solidFill>
                <a:srgbClr val="363535"/>
              </a:solidFill>
              <a:highlight>
                <a:srgbClr val="99DBB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2578600" y="470950"/>
            <a:ext cx="595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1. Al inicio de palabras 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sopa, silla, sapo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2. Al final de palabras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casas, uvas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Cuando una palabra nueva viene de otra que también tiene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pensar/pensador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4. Palabras que terminan con 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-esa, -isa, -oso, -osa, -eso, -esa, -ísimo, -ísima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 sz="1300">
                <a:latin typeface="Century Gothic"/>
                <a:ea typeface="Century Gothic"/>
                <a:cs typeface="Century Gothic"/>
                <a:sym typeface="Century Gothic"/>
              </a:rPr>
              <a:t> princesa, traviesa, buenísimo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belle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belle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2578600" y="510000"/>
            <a:ext cx="6030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Palabras que terminan en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-azo, -aza, -anza, -eza, -ez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pedazo, terraza, esperanza, belleza, rapidez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Palabras sencillas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zapato, zorro, zumo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7" name="Google Shape;547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3" name="Google Shape;553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specha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9" name="Google Shape;559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belle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highlight>
                <a:srgbClr val="99DBB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5" name="Google Shape;565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entonces</a:t>
            </a:r>
            <a:endParaRPr sz="9600"/>
          </a:p>
        </p:txBody>
      </p:sp>
      <p:pic>
        <p:nvPicPr>
          <p:cNvPr id="571" name="Google Shape;57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decir</a:t>
            </a:r>
            <a:endParaRPr sz="9600"/>
          </a:p>
        </p:txBody>
      </p:sp>
      <p:pic>
        <p:nvPicPr>
          <p:cNvPr id="577" name="Google Shape;57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veces</a:t>
            </a:r>
            <a:endParaRPr sz="9600"/>
          </a:p>
        </p:txBody>
      </p:sp>
      <p:pic>
        <p:nvPicPr>
          <p:cNvPr id="583" name="Google Shape;58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Espero que te guste tu nuevo hogar.</a:t>
            </a:r>
            <a:endParaRPr sz="5200"/>
          </a:p>
        </p:txBody>
      </p:sp>
      <p:pic>
        <p:nvPicPr>
          <p:cNvPr id="595" name="Google Shape;59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4"/>
          <p:cNvSpPr txBox="1"/>
          <p:nvPr>
            <p:ph idx="4294967295" type="body"/>
          </p:nvPr>
        </p:nvSpPr>
        <p:spPr>
          <a:xfrm>
            <a:off x="441600" y="439800"/>
            <a:ext cx="8260800" cy="3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0000"/>
                </a:solidFill>
              </a:rPr>
              <a:t>Al día siguiente, Claudio llevó una pizarra pequeña para mostrar a la clase un dibujo de su casa.</a:t>
            </a:r>
            <a:endParaRPr sz="4900">
              <a:solidFill>
                <a:srgbClr val="000000"/>
              </a:solidFill>
            </a:endParaRPr>
          </a:p>
        </p:txBody>
      </p:sp>
      <p:pic>
        <p:nvPicPr>
          <p:cNvPr id="601" name="Google Shape;60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7" name="Google Shape;60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2" name="Google Shape;41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3" name="Google Shape;613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/>
          <p:nvPr>
            <p:ph idx="4294967295" type="body"/>
          </p:nvPr>
        </p:nvSpPr>
        <p:spPr>
          <a:xfrm>
            <a:off x="441600" y="43980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Espero que te guste tu nuevo hogar.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1" name="Google Shape;62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7" name="Google Shape;627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8" name="Google Shape;628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39" name="Google Shape;639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8" name="Google Shape;648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91"/>
          <p:cNvSpPr txBox="1"/>
          <p:nvPr/>
        </p:nvSpPr>
        <p:spPr>
          <a:xfrm>
            <a:off x="4349825" y="134810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ensato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1"/>
          <p:cNvSpPr txBox="1"/>
          <p:nvPr/>
        </p:nvSpPr>
        <p:spPr>
          <a:xfrm>
            <a:off x="4349825" y="3129950"/>
            <a:ext cx="396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umbido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91" title="5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1171" y="937951"/>
            <a:ext cx="1369021" cy="15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91" title="5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2750" y="2908025"/>
            <a:ext cx="1163900" cy="13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1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1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significa</a:t>
            </a:r>
            <a:endParaRPr sz="9600"/>
          </a:p>
        </p:txBody>
      </p:sp>
      <p:pic>
        <p:nvPicPr>
          <p:cNvPr id="662" name="Google Shape;662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3" name="Google Shape;663;p92"/>
          <p:cNvSpPr/>
          <p:nvPr/>
        </p:nvSpPr>
        <p:spPr>
          <a:xfrm>
            <a:off x="2202825" y="3291850"/>
            <a:ext cx="479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zanahoria</a:t>
            </a:r>
            <a:endParaRPr sz="9600"/>
          </a:p>
        </p:txBody>
      </p:sp>
      <p:pic>
        <p:nvPicPr>
          <p:cNvPr id="669" name="Google Shape;66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0" name="Google Shape;670;p93"/>
          <p:cNvSpPr/>
          <p:nvPr/>
        </p:nvSpPr>
        <p:spPr>
          <a:xfrm>
            <a:off x="1609425" y="3291850"/>
            <a:ext cx="60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solicitar</a:t>
            </a:r>
            <a:endParaRPr sz="9600"/>
          </a:p>
        </p:txBody>
      </p:sp>
      <p:pic>
        <p:nvPicPr>
          <p:cNvPr id="676" name="Google Shape;67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7" name="Google Shape;677;p94"/>
          <p:cNvSpPr/>
          <p:nvPr/>
        </p:nvSpPr>
        <p:spPr>
          <a:xfrm>
            <a:off x="2409625" y="3291850"/>
            <a:ext cx="457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zoológico</a:t>
            </a:r>
            <a:endParaRPr sz="9600"/>
          </a:p>
        </p:txBody>
      </p:sp>
      <p:pic>
        <p:nvPicPr>
          <p:cNvPr id="683" name="Google Shape;68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4" name="Google Shape;684;p95"/>
          <p:cNvSpPr/>
          <p:nvPr/>
        </p:nvSpPr>
        <p:spPr>
          <a:xfrm>
            <a:off x="1699325" y="3291850"/>
            <a:ext cx="58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0" name="Google Shape;420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349825" y="134810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4349825" y="3129950"/>
            <a:ext cx="396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ancudo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5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5899" y="2947874"/>
            <a:ext cx="946799" cy="10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5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675" y="1197867"/>
            <a:ext cx="1178751" cy="134715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0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calabaza</a:t>
            </a:r>
            <a:endParaRPr sz="9600"/>
          </a:p>
        </p:txBody>
      </p:sp>
      <p:pic>
        <p:nvPicPr>
          <p:cNvPr id="690" name="Google Shape;69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1" name="Google Shape;691;p96"/>
          <p:cNvSpPr/>
          <p:nvPr/>
        </p:nvSpPr>
        <p:spPr>
          <a:xfrm>
            <a:off x="1762275" y="3291850"/>
            <a:ext cx="571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sofisticada</a:t>
            </a:r>
            <a:endParaRPr sz="9600"/>
          </a:p>
        </p:txBody>
      </p:sp>
      <p:pic>
        <p:nvPicPr>
          <p:cNvPr id="697" name="Google Shape;69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8" name="Google Shape;698;p97"/>
          <p:cNvSpPr/>
          <p:nvPr/>
        </p:nvSpPr>
        <p:spPr>
          <a:xfrm>
            <a:off x="1411600" y="3291850"/>
            <a:ext cx="627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mudanza</a:t>
            </a:r>
            <a:endParaRPr sz="9600"/>
          </a:p>
        </p:txBody>
      </p:sp>
      <p:pic>
        <p:nvPicPr>
          <p:cNvPr id="704" name="Google Shape;70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5" name="Google Shape;705;p98"/>
          <p:cNvSpPr/>
          <p:nvPr/>
        </p:nvSpPr>
        <p:spPr>
          <a:xfrm>
            <a:off x="1780249" y="3291850"/>
            <a:ext cx="571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pizarra</a:t>
            </a:r>
            <a:endParaRPr sz="9600"/>
          </a:p>
        </p:txBody>
      </p:sp>
      <p:pic>
        <p:nvPicPr>
          <p:cNvPr id="711" name="Google Shape;71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2" name="Google Shape;712;p99"/>
          <p:cNvSpPr/>
          <p:nvPr/>
        </p:nvSpPr>
        <p:spPr>
          <a:xfrm>
            <a:off x="2643051" y="3289125"/>
            <a:ext cx="40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4" name="Google Shape;724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arra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0" name="Google Shape;730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oológico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6" name="Google Shape;736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ofi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ticada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105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impático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9" name="Google Shape;749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ictionary entry" id="751" name="Google Shape;751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625" y="3294250"/>
            <a:ext cx="1525500" cy="152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2" name="Google Shape;752;p105"/>
          <p:cNvSpPr/>
          <p:nvPr/>
        </p:nvSpPr>
        <p:spPr>
          <a:xfrm>
            <a:off x="265650" y="498200"/>
            <a:ext cx="8613600" cy="600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 C D E F G H I J K L M N Ñ O P Q R S T U V W X Y Z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sonido</a:t>
            </a:r>
            <a:endParaRPr sz="9600"/>
          </a:p>
        </p:txBody>
      </p:sp>
      <p:pic>
        <p:nvPicPr>
          <p:cNvPr id="435" name="Google Shape;43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6" name="Google Shape;436;p61"/>
          <p:cNvSpPr/>
          <p:nvPr/>
        </p:nvSpPr>
        <p:spPr>
          <a:xfrm>
            <a:off x="2635275" y="3291850"/>
            <a:ext cx="395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6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ozar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8" name="Google Shape;758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9" name="Google Shape;759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7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alabaza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6" name="Google Shape;76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7" name="Google Shape;767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08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anzar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4" name="Google Shape;77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5" name="Google Shape;775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9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udanza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2" name="Google Shape;782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3" name="Google Shape;783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0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xhalar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0" name="Google Shape;79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1" name="Google Shape;791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98" name="Google Shape;798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2"/>
          <p:cNvSpPr txBox="1"/>
          <p:nvPr>
            <p:ph idx="4294967295" type="body"/>
          </p:nvPr>
        </p:nvSpPr>
        <p:spPr>
          <a:xfrm>
            <a:off x="441600" y="43979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¡Qué gusto verte, Claudio!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4" name="Google Shape;804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3"/>
          <p:cNvSpPr txBox="1"/>
          <p:nvPr>
            <p:ph idx="4294967295" type="body"/>
          </p:nvPr>
        </p:nvSpPr>
        <p:spPr>
          <a:xfrm>
            <a:off x="441589" y="439809"/>
            <a:ext cx="8260800" cy="31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300">
                <a:solidFill>
                  <a:srgbClr val="0E0E0E"/>
                </a:solidFill>
              </a:rPr>
              <a:t>—A Pluto le encanta perseguir a los zancudos cuando hacen un fuerte zumbido —dijo Claudio riendo. </a:t>
            </a:r>
            <a:endParaRPr b="1" sz="4300" u="sng">
              <a:solidFill>
                <a:srgbClr val="0E0E0E"/>
              </a:solidFill>
            </a:endParaRPr>
          </a:p>
        </p:txBody>
      </p:sp>
      <p:pic>
        <p:nvPicPr>
          <p:cNvPr id="810" name="Google Shape;81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4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Todos los niños también se rieron, imaginando a un loro persiguiendo a unos zancudos.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16" name="Google Shape;81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5"/>
          <p:cNvSpPr txBox="1"/>
          <p:nvPr>
            <p:ph idx="4294967295" type="body"/>
          </p:nvPr>
        </p:nvSpPr>
        <p:spPr>
          <a:xfrm>
            <a:off x="441600" y="439800"/>
            <a:ext cx="82608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Ese mismo día, a Claudio se le ocurrió una idea sorprendente: investigar por qué los zancudos hacen un zumbido tan fuerte, ¡especialmente cerca de la oreja!</a:t>
            </a:r>
            <a:endParaRPr b="1" sz="3800" u="sng">
              <a:solidFill>
                <a:srgbClr val="000000"/>
              </a:solidFill>
            </a:endParaRPr>
          </a:p>
        </p:txBody>
      </p:sp>
      <p:pic>
        <p:nvPicPr>
          <p:cNvPr id="822" name="Google Shape;82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saludar</a:t>
            </a:r>
            <a:endParaRPr sz="9600"/>
          </a:p>
        </p:txBody>
      </p:sp>
      <p:pic>
        <p:nvPicPr>
          <p:cNvPr id="442" name="Google Shape;44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3" name="Google Shape;443;p62"/>
          <p:cNvSpPr/>
          <p:nvPr/>
        </p:nvSpPr>
        <p:spPr>
          <a:xfrm>
            <a:off x="2449794" y="3289125"/>
            <a:ext cx="442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28" name="Google Shape;828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29" name="Google Shape;829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sospecha</a:t>
            </a:r>
            <a:endParaRPr sz="9600"/>
          </a:p>
        </p:txBody>
      </p:sp>
      <p:pic>
        <p:nvPicPr>
          <p:cNvPr id="449" name="Google Shape;44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0" name="Google Shape;450;p63"/>
          <p:cNvSpPr/>
          <p:nvPr/>
        </p:nvSpPr>
        <p:spPr>
          <a:xfrm>
            <a:off x="1746250" y="3291850"/>
            <a:ext cx="571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sumar</a:t>
            </a:r>
            <a:endParaRPr sz="9600"/>
          </a:p>
        </p:txBody>
      </p:sp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7" name="Google Shape;457;p64"/>
          <p:cNvSpPr/>
          <p:nvPr/>
        </p:nvSpPr>
        <p:spPr>
          <a:xfrm>
            <a:off x="2844600" y="3291850"/>
            <a:ext cx="35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belleza</a:t>
            </a:r>
            <a:endParaRPr sz="9600"/>
          </a:p>
        </p:txBody>
      </p:sp>
      <p:pic>
        <p:nvPicPr>
          <p:cNvPr id="463" name="Google Shape;46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4" name="Google Shape;464;p65"/>
          <p:cNvSpPr/>
          <p:nvPr/>
        </p:nvSpPr>
        <p:spPr>
          <a:xfrm>
            <a:off x="2522324" y="3291850"/>
            <a:ext cx="426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