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24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Gabrielle Wagner"/>
  <p:cmAuthor clrIdx="1" id="1" initials="" lastIdx="1" name="Cara Whittaker"/>
  <p:cmAuthor clrIdx="2" id="2" initials="" lastIdx="1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24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1-16T22:23:45.328">
    <p:pos x="6000" y="0"/>
    <p:text>formatted ✅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6-03-09T19:00:33.172">
    <p:pos x="2880" y="2191"/>
    <p:text>this one is tough - 
there is....
wondering if we have GW create something like like a sentence that uses it.....</p:text>
  </p:cm>
  <p:cm authorId="0" idx="2" dt="2026-03-09T19:00:11.330">
    <p:pos x="2880" y="2191"/>
    <p:text>_Marked as resolved_
@cara@holabooks.com @liliana@holabooks.com This one is very conceptual so I thought I'd link you both....
1. I included the image of the boy by "hay" as a hopeful solution since we have only used images so far, but....
2. I also tried the sentence idea below though incase the singular image is not representative enough.</p:text>
  </p:cm>
  <p:cm authorId="0" idx="3" dt="2026-03-09T19:00:33.172">
    <p:pos x="2880" y="2191"/>
    <p:text>_Re-opened_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2" idx="1" dt="2025-11-17T16:23:20.899">
    <p:pos x="6000" y="0"/>
    <p:text>I can't apply this one :(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76770bb98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76770bb98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jaula.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76770bb98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76770bb98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causa.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76770bb983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76770bb983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aula.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diptongos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ai/ay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 vocales juntas a veces forman un diptongo. Un diptongo es la unión en una misma sílaba de una vocal fuerte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(a, e, o)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una débil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(i, u)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de dos vocales débiles.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final de una sílaba también forma un diptongo.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las palabras cada uno de los ejemplos.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b00e9df66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b00e9df6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b__le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 - le, baile.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dos vocales están juntas en la primera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h__.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se escribe la letra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final de una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letra está al final de la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j___la.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el diptongo es la unión de dos vocales en una misma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jau - la, jaula.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dos vocales están juntas en la primera sílaba?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la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me olvido mi mochila en el aula.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la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/a/. Aula, /a/, /u/, /l/,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diptongos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caiga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no se caiga tu juguete.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caiga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(2)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cai - ga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/a/,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/a/. Caiga, /k/, /a/, /i/, /g/,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22 estudiantes en esta clase.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(1)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¿Cuántos sonidos tiene la sílaba?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a59cc42d4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Google Shape;487;g3a59cc42d4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aunque.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a59cc42d4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3a59cc42d4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tierra.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a59cc42d4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3a59cc42d4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largo.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entró al aula y notó un aire de emoción.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Pablo (1), entró (2), al (3), aula (4), y (5), notó (6), un (7), aire (8), de (9), emoción, (10).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diez palabras!</a:t>
            </a:r>
            <a:endParaRPr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ai/ay, au.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Las palabras con diptongos son aquellas que tienen dos vocales en una misma sílaba. </a:t>
            </a:r>
            <a:endParaRPr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autora.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amainar, Uruguay.</a:t>
            </a:r>
            <a:endParaRPr i="1"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aislado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inaugurar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vainilla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322be15a44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322be15a44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 palabras con diptongos son aquellas que tienen dos vocales en una misma sílaba. 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aire.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las vocales ai en la primera sílaba,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autor, hay.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necesario, repase con los estudiantes que la letra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 representar el sonido /i/ al final de una palabra, como en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En estos casos, forma parte de los diptongos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oy, ey, uy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Algunas palabras contienen triptongos, como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buey, Paraguay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Uruguay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paisaje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dinosaurio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traidor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traumático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diptongos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ai/ay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Noté un aumento de peces en el lago.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aumento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 - men - to.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/e/,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Aumento, /a/, /u/, /m/, /e/, /n/, /t/,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paisaje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encanta ver el paisaje desde mi ventana.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paisaje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pai - sa - je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 /a/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/j/, /e/. Paisaje, /p/,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/i/, /s/, /a/, /j/,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inaugurar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Mañana van a inaugurar una nueva tienda de mascotas.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inaugurar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 - nau - gu - rar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/a/,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/r/, /a/, /r/. Inaugurar, /i/, /n/, /a/, /u/, /g/, /u/, /r/, /a/,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verbos son palabras que nombran acciones,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sube.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Cuando un verbo está en su forma básica, sin cambiar, se llama “infinitivo”. Los verbos en infinitivo pueden terminar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-ir,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como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subir.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vive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vive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vivir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Por eso, la forma básica del verbo termina en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-ir.</a:t>
            </a:r>
            <a:endParaRPr b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76770bb98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76770bb98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baile.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8c4ae9eea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38c4ae9eea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eso, su forma básica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-ir.</a:t>
            </a:r>
            <a:endParaRPr b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 con más palabras.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a2881d9ba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a2881d9ba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divide.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dividir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eso, su forma básica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a2881d9ba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3a2881d9ba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recibe.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recibe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recibir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eso, su forma básica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a2881d9ba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a2881d9ba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eso, su forma básica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3a2881d9ba6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" name="Google Shape;720;g3a2881d9ba6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verbo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infinitivo es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eso, su forma básica termina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-ir.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Pablo le encantaba ver cómo Tai movía los pies con alegría.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el fraseo correcto. Primero lea la oración sin hacer pausas en los signos de puntuación y luego con las pausas apropiadas.</a:t>
            </a:r>
            <a:endParaRPr i="1" sz="1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fraseo correcto haciendo énfasis en los signos de puntuación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3" name="Google Shape;743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oración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76770bb98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76770bb98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caiga.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76770bb98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76770bb98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flauta.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76770bb983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76770bb983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Paraguay.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76770bb98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76770bb98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3.xml"/><Relationship Id="rId4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2.png"/><Relationship Id="rId4" Type="http://schemas.openxmlformats.org/officeDocument/2006/relationships/image" Target="../media/image27.png"/><Relationship Id="rId5" Type="http://schemas.openxmlformats.org/officeDocument/2006/relationships/image" Target="../media/image48.png"/><Relationship Id="rId6" Type="http://schemas.openxmlformats.org/officeDocument/2006/relationships/image" Target="../media/image40.jpg"/><Relationship Id="rId7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2.xml"/><Relationship Id="rId4" Type="http://schemas.openxmlformats.org/officeDocument/2006/relationships/image" Target="../media/image27.png"/><Relationship Id="rId9" Type="http://schemas.openxmlformats.org/officeDocument/2006/relationships/image" Target="../media/image42.png"/><Relationship Id="rId5" Type="http://schemas.openxmlformats.org/officeDocument/2006/relationships/image" Target="../media/image22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7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7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7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6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9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7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7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7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7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1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7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7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7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4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2021550" y="1825764"/>
            <a:ext cx="5100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4540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3454000" y="2803613"/>
            <a:ext cx="103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latin typeface="Century Gothic"/>
                <a:ea typeface="Century Gothic"/>
                <a:cs typeface="Century Gothic"/>
                <a:sym typeface="Century Gothic"/>
              </a:rPr>
              <a:t>ai/ay</a:t>
            </a:r>
            <a:endParaRPr b="1" sz="2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4658600" y="2497450"/>
            <a:ext cx="1031400" cy="1031400"/>
          </a:xfrm>
          <a:prstGeom prst="ellipse">
            <a:avLst/>
          </a:prstGeom>
          <a:noFill/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658600" y="2665017"/>
            <a:ext cx="1031400" cy="6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endParaRPr b="1" sz="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jaula</a:t>
            </a:r>
            <a:endParaRPr sz="9600"/>
          </a:p>
        </p:txBody>
      </p:sp>
      <p:pic>
        <p:nvPicPr>
          <p:cNvPr id="381" name="Google Shape;381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2" name="Google Shape;382;p47"/>
          <p:cNvSpPr/>
          <p:nvPr/>
        </p:nvSpPr>
        <p:spPr>
          <a:xfrm>
            <a:off x="3100574" y="3289125"/>
            <a:ext cx="288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causa</a:t>
            </a:r>
            <a:endParaRPr sz="9600"/>
          </a:p>
        </p:txBody>
      </p:sp>
      <p:pic>
        <p:nvPicPr>
          <p:cNvPr id="388" name="Google Shape;388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9" name="Google Shape;389;p48"/>
          <p:cNvSpPr/>
          <p:nvPr/>
        </p:nvSpPr>
        <p:spPr>
          <a:xfrm>
            <a:off x="2827625" y="3289125"/>
            <a:ext cx="366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aula</a:t>
            </a:r>
            <a:endParaRPr sz="9600"/>
          </a:p>
        </p:txBody>
      </p:sp>
      <p:pic>
        <p:nvPicPr>
          <p:cNvPr id="395" name="Google Shape;395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6" name="Google Shape;396;p49"/>
          <p:cNvSpPr/>
          <p:nvPr/>
        </p:nvSpPr>
        <p:spPr>
          <a:xfrm>
            <a:off x="3369100" y="3289125"/>
            <a:ext cx="2589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2" name="Google Shape;402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8" name="Google Shape;408;p51"/>
          <p:cNvSpPr txBox="1"/>
          <p:nvPr/>
        </p:nvSpPr>
        <p:spPr>
          <a:xfrm>
            <a:off x="441600" y="251623"/>
            <a:ext cx="5894700" cy="13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ai, ay, </a:t>
            </a: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 txBox="1"/>
          <p:nvPr/>
        </p:nvSpPr>
        <p:spPr>
          <a:xfrm>
            <a:off x="441600" y="1920240"/>
            <a:ext cx="8260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1. Unión de dos vocales en una misma sílaba. Vocal fuerte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(a, e, o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baile, jaula</a:t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2. Letra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al final de la una sílaba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2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5" name="Google Shape;415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8" name="Google Shape;418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9" name="Google Shape;419;p52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 txBox="1"/>
          <p:nvPr/>
        </p:nvSpPr>
        <p:spPr>
          <a:xfrm>
            <a:off x="2578600" y="643775"/>
            <a:ext cx="595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baile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ai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2"/>
          <p:cNvSpPr txBox="1"/>
          <p:nvPr/>
        </p:nvSpPr>
        <p:spPr>
          <a:xfrm>
            <a:off x="373650" y="461750"/>
            <a:ext cx="1528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3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0" name="Google Shape;430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1" name="Google Shape;431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 txBox="1"/>
          <p:nvPr/>
        </p:nvSpPr>
        <p:spPr>
          <a:xfrm>
            <a:off x="0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3" name="Google Shape;433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53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 txBox="1"/>
          <p:nvPr/>
        </p:nvSpPr>
        <p:spPr>
          <a:xfrm>
            <a:off x="2578600" y="951575"/>
            <a:ext cx="5952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Letra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al final de la una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hay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3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3"/>
          <p:cNvSpPr txBox="1"/>
          <p:nvPr/>
        </p:nvSpPr>
        <p:spPr>
          <a:xfrm>
            <a:off x="373650" y="461750"/>
            <a:ext cx="1528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5" name="Google Shape;445;p54"/>
          <p:cNvSpPr/>
          <p:nvPr/>
        </p:nvSpPr>
        <p:spPr>
          <a:xfrm>
            <a:off x="441600" y="439800"/>
            <a:ext cx="1392600" cy="15564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6" name="Google Shape;446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7" name="Google Shape;447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4"/>
          <p:cNvSpPr/>
          <p:nvPr/>
        </p:nvSpPr>
        <p:spPr>
          <a:xfrm>
            <a:off x="2407850" y="439800"/>
            <a:ext cx="6294600" cy="1471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/>
          <p:nvPr/>
        </p:nvSpPr>
        <p:spPr>
          <a:xfrm>
            <a:off x="1902475" y="852175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/>
          <p:nvPr/>
        </p:nvSpPr>
        <p:spPr>
          <a:xfrm rot="5400000">
            <a:off x="4331250" y="1748900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 txBox="1"/>
          <p:nvPr/>
        </p:nvSpPr>
        <p:spPr>
          <a:xfrm>
            <a:off x="2578600" y="646825"/>
            <a:ext cx="5952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Unión de dos vocales en una misma sílaba. Vocal fuerte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a, e, o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con una débil (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i, u</a:t>
            </a:r>
            <a:r>
              <a:rPr lang="en" sz="2000">
                <a:latin typeface="Century Gothic"/>
                <a:ea typeface="Century Gothic"/>
                <a:cs typeface="Century Gothic"/>
                <a:sym typeface="Century Gothic"/>
              </a:rPr>
              <a:t>) o dos vocales débiles en una misma sílaba → </a:t>
            </a:r>
            <a:r>
              <a:rPr i="1" lang="en" sz="2000">
                <a:latin typeface="Century Gothic"/>
                <a:ea typeface="Century Gothic"/>
                <a:cs typeface="Century Gothic"/>
                <a:sym typeface="Century Gothic"/>
              </a:rPr>
              <a:t>jaula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 txBox="1"/>
          <p:nvPr/>
        </p:nvSpPr>
        <p:spPr>
          <a:xfrm>
            <a:off x="1" y="23384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_</a:t>
            </a:r>
            <a:endParaRPr sz="6000">
              <a:solidFill>
                <a:srgbClr val="363535"/>
              </a:solidFill>
              <a:highlight>
                <a:schemeClr val="dk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4"/>
          <p:cNvSpPr txBox="1"/>
          <p:nvPr/>
        </p:nvSpPr>
        <p:spPr>
          <a:xfrm>
            <a:off x="0" y="3405200"/>
            <a:ext cx="91440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lang="en" sz="6000">
                <a:solidFill>
                  <a:srgbClr val="363535"/>
                </a:solidFill>
                <a:highlight>
                  <a:schemeClr val="dk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lang="en" sz="60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60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4"/>
          <p:cNvSpPr txBox="1"/>
          <p:nvPr/>
        </p:nvSpPr>
        <p:spPr>
          <a:xfrm>
            <a:off x="373650" y="461750"/>
            <a:ext cx="15285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endParaRPr b="1" sz="3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6" name="Google Shape;466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2" name="Google Shape;472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8" name="Google Shape;478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4" name="Google Shape;484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aunque</a:t>
            </a:r>
            <a:endParaRPr sz="9600"/>
          </a:p>
        </p:txBody>
      </p:sp>
      <p:pic>
        <p:nvPicPr>
          <p:cNvPr id="490" name="Google Shape;490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6" name="Google Shape;496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tierra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2" name="Google Shape;502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largo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513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4" name="Google Shape;514;p6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Claudio entró al aula y notó un aire de emoción.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0" name="Google Shape;520;p65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Cuando llegó el día de la presentación, Tai bailó sin miedo.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6" name="Google Shape;52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6" name="Google Shape;316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" name="Google Shape;531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2" name="Google Shape;532;p67"/>
          <p:cNvCxnSpPr/>
          <p:nvPr/>
        </p:nvCxnSpPr>
        <p:spPr>
          <a:xfrm>
            <a:off x="62475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3" name="Google Shape;533;p67"/>
          <p:cNvCxnSpPr/>
          <p:nvPr/>
        </p:nvCxnSpPr>
        <p:spPr>
          <a:xfrm>
            <a:off x="62475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4" name="Google Shape;534;p67"/>
          <p:cNvCxnSpPr/>
          <p:nvPr/>
        </p:nvCxnSpPr>
        <p:spPr>
          <a:xfrm>
            <a:off x="62475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68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Claudi</a:t>
            </a: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o entró al aula y notó un aire de emoción.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6" name="Google Shape;546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47" name="Google Shape;547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58" name="Google Shape;558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72"/>
          <p:cNvSpPr txBox="1"/>
          <p:nvPr/>
        </p:nvSpPr>
        <p:spPr>
          <a:xfrm>
            <a:off x="4572003" y="796500"/>
            <a:ext cx="3237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tora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72"/>
          <p:cNvSpPr txBox="1"/>
          <p:nvPr/>
        </p:nvSpPr>
        <p:spPr>
          <a:xfrm>
            <a:off x="4572002" y="2151500"/>
            <a:ext cx="3237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</a:t>
            </a: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nar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5" name="Google Shape;565;p72"/>
          <p:cNvSpPr txBox="1"/>
          <p:nvPr/>
        </p:nvSpPr>
        <p:spPr>
          <a:xfrm>
            <a:off x="4572000" y="3478400"/>
            <a:ext cx="32370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Urugu</a:t>
            </a:r>
            <a:r>
              <a:rPr b="1" lang="en" sz="5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8" name="Google Shape;568;p72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0" name="Google Shape;570;p7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1" name="Google Shape;571;p72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2"/>
          <p:cNvSpPr/>
          <p:nvPr/>
        </p:nvSpPr>
        <p:spPr>
          <a:xfrm>
            <a:off x="1126842" y="2309061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93">
                <a:latin typeface="Century Gothic"/>
                <a:ea typeface="Century Gothic"/>
                <a:cs typeface="Century Gothic"/>
                <a:sym typeface="Century Gothic"/>
              </a:rPr>
              <a:t>ai/ay</a:t>
            </a:r>
            <a:endParaRPr b="1" sz="18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2"/>
          <p:cNvSpPr/>
          <p:nvPr/>
        </p:nvSpPr>
        <p:spPr>
          <a:xfrm>
            <a:off x="2099246" y="230906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4" name="Google Shape;574;p72" title="130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01524" y="721800"/>
            <a:ext cx="1056250" cy="1207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72" title="133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56942" y="2118624"/>
            <a:ext cx="892556" cy="102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72" title="134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5101" y="3328350"/>
            <a:ext cx="1056250" cy="1207147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72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2"/>
          <p:cNvSpPr/>
          <p:nvPr/>
        </p:nvSpPr>
        <p:spPr>
          <a:xfrm rot="1319193">
            <a:off x="3841255" y="35160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aislado</a:t>
            </a:r>
            <a:endParaRPr sz="9600"/>
          </a:p>
        </p:txBody>
      </p:sp>
      <p:pic>
        <p:nvPicPr>
          <p:cNvPr id="585" name="Google Shape;585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86" name="Google Shape;586;p73"/>
          <p:cNvSpPr/>
          <p:nvPr/>
        </p:nvSpPr>
        <p:spPr>
          <a:xfrm>
            <a:off x="2578600" y="3291850"/>
            <a:ext cx="415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aumento</a:t>
            </a:r>
            <a:endParaRPr sz="9600"/>
          </a:p>
        </p:txBody>
      </p:sp>
      <p:pic>
        <p:nvPicPr>
          <p:cNvPr id="592" name="Google Shape;592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3" name="Google Shape;593;p74"/>
          <p:cNvSpPr/>
          <p:nvPr/>
        </p:nvSpPr>
        <p:spPr>
          <a:xfrm>
            <a:off x="1959750" y="3291850"/>
            <a:ext cx="5339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inaugurar</a:t>
            </a:r>
            <a:endParaRPr sz="9600"/>
          </a:p>
        </p:txBody>
      </p:sp>
      <p:pic>
        <p:nvPicPr>
          <p:cNvPr id="599" name="Google Shape;599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0" name="Google Shape;600;p75"/>
          <p:cNvSpPr/>
          <p:nvPr/>
        </p:nvSpPr>
        <p:spPr>
          <a:xfrm>
            <a:off x="1740775" y="3291850"/>
            <a:ext cx="5697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vainilla</a:t>
            </a:r>
            <a:endParaRPr sz="9600"/>
          </a:p>
        </p:txBody>
      </p:sp>
      <p:pic>
        <p:nvPicPr>
          <p:cNvPr id="606" name="Google Shape;606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7" name="Google Shape;607;p76"/>
          <p:cNvSpPr/>
          <p:nvPr/>
        </p:nvSpPr>
        <p:spPr>
          <a:xfrm>
            <a:off x="2578600" y="3291850"/>
            <a:ext cx="408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1"/>
          <p:cNvSpPr txBox="1"/>
          <p:nvPr/>
        </p:nvSpPr>
        <p:spPr>
          <a:xfrm>
            <a:off x="4572001" y="796500"/>
            <a:ext cx="2204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41"/>
          <p:cNvSpPr txBox="1"/>
          <p:nvPr/>
        </p:nvSpPr>
        <p:spPr>
          <a:xfrm>
            <a:off x="4572004" y="2151510"/>
            <a:ext cx="2204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41"/>
          <p:cNvSpPr txBox="1"/>
          <p:nvPr/>
        </p:nvSpPr>
        <p:spPr>
          <a:xfrm>
            <a:off x="4572004" y="3478400"/>
            <a:ext cx="22047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ay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5" name="Google Shape;325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26" name="Google Shape;326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41" title="icons_final_Phonics_BW_Remembe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41"/>
          <p:cNvSpPr/>
          <p:nvPr/>
        </p:nvSpPr>
        <p:spPr>
          <a:xfrm>
            <a:off x="816714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9" name="Google Shape;329;p41"/>
          <p:cNvSpPr/>
          <p:nvPr/>
        </p:nvSpPr>
        <p:spPr>
          <a:xfrm>
            <a:off x="1126842" y="2309061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93">
                <a:latin typeface="Century Gothic"/>
                <a:ea typeface="Century Gothic"/>
                <a:cs typeface="Century Gothic"/>
                <a:sym typeface="Century Gothic"/>
              </a:rPr>
              <a:t>ai/ay</a:t>
            </a:r>
            <a:endParaRPr b="1" sz="18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0" name="Google Shape;330;p41"/>
          <p:cNvSpPr/>
          <p:nvPr/>
        </p:nvSpPr>
        <p:spPr>
          <a:xfrm>
            <a:off x="2099246" y="2309060"/>
            <a:ext cx="822900" cy="822900"/>
          </a:xfrm>
          <a:prstGeom prst="ellipse">
            <a:avLst/>
          </a:prstGeom>
          <a:noFill/>
          <a:ln cap="flat" cmpd="sng" w="81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7925" lIns="77925" spcFirstLastPara="1" rIns="77925" wrap="square" tIns="779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93"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endParaRPr b="1" sz="2593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1" name="Google Shape;331;p41" title="129.jpg"/>
          <p:cNvPicPr preferRelativeResize="0"/>
          <p:nvPr/>
        </p:nvPicPr>
        <p:blipFill rotWithShape="1">
          <a:blip r:embed="rId6">
            <a:alphaModFix/>
          </a:blip>
          <a:srcRect b="16524" l="0" r="0" t="18524"/>
          <a:stretch/>
        </p:blipFill>
        <p:spPr>
          <a:xfrm>
            <a:off x="6151850" y="636925"/>
            <a:ext cx="1594124" cy="118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1" title="131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03948" y="2011225"/>
            <a:ext cx="1161035" cy="1326902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1"/>
          <p:cNvSpPr/>
          <p:nvPr/>
        </p:nvSpPr>
        <p:spPr>
          <a:xfrm rot="-667202">
            <a:off x="3841174" y="1463223"/>
            <a:ext cx="603531" cy="30176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4" name="Google Shape;334;p41"/>
          <p:cNvSpPr/>
          <p:nvPr/>
        </p:nvSpPr>
        <p:spPr>
          <a:xfrm>
            <a:off x="3841156" y="2523769"/>
            <a:ext cx="6036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 rot="1319193">
            <a:off x="3841255" y="35160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6" name="Google Shape;336;p41" title="quickexportimages (1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51850" y="3342698"/>
            <a:ext cx="1379625" cy="13796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7" name="Google Shape;337;p41"/>
          <p:cNvGrpSpPr/>
          <p:nvPr/>
        </p:nvGrpSpPr>
        <p:grpSpPr>
          <a:xfrm>
            <a:off x="5541275" y="5345357"/>
            <a:ext cx="2204700" cy="1560745"/>
            <a:chOff x="5541275" y="5345357"/>
            <a:chExt cx="2204700" cy="1560745"/>
          </a:xfrm>
        </p:grpSpPr>
        <p:pic>
          <p:nvPicPr>
            <p:cNvPr id="338" name="Google Shape;338;p41" title="quickexportimages (3).png"/>
            <p:cNvPicPr preferRelativeResize="0"/>
            <p:nvPr/>
          </p:nvPicPr>
          <p:blipFill rotWithShape="1">
            <a:blip r:embed="rId9">
              <a:alphaModFix/>
            </a:blip>
            <a:srcRect b="23347" l="0" r="0" t="33522"/>
            <a:stretch/>
          </p:blipFill>
          <p:spPr>
            <a:xfrm>
              <a:off x="5541275" y="5955210"/>
              <a:ext cx="2204700" cy="9508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9" name="Google Shape;339;p41"/>
            <p:cNvSpPr/>
            <p:nvPr/>
          </p:nvSpPr>
          <p:spPr>
            <a:xfrm flipH="1" rot="-276521">
              <a:off x="5882661" y="5389292"/>
              <a:ext cx="1123834" cy="749131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chemeClr val="lt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40" name="Google Shape;340;p41"/>
            <p:cNvSpPr txBox="1"/>
            <p:nvPr/>
          </p:nvSpPr>
          <p:spPr>
            <a:xfrm>
              <a:off x="5953775" y="5438300"/>
              <a:ext cx="9816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¡</a:t>
              </a:r>
              <a:r>
                <a:rPr b="1" lang="en" sz="16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Hay</a:t>
              </a:r>
              <a:r>
                <a:rPr lang="en" sz="16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un perro!</a:t>
              </a:r>
              <a:endParaRPr sz="1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paisaje</a:t>
            </a:r>
            <a:endParaRPr sz="9600"/>
          </a:p>
        </p:txBody>
      </p:sp>
      <p:pic>
        <p:nvPicPr>
          <p:cNvPr id="613" name="Google Shape;613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4" name="Google Shape;614;p77"/>
          <p:cNvSpPr/>
          <p:nvPr/>
        </p:nvSpPr>
        <p:spPr>
          <a:xfrm>
            <a:off x="2530774" y="3291850"/>
            <a:ext cx="4191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dinosaurio</a:t>
            </a:r>
            <a:endParaRPr sz="9600"/>
          </a:p>
        </p:txBody>
      </p:sp>
      <p:pic>
        <p:nvPicPr>
          <p:cNvPr id="620" name="Google Shape;620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1" name="Google Shape;621;p78"/>
          <p:cNvSpPr/>
          <p:nvPr/>
        </p:nvSpPr>
        <p:spPr>
          <a:xfrm>
            <a:off x="1642250" y="3291850"/>
            <a:ext cx="600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traidor</a:t>
            </a:r>
            <a:endParaRPr sz="9600"/>
          </a:p>
        </p:txBody>
      </p:sp>
      <p:pic>
        <p:nvPicPr>
          <p:cNvPr id="627" name="Google Shape;62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8" name="Google Shape;628;p79"/>
          <p:cNvSpPr/>
          <p:nvPr/>
        </p:nvSpPr>
        <p:spPr>
          <a:xfrm>
            <a:off x="2434975" y="3291850"/>
            <a:ext cx="4396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traumático</a:t>
            </a:r>
            <a:endParaRPr sz="9600"/>
          </a:p>
        </p:txBody>
      </p:sp>
      <p:pic>
        <p:nvPicPr>
          <p:cNvPr id="634" name="Google Shape;634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5" name="Google Shape;635;p80"/>
          <p:cNvSpPr/>
          <p:nvPr/>
        </p:nvSpPr>
        <p:spPr>
          <a:xfrm>
            <a:off x="1379475" y="3289125"/>
            <a:ext cx="6461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Google Shape;64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7" name="Google Shape;647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mento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" name="Google Shape;652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3" name="Google Shape;653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saje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9" name="Google Shape;659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r>
              <a:rPr lang="en" sz="9600">
                <a:solidFill>
                  <a:srgbClr val="363535"/>
                </a:solidFill>
                <a:highlight>
                  <a:schemeClr val="accent2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gurar</a:t>
            </a:r>
            <a:endParaRPr sz="9600">
              <a:solidFill>
                <a:srgbClr val="363535"/>
              </a:solidFill>
              <a:highlight>
                <a:schemeClr val="accent2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1" name="Google Shape;671;p86"/>
          <p:cNvSpPr/>
          <p:nvPr/>
        </p:nvSpPr>
        <p:spPr>
          <a:xfrm>
            <a:off x="6099590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2" name="Google Shape;672;p86"/>
          <p:cNvSpPr/>
          <p:nvPr/>
        </p:nvSpPr>
        <p:spPr>
          <a:xfrm>
            <a:off x="1651810" y="746450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vive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3" name="Google Shape;673;p86"/>
          <p:cNvSpPr/>
          <p:nvPr/>
        </p:nvSpPr>
        <p:spPr>
          <a:xfrm>
            <a:off x="3026100" y="3213900"/>
            <a:ext cx="3091800" cy="1289400"/>
          </a:xfrm>
          <a:prstGeom prst="roundRect">
            <a:avLst>
              <a:gd fmla="val 86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vivir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4" name="Google Shape;674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5" name="Google Shape;675;p86"/>
          <p:cNvSpPr txBox="1"/>
          <p:nvPr/>
        </p:nvSpPr>
        <p:spPr>
          <a:xfrm>
            <a:off x="47435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baile</a:t>
            </a:r>
            <a:endParaRPr sz="9600"/>
          </a:p>
        </p:txBody>
      </p:sp>
      <p:pic>
        <p:nvPicPr>
          <p:cNvPr id="346" name="Google Shape;346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7" name="Google Shape;347;p42"/>
          <p:cNvSpPr/>
          <p:nvPr/>
        </p:nvSpPr>
        <p:spPr>
          <a:xfrm>
            <a:off x="3183250" y="3291850"/>
            <a:ext cx="293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oogle Shape;680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1" name="Google Shape;681;p87"/>
          <p:cNvSpPr/>
          <p:nvPr/>
        </p:nvSpPr>
        <p:spPr>
          <a:xfrm>
            <a:off x="6378690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7"/>
          <p:cNvSpPr/>
          <p:nvPr/>
        </p:nvSpPr>
        <p:spPr>
          <a:xfrm>
            <a:off x="1372700" y="746450"/>
            <a:ext cx="3649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87"/>
          <p:cNvSpPr/>
          <p:nvPr/>
        </p:nvSpPr>
        <p:spPr>
          <a:xfrm>
            <a:off x="2747100" y="3213900"/>
            <a:ext cx="3649800" cy="1289400"/>
          </a:xfrm>
          <a:prstGeom prst="roundRect">
            <a:avLst>
              <a:gd fmla="val 86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escribir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5" name="Google Shape;685;p87"/>
          <p:cNvSpPr txBox="1"/>
          <p:nvPr/>
        </p:nvSpPr>
        <p:spPr>
          <a:xfrm>
            <a:off x="50226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1" name="Google Shape;691;p88"/>
          <p:cNvSpPr/>
          <p:nvPr/>
        </p:nvSpPr>
        <p:spPr>
          <a:xfrm>
            <a:off x="6099590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8"/>
          <p:cNvSpPr/>
          <p:nvPr/>
        </p:nvSpPr>
        <p:spPr>
          <a:xfrm>
            <a:off x="1651810" y="746450"/>
            <a:ext cx="3091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divide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88"/>
          <p:cNvSpPr/>
          <p:nvPr/>
        </p:nvSpPr>
        <p:spPr>
          <a:xfrm>
            <a:off x="3026100" y="3213900"/>
            <a:ext cx="3091800" cy="1289400"/>
          </a:xfrm>
          <a:prstGeom prst="roundRect">
            <a:avLst>
              <a:gd fmla="val 86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dividir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88"/>
          <p:cNvSpPr txBox="1"/>
          <p:nvPr/>
        </p:nvSpPr>
        <p:spPr>
          <a:xfrm>
            <a:off x="47435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701" name="Google Shape;701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2" name="Google Shape;702;p89"/>
          <p:cNvSpPr/>
          <p:nvPr/>
        </p:nvSpPr>
        <p:spPr>
          <a:xfrm>
            <a:off x="6206703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3" name="Google Shape;703;p89"/>
          <p:cNvSpPr/>
          <p:nvPr/>
        </p:nvSpPr>
        <p:spPr>
          <a:xfrm>
            <a:off x="1544687" y="746450"/>
            <a:ext cx="33060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recibe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4" name="Google Shape;704;p89"/>
          <p:cNvSpPr/>
          <p:nvPr/>
        </p:nvSpPr>
        <p:spPr>
          <a:xfrm>
            <a:off x="3026100" y="3213900"/>
            <a:ext cx="3091800" cy="1289400"/>
          </a:xfrm>
          <a:prstGeom prst="roundRect">
            <a:avLst>
              <a:gd fmla="val 86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recibir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5" name="Google Shape;705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6" name="Google Shape;706;p89"/>
          <p:cNvSpPr txBox="1"/>
          <p:nvPr/>
        </p:nvSpPr>
        <p:spPr>
          <a:xfrm>
            <a:off x="48507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712" name="Google Shape;712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3" name="Google Shape;713;p90"/>
          <p:cNvSpPr/>
          <p:nvPr/>
        </p:nvSpPr>
        <p:spPr>
          <a:xfrm>
            <a:off x="6303703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90"/>
          <p:cNvSpPr/>
          <p:nvPr/>
        </p:nvSpPr>
        <p:spPr>
          <a:xfrm>
            <a:off x="1447686" y="746450"/>
            <a:ext cx="3500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90"/>
          <p:cNvSpPr/>
          <p:nvPr/>
        </p:nvSpPr>
        <p:spPr>
          <a:xfrm>
            <a:off x="2821950" y="3213900"/>
            <a:ext cx="3500100" cy="1289400"/>
          </a:xfrm>
          <a:prstGeom prst="roundRect">
            <a:avLst>
              <a:gd fmla="val 86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decidir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90"/>
          <p:cNvSpPr txBox="1"/>
          <p:nvPr/>
        </p:nvSpPr>
        <p:spPr>
          <a:xfrm>
            <a:off x="4947712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723" name="Google Shape;723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4" name="Google Shape;724;p91"/>
          <p:cNvSpPr/>
          <p:nvPr/>
        </p:nvSpPr>
        <p:spPr>
          <a:xfrm>
            <a:off x="6652490" y="746462"/>
            <a:ext cx="1392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5" name="Google Shape;725;p91"/>
          <p:cNvSpPr/>
          <p:nvPr/>
        </p:nvSpPr>
        <p:spPr>
          <a:xfrm>
            <a:off x="1098900" y="746450"/>
            <a:ext cx="41976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6" name="Google Shape;726;p91"/>
          <p:cNvSpPr/>
          <p:nvPr/>
        </p:nvSpPr>
        <p:spPr>
          <a:xfrm>
            <a:off x="2283300" y="3213900"/>
            <a:ext cx="4577400" cy="1289400"/>
          </a:xfrm>
          <a:prstGeom prst="roundRect">
            <a:avLst>
              <a:gd fmla="val 8676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7" name="Google Shape;727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8" name="Google Shape;728;p91"/>
          <p:cNvSpPr txBox="1"/>
          <p:nvPr/>
        </p:nvSpPr>
        <p:spPr>
          <a:xfrm>
            <a:off x="5296499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4" name="Google Shape;734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9" name="Google Shape;739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0" name="Google Shape;740;p93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A Claudio le encantaba ver cómo Tai movía los pies con alegría. 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745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6" name="Google Shape;746;p94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En el recreo, Tai le contó a Claudio que estaba nervioso.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1" name="Google Shape;751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2" name="Google Shape;752;p95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Claudio entendió que otra causa del nerviosismo era que Tai no había practicado lo suficiente.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8" name="Google Shape;758;p96"/>
          <p:cNvSpPr txBox="1"/>
          <p:nvPr/>
        </p:nvSpPr>
        <p:spPr>
          <a:xfrm>
            <a:off x="441600" y="439800"/>
            <a:ext cx="8260800" cy="3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Ese mismo día, la maestra anunció un aumento de tiempo para preparar la presentación. </a:t>
            </a:r>
            <a:endParaRPr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caiga</a:t>
            </a:r>
            <a:endParaRPr sz="9600"/>
          </a:p>
        </p:txBody>
      </p:sp>
      <p:pic>
        <p:nvPicPr>
          <p:cNvPr id="353" name="Google Shape;353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4" name="Google Shape;354;p43"/>
          <p:cNvSpPr/>
          <p:nvPr/>
        </p:nvSpPr>
        <p:spPr>
          <a:xfrm>
            <a:off x="2914350" y="3289125"/>
            <a:ext cx="3478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4" name="Google Shape;764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5" name="Google Shape;765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flauta</a:t>
            </a:r>
            <a:endParaRPr sz="9600"/>
          </a:p>
        </p:txBody>
      </p:sp>
      <p:pic>
        <p:nvPicPr>
          <p:cNvPr id="360" name="Google Shape;360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1" name="Google Shape;361;p44"/>
          <p:cNvSpPr/>
          <p:nvPr/>
        </p:nvSpPr>
        <p:spPr>
          <a:xfrm>
            <a:off x="2905675" y="3291850"/>
            <a:ext cx="34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Paraguay</a:t>
            </a:r>
            <a:endParaRPr sz="9600"/>
          </a:p>
        </p:txBody>
      </p:sp>
      <p:pic>
        <p:nvPicPr>
          <p:cNvPr id="367" name="Google Shape;36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8" name="Google Shape;368;p45"/>
          <p:cNvSpPr/>
          <p:nvPr/>
        </p:nvSpPr>
        <p:spPr>
          <a:xfrm>
            <a:off x="1726075" y="3291850"/>
            <a:ext cx="582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</a:t>
            </a:r>
            <a:endParaRPr sz="9600"/>
          </a:p>
        </p:txBody>
      </p:sp>
      <p:pic>
        <p:nvPicPr>
          <p:cNvPr id="374" name="Google Shape;3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5" name="Google Shape;375;p46"/>
          <p:cNvSpPr/>
          <p:nvPr/>
        </p:nvSpPr>
        <p:spPr>
          <a:xfrm>
            <a:off x="3278650" y="3291850"/>
            <a:ext cx="270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2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