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</p:sldIdLst>
  <p:sldSz cy="5143500" cx="9144000"/>
  <p:notesSz cx="6858000" cy="9144000"/>
  <p:embeddedFontLst>
    <p:embeddedFont>
      <p:font typeface="Century Gothic"/>
      <p:regular r:id="rId55"/>
      <p:bold r:id="rId56"/>
      <p:italic r:id="rId57"/>
      <p:boldItalic r:id="rId5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2264C73-996B-4167-A9A1-22BDA3A39A44}">
  <a:tblStyle styleId="{B2264C73-996B-4167-A9A1-22BDA3A39A4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font" Target="fonts/CenturyGothic-regular.fntdata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font" Target="fonts/CenturyGothic-italic.fntdata"/><Relationship Id="rId12" Type="http://schemas.openxmlformats.org/officeDocument/2006/relationships/slide" Target="slides/slide7.xml"/><Relationship Id="rId56" Type="http://schemas.openxmlformats.org/officeDocument/2006/relationships/font" Target="fonts/CenturyGothic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8" Type="http://schemas.openxmlformats.org/officeDocument/2006/relationships/font" Target="fonts/CenturyGothic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fa305586d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2fa305586d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35056f5bec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35056f5bec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im.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prefijo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35056f5becb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35056f5becb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des.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prefijo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35056f5becb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35056f5becb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prefijo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35056f5becb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35056f5becb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bi.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prefijo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35056f5becb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35056f5becb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35056f5becb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35056f5becb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 prefijo en voz alta. Todos repetirán el prefijo y lo escribirán en su pizarra.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una de estos prefijos en el siguiente orden: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im-, /i/, /m/, im-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des-, /d/, /e/, /s/, des-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in-, /i/, /n/, in-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bi-, /b/, /i/, bi-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cada prefijo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33949ac0706_1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33949ac0706_1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de 2 sílabas. Asegúrate de leer cada palabra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17-22 una a la vez y diga cada palabra en voz alta junto con ellos.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33949ac0706_1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33949ac0706_1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ai - re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aire.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2e3e187b30b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2e3e187b30b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vien - do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viendo.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33f97e26914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33f97e2691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cua - dra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cuadra.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d99a0f3df9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2d99a0f3df9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Ahora vamos a practicar lo que hemos aprendido sobre las sílabas y cómo las unimos para formar palabras. 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33f9a19b15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33f9a19b15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lue - go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luego.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33f97e26914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33f97e26914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guan - tes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guantes.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33f97e26914_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33f97e26914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béis - bol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béisbol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33949ac0706_1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33949ac0706_1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de 3 sílabas. Asegúrate de leer cada palabra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24-29 una a la vez para cada palabra.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2e3e187b30b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2e3e187b30b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-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féi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 zar,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alféizar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33f97e26914_1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33f97e26914_1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 - gie - re, sugiere.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33f97e26914_1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33f97e26914_1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 - ri - cruz, Maricruz.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33949ac0706_1_2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33949ac0706_1_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 - mien - za, comienza.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2e3e187b30b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2e3e187b30b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 - mo - ción, emoción.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2e3e187b30b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2e3e187b30b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- qui - na, esquina.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d99a0f3df9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2d99a0f3df9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4.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33949ac0706_1_3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33949ac0706_1_3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más palabras juntos. Estas son palabras más largas, con 4 o más sílabas. Asegúrate de leer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31-36 una a la vez y repita lentamente si es necesario.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33949ac0706_1_3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33949ac0706_1_3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 - pa - ra - ble, imparable. </a:t>
            </a:r>
            <a:endParaRPr sz="1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33f97e26914_1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33f97e26914_1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- cre - í - ble, increíble. </a:t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2e3e187b30b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2e3e187b30b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 - bor - da - dos, desbordados. </a:t>
            </a:r>
            <a:endParaRPr sz="1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33f97e26914_1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Google Shape;574;g33f97e26914_1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 - bo - rra - bles, imborrables. </a:t>
            </a:r>
            <a:endParaRPr sz="1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2e3e187b30b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" name="Google Shape;584;g2e3e187b30b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 - pe - dir - le, impedirle. </a:t>
            </a:r>
            <a:endParaRPr sz="1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2e3e187b30b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2e3e187b30b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- tra - par - la, atraparla. </a:t>
            </a:r>
            <a:endParaRPr sz="1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33949ac0706_1_4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4" name="Google Shape;604;g33949ac0706_1_4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unas palabras en voz alta. Todos repetirán la palabra parte por parte y escribirán la palabra en su pizarra lo mejor que puedan. 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38-40 una a la vez.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33949ac0706_1_4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33949ac0706_1_4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imparable, im - pa - ra - ble, imparable.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im - pa - ra - ble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/i/, /m/.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/p/,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/r/, /a/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/b/,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/l/, /e/. Imparable, /i/, /m/, /p/, /a/, /r/, /a/, /b/, /l/, /e/.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33949ac0706_1_4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33949ac0706_1_4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desbordados, des - bor - da - dos, desbordados.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des - bor - da - dos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/d/, /e/, /s/.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bor,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/b/,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/o/, /r/.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/d/,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dos,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/d/,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/o/, /s/. Desbordados, /d/, /e/, /s/, /b/, /o/, /r/, /d/, /a/, /d/, /o/, /s/.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d99a0f3df9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2d99a0f3df9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combinar sílabas para formar palabras.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im - pa - ra - ble, imparable.</a:t>
            </a:r>
            <a:r>
              <a:rPr i="1" lang="en" sz="6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im - pa - ra - ble?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(im - pa - ra - ble, imparable)</a:t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______________________________________________________________________________________________________________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palabras en sílabas.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imparable, im - pa - ra - ble.</a:t>
            </a:r>
            <a:r>
              <a:rPr i="1" lang="en" sz="6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imparable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(imparable, im - pa - ra - ble)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33b2558fce7_1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" name="Google Shape;622;g33b2558fce7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imborrables, im - bo - rra - bles, imborrables.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im - bo - rra - bles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/i/, /m/.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/b/,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/o/.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rra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/rr/, /a/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bles,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(4) /b/,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/l/, /e/, /s/. Imborrables, /i/, /m/, /b/, /o/, /rr/, /a/, /b/, /l/, /e/, /s/.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33949ac0706_1_4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33949ac0706_1_4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la entonación de tu voz. Primero las vamos a leer despacio y luego con más fluidez.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33949ac0706_1_4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33949ac0706_1_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oración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33949ac0706_1_4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Google Shape;640;g33949ac0706_1_4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Primero.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oración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33949ac0706_1_4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6" name="Google Shape;646;g33949ac0706_1_4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Eso.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oración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g33949ac0706_1_4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2" name="Google Shape;652;g33949ac0706_1_4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33949ac0706_1_4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8" name="Google Shape;658;g33949ac0706_1_4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una oración en voz alta. Todos repetirán la oración y escribirán todas las palabras en su pizarra lo mejor que puedan. 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—¿Por qué no invitan a los amigos de la cuadra a jugar un partido de béisbol? —sugiere mamá.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repetir la oración juntos.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la oración en voz alta junto con los estudiantes. Cuente las palabras en la oración si los estudiantes todavía necesitan apoyo.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escriban todas las palabras de la oración.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Puedes dividir cada palabra en sílabas y luego en sonidos para asegurarte de escribir todos los sonidos que escuchas correctamente.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para verificar su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331c998b74d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331c998b74d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lean la oración en voz alta y comparen su oración con la oración que muestra la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autocorregir su escritura.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g2e3e187b30b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0" name="Google Shape;670;g2e3e187b30b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2d99a0f3df9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3" name="Google Shape;683;g2d99a0f3df9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3f9cca876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33f9cca876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 - bor - da - do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 - bor - da - do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(des - bor - da - do, desbordado)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desbordado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(desbordado, des - bor - da - do)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3f9cca876f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33f9cca876f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guan - te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guan - te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guan - te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guante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guante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guante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guan - te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3f9cca876f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33f9cca876f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 - bo - rra - bles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 - bo - rra - bles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(im - bo - rra - bles, imborrables)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imborrables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(imborrables, im - bo- rra - bles)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3f9cca876f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33f9cca876f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- cre - í - ble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- cre - í - ble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- cre - í - ble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increíble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increíble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increíble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- cre - í - ble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3949ac0706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33949ac0706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decodificar palabras con prefijos. Recuerden que un prefijo es una parte de una palabra que va al principio para darle un nuevo significado. Hoy vamos a repasar los prefijos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im-, des-, in-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bi-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Des-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significa “no” o “sin”.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 digo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desorden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significa que no hay orden.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Im-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significa “no” o sin algo.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In-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significa “no” o que hace falta y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bi-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significa “dos” o el doble de algo.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varios prefijos y luego palabras con algunos de estos prefijos y determinar su significado. ¿Listos?</a:t>
            </a:r>
            <a:endParaRPr i="1">
              <a:solidFill>
                <a:srgbClr val="363535"/>
              </a:solidFill>
              <a:highlight>
                <a:srgbClr val="EEFF4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10-13 una a la vez y diga cada prefijo en voz alta junto con ellos.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over">
  <p:cSld name="TITLE_4_1_3">
    <p:bg>
      <p:bgPr>
        <a:noFill/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" name="Google Shape;11;p2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12;p2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13;p2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Google Shape;14;p2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1" name="Google Shape;21;p2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2" name="Google Shape;22;p2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3" name="Google Shape;23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" name="Google Shape;24;p2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" name="Google Shape;25;p2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6" name="Google Shape;26;p2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divider">
  <p:cSld name="TITLE_4_1_3_1_3">
    <p:bg>
      <p:bgPr>
        <a:solidFill>
          <a:schemeClr val="accent6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1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3" name="Google Shape;93;p11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4" name="Google Shape;94;p1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5" name="Google Shape;95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celebration">
  <p:cSld name="TITLE_4_1_3_1_2_1">
    <p:bg>
      <p:bgPr>
        <a:solidFill>
          <a:schemeClr val="accent6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2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9" name="Google Shape;99;p12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0" name="Google Shape;100;p1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1" name="Google Shape;101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2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12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12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5" name="Google Shape;105;p12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6" name="Google Shape;106;p12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" name="Google Shape;107;p12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Día">
  <p:cSld name="TITLE_4_1_3_1_1_2">
    <p:bg>
      <p:bgPr>
        <a:solidFill>
          <a:schemeClr val="accent6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3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3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1" name="Google Shape;111;p1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2" name="Google Shape;11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Section Title ">
  <p:cSld name="TITLE_4_1_3_1_1_1_2">
    <p:bg>
      <p:bgPr>
        <a:solidFill>
          <a:srgbClr val="FDF0B1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4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6" name="Google Shape;116;p14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17" name="Google Shape;117;p1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8" name="Google Shape;11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Generic">
  <p:cSld name="TITLE_4_1_3_1_1_1_1_2">
    <p:bg>
      <p:bgPr>
        <a:solidFill>
          <a:schemeClr val="lt1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5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2" name="Google Shape;12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Generic+CornerIcon">
  <p:cSld name="TITLE_4_1_3_1_1_1_1_1_1">
    <p:bg>
      <p:bgPr>
        <a:solidFill>
          <a:schemeClr val="lt1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6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6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" name="Google Shape;126;p16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p16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accent6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8" name="Google Shape;128;p1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9" name="Google Shape;12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6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1" name="Google Shape;131;p16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End">
  <p:cSld name="TITLE_4_1_2_1">
    <p:bg>
      <p:bgPr>
        <a:solidFill>
          <a:schemeClr val="accent6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Cover">
  <p:cSld name="TITLE_4_1_3_2_1">
    <p:bg>
      <p:bgPr>
        <a:noFill/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18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8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7" name="Google Shape;137;p18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8" name="Google Shape;138;p18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9" name="Google Shape;139;p18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Google Shape;140;p18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18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18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3" name="Google Shape;143;p18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4" name="Google Shape;144;p18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5" name="Google Shape;145;p18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6" name="Google Shape;146;p18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47" name="Google Shape;147;p18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148" name="Google Shape;148;p18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49" name="Google Shape;149;p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0" name="Google Shape;150;p18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1" name="Google Shape;151;p18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2" name="Google Shape;152;p18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divider">
  <p:cSld name="TITLE_4_1_3_1_3_1">
    <p:bg>
      <p:bgPr>
        <a:solidFill>
          <a:schemeClr val="dk2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9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6" name="Google Shape;156;p19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57" name="Google Shape;157;p1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8" name="Google Shape;15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celebration">
  <p:cSld name="TITLE_4_1_3_1_2_1_1">
    <p:bg>
      <p:bgPr>
        <a:solidFill>
          <a:schemeClr val="dk2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0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62" name="Google Shape;162;p20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3" name="Google Shape;163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4" name="Google Shape;16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0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6" name="Google Shape;166;p20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7" name="Google Shape;167;p20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8" name="Google Shape;168;p20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9" name="Google Shape;169;p20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0" name="Google Shape;170;p20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ivider">
  <p:cSld name="TITLE_4_1_3_1">
    <p:bg>
      <p:bgPr>
        <a:solidFill>
          <a:srgbClr val="E3F5EA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3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0" name="Google Shape;30;p3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1" name="Google Shape;31;p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" name="Google Shape;32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Día ">
  <p:cSld name="TITLE_4_1_3_1_1_2_1">
    <p:bg>
      <p:bgPr>
        <a:solidFill>
          <a:schemeClr val="dk2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1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4" name="Google Shape;174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5" name="Google Shape;17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Section Title">
  <p:cSld name="TITLE_4_1_3_1_1_1_2_1">
    <p:bg>
      <p:bgPr>
        <a:solidFill>
          <a:schemeClr val="dk2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2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9" name="Google Shape;179;p22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80" name="Google Shape;180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1" name="Google Shape;18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Generic">
  <p:cSld name="TITLE_4_1_3_1_1_1_1_2_1">
    <p:bg>
      <p:bgPr>
        <a:solidFill>
          <a:schemeClr val="lt1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3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5" name="Google Shape;18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Generic+CornerIcon">
  <p:cSld name="TITLE_4_1_3_1_1_1_1_1_1_1">
    <p:bg>
      <p:bgPr>
        <a:solidFill>
          <a:schemeClr val="lt1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4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9" name="Google Shape;189;p24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0" name="Google Shape;190;p24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dk2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2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2" name="Google Shape;19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4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94" name="Google Shape;194;p24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End">
  <p:cSld name="TITLE_4_1_2_1_1">
    <p:bg>
      <p:bgPr>
        <a:solidFill>
          <a:schemeClr val="dk2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over ">
  <p:cSld name="TITLE_4_1_3_2_2">
    <p:bg>
      <p:bgPr>
        <a:noFill/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6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6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26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26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202;p26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3" name="Google Shape;203;p26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4" name="Google Shape;204;p26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5" name="Google Shape;205;p26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6" name="Google Shape;206;p26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7" name="Google Shape;207;p26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8" name="Google Shape;208;p26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26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10" name="Google Shape;210;p26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11" name="Google Shape;211;p26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12" name="Google Shape;212;p2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3" name="Google Shape;213;p26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C8F0F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4" name="Google Shape;214;p26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15" name="Google Shape;215;p26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ivider ">
  <p:cSld name="TITLE_4_1_3_1_3_2">
    <p:bg>
      <p:bgPr>
        <a:solidFill>
          <a:srgbClr val="C8F0FA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27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7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19" name="Google Shape;219;p27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20" name="Google Shape;220;p2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1" name="Google Shape;22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elebration">
  <p:cSld name="TITLE_4_1_3_1_2_1_2">
    <p:bg>
      <p:bgPr>
        <a:solidFill>
          <a:srgbClr val="C8F0FA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28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8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25" name="Google Shape;225;p28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26" name="Google Shape;226;p2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7" name="Google Shape;22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8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9" name="Google Shape;229;p28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0" name="Google Shape;230;p28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1" name="Google Shape;231;p28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2" name="Google Shape;232;p28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3" name="Google Shape;233;p28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ía">
  <p:cSld name="TITLE_4_1_3_1_1_2_2">
    <p:bg>
      <p:bgPr>
        <a:solidFill>
          <a:srgbClr val="C8F0FA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2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9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37" name="Google Shape;237;p2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8" name="Google Shape;23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Section Title">
  <p:cSld name="TITLE_4_1_3_1_1_1_2_2">
    <p:bg>
      <p:bgPr>
        <a:solidFill>
          <a:srgbClr val="C8F0FA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3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0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42" name="Google Shape;242;p30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43" name="Google Shape;243;p3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4" name="Google Shape;24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elebration">
  <p:cSld name="TITLE_4_1_3_1_2">
    <p:bg>
      <p:bgPr>
        <a:solidFill>
          <a:srgbClr val="E3F5EA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4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6" name="Google Shape;36;p4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7" name="Google Shape;37;p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" name="Google Shape;38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4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" name="Google Shape;40;p4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" name="Google Shape;41;p4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" name="Google Shape;42;p4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" name="Google Shape;43;p4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" name="Google Shape;44;p4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">
  <p:cSld name="TITLE_4_1_3_1_1_1_1_2_2">
    <p:bg>
      <p:bgPr>
        <a:solidFill>
          <a:schemeClr val="lt1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3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8" name="Google Shape;24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+CornerIcon">
  <p:cSld name="TITLE_4_1_3_1_1_1_1_1_1_2">
    <p:bg>
      <p:bgPr>
        <a:solidFill>
          <a:schemeClr val="lt1"/>
        </a:soli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3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2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2" name="Google Shape;252;p32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3" name="Google Shape;253;p32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C8F0FA"/>
          </a:solidFill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4" name="Google Shape;254;p3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5" name="Google Shape;25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2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57" name="Google Shape;257;p32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End">
  <p:cSld name="TITLE_4_1_2_1_2">
    <p:bg>
      <p:bgPr>
        <a:solidFill>
          <a:srgbClr val="C8F0FA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Cover">
  <p:cSld name="TITLE_4_1_3_2_3">
    <p:bg>
      <p:bgPr>
        <a:noFill/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3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4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3" name="Google Shape;263;p34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4" name="Google Shape;264;p34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34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34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7" name="Google Shape;267;p34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8" name="Google Shape;268;p34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Google Shape;269;p34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0" name="Google Shape;270;p34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1" name="Google Shape;271;p34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2" name="Google Shape;272;p34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73" name="Google Shape;273;p34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74" name="Google Shape;274;p34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75" name="Google Shape;275;p3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6" name="Google Shape;276;p34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FFE2D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7" name="Google Shape;277;p34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78" name="Google Shape;278;p34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divider">
  <p:cSld name="TITLE_4_1_3_1_3_3">
    <p:bg>
      <p:bgPr>
        <a:solidFill>
          <a:srgbClr val="FFE2D6"/>
        </a:solid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35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5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2" name="Google Shape;282;p35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3" name="Google Shape;283;p3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4" name="Google Shape;28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celebration">
  <p:cSld name="TITLE_4_1_3_1_2_1_3">
    <p:bg>
      <p:bgPr>
        <a:solidFill>
          <a:schemeClr val="lt2"/>
        </a:solid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36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6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8" name="Google Shape;288;p36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9" name="Google Shape;289;p3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0" name="Google Shape;29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36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2" name="Google Shape;292;p36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3" name="Google Shape;293;p36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4" name="Google Shape;294;p36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5" name="Google Shape;295;p36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6" name="Google Shape;296;p36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Día">
  <p:cSld name="TITLE_4_1_3_1_1_2_3">
    <p:bg>
      <p:bgPr>
        <a:solidFill>
          <a:schemeClr val="lt2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37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37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00" name="Google Shape;300;p3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1" name="Google Shape;30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Section Title">
  <p:cSld name="TITLE_4_1_3_1_1_1_2_3">
    <p:bg>
      <p:bgPr>
        <a:solidFill>
          <a:schemeClr val="lt2"/>
        </a:solidFill>
      </p:bgPr>
    </p:bg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38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38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05" name="Google Shape;305;p38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06" name="Google Shape;306;p3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7" name="Google Shape;30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Generic">
  <p:cSld name="TITLE_4_1_3_1_1_1_1_2_3">
    <p:bg>
      <p:bgPr>
        <a:solidFill>
          <a:schemeClr val="lt1"/>
        </a:solidFill>
      </p:bgPr>
    </p:bg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3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3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1" name="Google Shape;31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Generic+CornerIcon">
  <p:cSld name="TITLE_4_1_3_1_1_1_1_1_1_3">
    <p:bg>
      <p:bgPr>
        <a:solidFill>
          <a:schemeClr val="lt1"/>
        </a:solidFill>
      </p:bgPr>
    </p:bg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4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40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5" name="Google Shape;315;p40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6" name="Google Shape;316;p40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lt2"/>
          </a:solidFill>
          <a:ln cap="flat" cmpd="sng" w="38100">
            <a:solidFill>
              <a:srgbClr val="FCB4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7" name="Google Shape;317;p4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8" name="Google Shape;31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40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20" name="Google Shape;320;p40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ía">
  <p:cSld name="TITLE_4_1_3_1_1">
    <p:bg>
      <p:bgPr>
        <a:solidFill>
          <a:srgbClr val="E3F5EA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5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8" name="Google Shape;48;p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9" name="Google Shape;49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End">
  <p:cSld name="TITLE_4_1_2_1_3">
    <p:bg>
      <p:bgPr>
        <a:solidFill>
          <a:srgbClr val="FFE2D6"/>
        </a:solidFill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MAIN_POINT_1_1"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" type="titleOnly">
  <p:cSld name="TITLE_ONLY"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326" name="Google Shape;326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43"/>
          <p:cNvSpPr txBox="1"/>
          <p:nvPr>
            <p:ph idx="1" type="body"/>
          </p:nvPr>
        </p:nvSpPr>
        <p:spPr>
          <a:xfrm>
            <a:off x="311700" y="1017725"/>
            <a:ext cx="8520600" cy="24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Section Title">
  <p:cSld name="TITLE_4_1_3_1_1_1">
    <p:bg>
      <p:bgPr>
        <a:solidFill>
          <a:srgbClr val="E3F5EA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6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3" name="Google Shape;53;p6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4" name="Google Shape;54;p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" name="Google Shape;55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">
  <p:cSld name="TITLE_4_1_3_1_1_1_1">
    <p:bg>
      <p:bgPr>
        <a:solidFill>
          <a:schemeClr val="lt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9" name="Google Shape;59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8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" name="Google Shape;63;p8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" name="Google Shape;64;p8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" name="Google Shape;65;p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6" name="Google Shape;66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8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8" name="Google Shape;68;p8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End">
  <p:cSld name="TITLE_4_1_2">
    <p:bg>
      <p:bgPr>
        <a:solidFill>
          <a:srgbClr val="E3F5EA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Cover">
  <p:cSld name="TITLE_4_1_3_2">
    <p:bg>
      <p:bgPr>
        <a:noFill/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0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" name="Google Shape;74;p10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75;p10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Google Shape;76;p10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" name="Google Shape;77;p10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" name="Google Shape;78;p10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" name="Google Shape;79;p10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" name="Google Shape;80;p10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" name="Google Shape;81;p10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" name="Google Shape;82;p10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" name="Google Shape;83;p10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84" name="Google Shape;84;p10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85" name="Google Shape;85;p10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86" name="Google Shape;86;p1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7" name="Google Shape;87;p10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" name="Google Shape;88;p10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9" name="Google Shape;89;p10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2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43" Type="http://schemas.openxmlformats.org/officeDocument/2006/relationships/theme" Target="../theme/theme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457200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152475"/>
            <a:ext cx="8229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E46962"/>
          </p15:clr>
        </p15:guide>
        <p15:guide id="2" pos="2880">
          <p15:clr>
            <a:srgbClr val="E46962"/>
          </p15:clr>
        </p15:guide>
        <p15:guide id="3" pos="288">
          <p15:clr>
            <a:srgbClr val="E46962"/>
          </p15:clr>
        </p15:guide>
        <p15:guide id="4" pos="5472">
          <p15:clr>
            <a:srgbClr val="E46962"/>
          </p15:clr>
        </p15:guide>
        <p15:guide id="5" orient="horz" pos="288">
          <p15:clr>
            <a:srgbClr val="E46962"/>
          </p15:clr>
        </p15:guide>
        <p15:guide id="6" orient="horz" pos="2963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6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2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2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2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2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0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1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Relationship Id="rId4" Type="http://schemas.openxmlformats.org/officeDocument/2006/relationships/image" Target="../media/image27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1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0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2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2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2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0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1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2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23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Relationship Id="rId4" Type="http://schemas.openxmlformats.org/officeDocument/2006/relationships/image" Target="../media/image2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Relationship Id="rId4" Type="http://schemas.openxmlformats.org/officeDocument/2006/relationships/image" Target="../media/image2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44" title="Screenshot 2025-03-12 at 3.42.35 PM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79" r="179" t="0"/>
          <a:stretch/>
        </p:blipFill>
        <p:spPr>
          <a:xfrm>
            <a:off x="3486900" y="1292900"/>
            <a:ext cx="2170202" cy="3331204"/>
          </a:xfrm>
          <a:prstGeom prst="rect">
            <a:avLst/>
          </a:prstGeom>
        </p:spPr>
      </p:pic>
      <p:sp>
        <p:nvSpPr>
          <p:cNvPr id="333" name="Google Shape;333;p44"/>
          <p:cNvSpPr txBox="1"/>
          <p:nvPr>
            <p:ph type="ctrTitle"/>
          </p:nvPr>
        </p:nvSpPr>
        <p:spPr>
          <a:xfrm>
            <a:off x="311700" y="458700"/>
            <a:ext cx="8520600" cy="46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sp>
        <p:nvSpPr>
          <p:cNvPr id="334" name="Google Shape;334;p44"/>
          <p:cNvSpPr txBox="1"/>
          <p:nvPr/>
        </p:nvSpPr>
        <p:spPr>
          <a:xfrm>
            <a:off x="8030050" y="1540150"/>
            <a:ext cx="1133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29.2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Google Shape;386;p5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387" name="Google Shape;387;p53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8" name="Google Shape;388;p53"/>
          <p:cNvSpPr/>
          <p:nvPr/>
        </p:nvSpPr>
        <p:spPr>
          <a:xfrm>
            <a:off x="3592575" y="3085300"/>
            <a:ext cx="1846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Google Shape;393;p5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394" name="Google Shape;394;p54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des-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5" name="Google Shape;395;p54"/>
          <p:cNvSpPr/>
          <p:nvPr/>
        </p:nvSpPr>
        <p:spPr>
          <a:xfrm>
            <a:off x="3516375" y="3085300"/>
            <a:ext cx="2000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Google Shape;400;p5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01" name="Google Shape;401;p55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in-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2" name="Google Shape;402;p55"/>
          <p:cNvSpPr/>
          <p:nvPr/>
        </p:nvSpPr>
        <p:spPr>
          <a:xfrm>
            <a:off x="3684525" y="3085300"/>
            <a:ext cx="1602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Google Shape;407;p5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08" name="Google Shape;408;p56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bi-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9" name="Google Shape;409;p56"/>
          <p:cNvSpPr/>
          <p:nvPr/>
        </p:nvSpPr>
        <p:spPr>
          <a:xfrm>
            <a:off x="3684525" y="3085300"/>
            <a:ext cx="1602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" name="Google Shape;414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57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3. Dictado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" name="Google Shape;420;p5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aphicFrame>
        <p:nvGraphicFramePr>
          <p:cNvPr id="421" name="Google Shape;421;p58"/>
          <p:cNvGraphicFramePr/>
          <p:nvPr/>
        </p:nvGraphicFramePr>
        <p:xfrm>
          <a:off x="2635475" y="1477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{B2264C73-996B-4167-A9A1-22BDA3A39A44}</a:tableStyleId>
              </a:tblPr>
              <a:tblGrid>
                <a:gridCol w="1936525"/>
                <a:gridCol w="1936525"/>
              </a:tblGrid>
              <a:tr h="18182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59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Palabras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2 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sílabas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7" name="Google Shape;427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2" name="Google Shape;432;p6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33" name="Google Shape;433;p60"/>
          <p:cNvSpPr txBox="1"/>
          <p:nvPr/>
        </p:nvSpPr>
        <p:spPr>
          <a:xfrm>
            <a:off x="2824617" y="1664425"/>
            <a:ext cx="2007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4" name="Google Shape;434;p60"/>
          <p:cNvSpPr txBox="1"/>
          <p:nvPr/>
        </p:nvSpPr>
        <p:spPr>
          <a:xfrm>
            <a:off x="3681471" y="1664425"/>
            <a:ext cx="2637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5" name="Google Shape;435;p60"/>
          <p:cNvSpPr/>
          <p:nvPr/>
        </p:nvSpPr>
        <p:spPr>
          <a:xfrm>
            <a:off x="3218250" y="2985875"/>
            <a:ext cx="2574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Google Shape;440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41" name="Google Shape;441;p61"/>
          <p:cNvSpPr txBox="1"/>
          <p:nvPr/>
        </p:nvSpPr>
        <p:spPr>
          <a:xfrm>
            <a:off x="2231888" y="1629588"/>
            <a:ext cx="2817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vien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2" name="Google Shape;442;p61"/>
          <p:cNvSpPr txBox="1"/>
          <p:nvPr/>
        </p:nvSpPr>
        <p:spPr>
          <a:xfrm>
            <a:off x="4371113" y="1629588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3" name="Google Shape;443;p61"/>
          <p:cNvSpPr/>
          <p:nvPr/>
        </p:nvSpPr>
        <p:spPr>
          <a:xfrm>
            <a:off x="2459538" y="3020713"/>
            <a:ext cx="4236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" name="Google Shape;448;p6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49" name="Google Shape;449;p62"/>
          <p:cNvSpPr txBox="1"/>
          <p:nvPr/>
        </p:nvSpPr>
        <p:spPr>
          <a:xfrm>
            <a:off x="2134900" y="1664425"/>
            <a:ext cx="2738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0" name="Google Shape;450;p62"/>
          <p:cNvSpPr txBox="1"/>
          <p:nvPr/>
        </p:nvSpPr>
        <p:spPr>
          <a:xfrm>
            <a:off x="4271000" y="1664425"/>
            <a:ext cx="2738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1" name="Google Shape;451;p62"/>
          <p:cNvSpPr/>
          <p:nvPr/>
        </p:nvSpPr>
        <p:spPr>
          <a:xfrm>
            <a:off x="2239395" y="2985875"/>
            <a:ext cx="4587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5"/>
          <p:cNvSpPr txBox="1"/>
          <p:nvPr/>
        </p:nvSpPr>
        <p:spPr>
          <a:xfrm>
            <a:off x="377700" y="2017650"/>
            <a:ext cx="8388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Día 1 </a:t>
            </a:r>
            <a:endParaRPr b="1"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" name="Google Shape;456;p6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57" name="Google Shape;457;p63"/>
          <p:cNvSpPr txBox="1"/>
          <p:nvPr/>
        </p:nvSpPr>
        <p:spPr>
          <a:xfrm>
            <a:off x="2401600" y="1565738"/>
            <a:ext cx="2738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lue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8" name="Google Shape;458;p63"/>
          <p:cNvSpPr txBox="1"/>
          <p:nvPr/>
        </p:nvSpPr>
        <p:spPr>
          <a:xfrm>
            <a:off x="4004300" y="1565738"/>
            <a:ext cx="2738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9" name="Google Shape;459;p63"/>
          <p:cNvSpPr/>
          <p:nvPr/>
        </p:nvSpPr>
        <p:spPr>
          <a:xfrm>
            <a:off x="2885350" y="3084563"/>
            <a:ext cx="3436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4" name="Google Shape;464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65" name="Google Shape;465;p64"/>
          <p:cNvSpPr txBox="1"/>
          <p:nvPr/>
        </p:nvSpPr>
        <p:spPr>
          <a:xfrm>
            <a:off x="1821725" y="1588225"/>
            <a:ext cx="3602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guan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6" name="Google Shape;466;p64"/>
          <p:cNvSpPr txBox="1"/>
          <p:nvPr/>
        </p:nvSpPr>
        <p:spPr>
          <a:xfrm>
            <a:off x="4669650" y="158822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7" name="Google Shape;467;p64"/>
          <p:cNvSpPr/>
          <p:nvPr/>
        </p:nvSpPr>
        <p:spPr>
          <a:xfrm>
            <a:off x="2045575" y="3062075"/>
            <a:ext cx="4862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" name="Google Shape;472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73" name="Google Shape;473;p65"/>
          <p:cNvSpPr txBox="1"/>
          <p:nvPr/>
        </p:nvSpPr>
        <p:spPr>
          <a:xfrm>
            <a:off x="1877600" y="1588225"/>
            <a:ext cx="3602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béis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4" name="Google Shape;474;p65"/>
          <p:cNvSpPr txBox="1"/>
          <p:nvPr/>
        </p:nvSpPr>
        <p:spPr>
          <a:xfrm>
            <a:off x="4278100" y="1588225"/>
            <a:ext cx="2988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bol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5" name="Google Shape;475;p65"/>
          <p:cNvSpPr/>
          <p:nvPr/>
        </p:nvSpPr>
        <p:spPr>
          <a:xfrm>
            <a:off x="2367950" y="3062075"/>
            <a:ext cx="4475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66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Palabras con 3 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sílabas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81" name="Google Shape;481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6" name="Google Shape;486;p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87" name="Google Shape;487;p67"/>
          <p:cNvSpPr txBox="1"/>
          <p:nvPr/>
        </p:nvSpPr>
        <p:spPr>
          <a:xfrm>
            <a:off x="1823700" y="1633050"/>
            <a:ext cx="2386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8" name="Google Shape;488;p67"/>
          <p:cNvSpPr txBox="1"/>
          <p:nvPr/>
        </p:nvSpPr>
        <p:spPr>
          <a:xfrm>
            <a:off x="2638935" y="1633050"/>
            <a:ext cx="3363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féi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9" name="Google Shape;489;p67"/>
          <p:cNvSpPr txBox="1"/>
          <p:nvPr/>
        </p:nvSpPr>
        <p:spPr>
          <a:xfrm>
            <a:off x="4635600" y="1633050"/>
            <a:ext cx="2684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zar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0" name="Google Shape;490;p67"/>
          <p:cNvSpPr/>
          <p:nvPr/>
        </p:nvSpPr>
        <p:spPr>
          <a:xfrm>
            <a:off x="2383770" y="3017250"/>
            <a:ext cx="4611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5" name="Google Shape;495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96" name="Google Shape;496;p68"/>
          <p:cNvSpPr txBox="1"/>
          <p:nvPr/>
        </p:nvSpPr>
        <p:spPr>
          <a:xfrm>
            <a:off x="1660600" y="1633050"/>
            <a:ext cx="2331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7" name="Google Shape;497;p68"/>
          <p:cNvSpPr txBox="1"/>
          <p:nvPr/>
        </p:nvSpPr>
        <p:spPr>
          <a:xfrm>
            <a:off x="2845695" y="1633050"/>
            <a:ext cx="2866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8" name="Google Shape;498;p68"/>
          <p:cNvSpPr txBox="1"/>
          <p:nvPr/>
        </p:nvSpPr>
        <p:spPr>
          <a:xfrm>
            <a:off x="4224507" y="1633050"/>
            <a:ext cx="3258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9" name="Google Shape;499;p68"/>
          <p:cNvSpPr/>
          <p:nvPr/>
        </p:nvSpPr>
        <p:spPr>
          <a:xfrm>
            <a:off x="2210525" y="3110135"/>
            <a:ext cx="4295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4" name="Google Shape;504;p6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05" name="Google Shape;505;p69"/>
          <p:cNvSpPr txBox="1"/>
          <p:nvPr/>
        </p:nvSpPr>
        <p:spPr>
          <a:xfrm>
            <a:off x="1733100" y="1633050"/>
            <a:ext cx="2331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6" name="Google Shape;506;p69"/>
          <p:cNvSpPr txBox="1"/>
          <p:nvPr/>
        </p:nvSpPr>
        <p:spPr>
          <a:xfrm>
            <a:off x="2866000" y="1633050"/>
            <a:ext cx="2711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7" name="Google Shape;507;p69"/>
          <p:cNvSpPr txBox="1"/>
          <p:nvPr/>
        </p:nvSpPr>
        <p:spPr>
          <a:xfrm>
            <a:off x="4068407" y="1633050"/>
            <a:ext cx="3258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cruz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8" name="Google Shape;508;p69"/>
          <p:cNvSpPr/>
          <p:nvPr/>
        </p:nvSpPr>
        <p:spPr>
          <a:xfrm>
            <a:off x="1885500" y="3017250"/>
            <a:ext cx="5525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" name="Google Shape;513;p7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14" name="Google Shape;514;p70"/>
          <p:cNvSpPr txBox="1"/>
          <p:nvPr/>
        </p:nvSpPr>
        <p:spPr>
          <a:xfrm>
            <a:off x="1329362" y="1633050"/>
            <a:ext cx="1851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5" name="Google Shape;515;p70"/>
          <p:cNvSpPr txBox="1"/>
          <p:nvPr/>
        </p:nvSpPr>
        <p:spPr>
          <a:xfrm>
            <a:off x="2719748" y="1633050"/>
            <a:ext cx="3550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mien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6" name="Google Shape;516;p70"/>
          <p:cNvSpPr txBox="1"/>
          <p:nvPr/>
        </p:nvSpPr>
        <p:spPr>
          <a:xfrm>
            <a:off x="5691525" y="1633050"/>
            <a:ext cx="2123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7" name="Google Shape;517;p70"/>
          <p:cNvSpPr/>
          <p:nvPr/>
        </p:nvSpPr>
        <p:spPr>
          <a:xfrm>
            <a:off x="1428588" y="3017250"/>
            <a:ext cx="6281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" name="Google Shape;522;p7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23" name="Google Shape;523;p71"/>
          <p:cNvSpPr txBox="1"/>
          <p:nvPr/>
        </p:nvSpPr>
        <p:spPr>
          <a:xfrm>
            <a:off x="1596062" y="1633050"/>
            <a:ext cx="1851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4" name="Google Shape;524;p71"/>
          <p:cNvSpPr txBox="1"/>
          <p:nvPr/>
        </p:nvSpPr>
        <p:spPr>
          <a:xfrm>
            <a:off x="2148248" y="1633050"/>
            <a:ext cx="3581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5" name="Google Shape;525;p71"/>
          <p:cNvSpPr txBox="1"/>
          <p:nvPr/>
        </p:nvSpPr>
        <p:spPr>
          <a:xfrm>
            <a:off x="4723738" y="1633050"/>
            <a:ext cx="2824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ción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6" name="Google Shape;526;p71"/>
          <p:cNvSpPr/>
          <p:nvPr/>
        </p:nvSpPr>
        <p:spPr>
          <a:xfrm>
            <a:off x="2148238" y="3017250"/>
            <a:ext cx="5399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1" name="Google Shape;531;p7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32" name="Google Shape;532;p72"/>
          <p:cNvSpPr txBox="1"/>
          <p:nvPr/>
        </p:nvSpPr>
        <p:spPr>
          <a:xfrm>
            <a:off x="1939625" y="1584775"/>
            <a:ext cx="1851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3" name="Google Shape;533;p72"/>
          <p:cNvSpPr txBox="1"/>
          <p:nvPr/>
        </p:nvSpPr>
        <p:spPr>
          <a:xfrm>
            <a:off x="3205725" y="1584775"/>
            <a:ext cx="2411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4" name="Google Shape;534;p72"/>
          <p:cNvSpPr txBox="1"/>
          <p:nvPr/>
        </p:nvSpPr>
        <p:spPr>
          <a:xfrm>
            <a:off x="4930188" y="1584775"/>
            <a:ext cx="2123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na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5" name="Google Shape;535;p72"/>
          <p:cNvSpPr/>
          <p:nvPr/>
        </p:nvSpPr>
        <p:spPr>
          <a:xfrm>
            <a:off x="2090575" y="3065525"/>
            <a:ext cx="5113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6"/>
          <p:cNvSpPr txBox="1"/>
          <p:nvPr>
            <p:ph type="ctrTitle"/>
          </p:nvPr>
        </p:nvSpPr>
        <p:spPr>
          <a:xfrm>
            <a:off x="457200" y="3515725"/>
            <a:ext cx="8229600" cy="5388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/>
              <a:t>1. Conciencia fonémica </a:t>
            </a:r>
            <a:endParaRPr sz="3500"/>
          </a:p>
        </p:txBody>
      </p:sp>
      <p:pic>
        <p:nvPicPr>
          <p:cNvPr id="345" name="Google Shape;345;p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73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Palabras con 4 o más 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sílabas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41" name="Google Shape;541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6" name="Google Shape;546;p7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47" name="Google Shape;547;p74"/>
          <p:cNvSpPr txBox="1"/>
          <p:nvPr/>
        </p:nvSpPr>
        <p:spPr>
          <a:xfrm>
            <a:off x="1095638" y="1597150"/>
            <a:ext cx="267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8" name="Google Shape;548;p74"/>
          <p:cNvSpPr txBox="1"/>
          <p:nvPr/>
        </p:nvSpPr>
        <p:spPr>
          <a:xfrm>
            <a:off x="2854613" y="1597150"/>
            <a:ext cx="2251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9" name="Google Shape;549;p74"/>
          <p:cNvSpPr txBox="1"/>
          <p:nvPr/>
        </p:nvSpPr>
        <p:spPr>
          <a:xfrm>
            <a:off x="4021213" y="1597150"/>
            <a:ext cx="2792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0" name="Google Shape;550;p74"/>
          <p:cNvSpPr txBox="1"/>
          <p:nvPr/>
        </p:nvSpPr>
        <p:spPr>
          <a:xfrm>
            <a:off x="5730863" y="1597150"/>
            <a:ext cx="2317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ble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1" name="Google Shape;551;p74"/>
          <p:cNvSpPr/>
          <p:nvPr/>
        </p:nvSpPr>
        <p:spPr>
          <a:xfrm>
            <a:off x="1596048" y="3053149"/>
            <a:ext cx="6380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6" name="Google Shape;556;p7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57" name="Google Shape;557;p75"/>
          <p:cNvSpPr txBox="1"/>
          <p:nvPr/>
        </p:nvSpPr>
        <p:spPr>
          <a:xfrm>
            <a:off x="1514738" y="1637788"/>
            <a:ext cx="267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8" name="Google Shape;558;p75"/>
          <p:cNvSpPr txBox="1"/>
          <p:nvPr/>
        </p:nvSpPr>
        <p:spPr>
          <a:xfrm>
            <a:off x="3230063" y="1637788"/>
            <a:ext cx="2251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9" name="Google Shape;559;p75"/>
          <p:cNvSpPr txBox="1"/>
          <p:nvPr/>
        </p:nvSpPr>
        <p:spPr>
          <a:xfrm>
            <a:off x="3845663" y="1637788"/>
            <a:ext cx="3187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í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0" name="Google Shape;560;p75"/>
          <p:cNvSpPr txBox="1"/>
          <p:nvPr/>
        </p:nvSpPr>
        <p:spPr>
          <a:xfrm>
            <a:off x="5311763" y="1637788"/>
            <a:ext cx="2317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ble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1" name="Google Shape;561;p75"/>
          <p:cNvSpPr/>
          <p:nvPr/>
        </p:nvSpPr>
        <p:spPr>
          <a:xfrm>
            <a:off x="2335188" y="3012513"/>
            <a:ext cx="5132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6" name="Google Shape;566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67" name="Google Shape;567;p76"/>
          <p:cNvSpPr txBox="1"/>
          <p:nvPr/>
        </p:nvSpPr>
        <p:spPr>
          <a:xfrm>
            <a:off x="395422" y="1620375"/>
            <a:ext cx="2509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8" name="Google Shape;568;p76"/>
          <p:cNvSpPr txBox="1"/>
          <p:nvPr/>
        </p:nvSpPr>
        <p:spPr>
          <a:xfrm>
            <a:off x="2592625" y="1620375"/>
            <a:ext cx="2251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9" name="Google Shape;569;p76"/>
          <p:cNvSpPr txBox="1"/>
          <p:nvPr/>
        </p:nvSpPr>
        <p:spPr>
          <a:xfrm>
            <a:off x="4503625" y="1620375"/>
            <a:ext cx="2129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0" name="Google Shape;570;p76"/>
          <p:cNvSpPr txBox="1"/>
          <p:nvPr/>
        </p:nvSpPr>
        <p:spPr>
          <a:xfrm>
            <a:off x="6274525" y="1620375"/>
            <a:ext cx="2317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dos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1" name="Google Shape;571;p76"/>
          <p:cNvSpPr/>
          <p:nvPr/>
        </p:nvSpPr>
        <p:spPr>
          <a:xfrm>
            <a:off x="598775" y="3029925"/>
            <a:ext cx="8149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6" name="Google Shape;576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77" name="Google Shape;577;p77"/>
          <p:cNvSpPr txBox="1"/>
          <p:nvPr/>
        </p:nvSpPr>
        <p:spPr>
          <a:xfrm>
            <a:off x="633525" y="1637788"/>
            <a:ext cx="2317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8" name="Google Shape;578;p77"/>
          <p:cNvSpPr txBox="1"/>
          <p:nvPr/>
        </p:nvSpPr>
        <p:spPr>
          <a:xfrm>
            <a:off x="1914950" y="1637788"/>
            <a:ext cx="2928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9" name="Google Shape;579;p77"/>
          <p:cNvSpPr txBox="1"/>
          <p:nvPr/>
        </p:nvSpPr>
        <p:spPr>
          <a:xfrm>
            <a:off x="3978350" y="1637788"/>
            <a:ext cx="2129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rra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0" name="Google Shape;580;p77"/>
          <p:cNvSpPr txBox="1"/>
          <p:nvPr/>
        </p:nvSpPr>
        <p:spPr>
          <a:xfrm>
            <a:off x="5868825" y="1637788"/>
            <a:ext cx="2637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bles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1" name="Google Shape;581;p77"/>
          <p:cNvSpPr/>
          <p:nvPr/>
        </p:nvSpPr>
        <p:spPr>
          <a:xfrm>
            <a:off x="921075" y="3012513"/>
            <a:ext cx="7589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6" name="Google Shape;586;p7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87" name="Google Shape;587;p78"/>
          <p:cNvSpPr txBox="1"/>
          <p:nvPr/>
        </p:nvSpPr>
        <p:spPr>
          <a:xfrm>
            <a:off x="1726200" y="1588200"/>
            <a:ext cx="1870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8" name="Google Shape;588;p78"/>
          <p:cNvSpPr txBox="1"/>
          <p:nvPr/>
        </p:nvSpPr>
        <p:spPr>
          <a:xfrm>
            <a:off x="1951025" y="1588200"/>
            <a:ext cx="4090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9" name="Google Shape;589;p78"/>
          <p:cNvSpPr txBox="1"/>
          <p:nvPr/>
        </p:nvSpPr>
        <p:spPr>
          <a:xfrm>
            <a:off x="4395425" y="1588200"/>
            <a:ext cx="2129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dir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0" name="Google Shape;590;p78"/>
          <p:cNvSpPr txBox="1"/>
          <p:nvPr/>
        </p:nvSpPr>
        <p:spPr>
          <a:xfrm>
            <a:off x="5556725" y="1588200"/>
            <a:ext cx="2317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1" name="Google Shape;591;p78"/>
          <p:cNvSpPr/>
          <p:nvPr/>
        </p:nvSpPr>
        <p:spPr>
          <a:xfrm>
            <a:off x="1776300" y="2962925"/>
            <a:ext cx="5551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6" name="Google Shape;596;p7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97" name="Google Shape;597;p79"/>
          <p:cNvSpPr txBox="1"/>
          <p:nvPr/>
        </p:nvSpPr>
        <p:spPr>
          <a:xfrm>
            <a:off x="1005988" y="1675888"/>
            <a:ext cx="2317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8" name="Google Shape;598;p79"/>
          <p:cNvSpPr txBox="1"/>
          <p:nvPr/>
        </p:nvSpPr>
        <p:spPr>
          <a:xfrm>
            <a:off x="2221413" y="1675888"/>
            <a:ext cx="2251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9" name="Google Shape;599;p79"/>
          <p:cNvSpPr txBox="1"/>
          <p:nvPr/>
        </p:nvSpPr>
        <p:spPr>
          <a:xfrm>
            <a:off x="3751413" y="1675888"/>
            <a:ext cx="2691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0" name="Google Shape;600;p79"/>
          <p:cNvSpPr txBox="1"/>
          <p:nvPr/>
        </p:nvSpPr>
        <p:spPr>
          <a:xfrm>
            <a:off x="5446113" y="1675888"/>
            <a:ext cx="2691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1" name="Google Shape;601;p79"/>
          <p:cNvSpPr/>
          <p:nvPr/>
        </p:nvSpPr>
        <p:spPr>
          <a:xfrm>
            <a:off x="1739963" y="2974413"/>
            <a:ext cx="5701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6" name="Google Shape;606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7" name="Google Shape;607;p80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7. Dictado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2" name="Google Shape;612;p8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aphicFrame>
        <p:nvGraphicFramePr>
          <p:cNvPr id="613" name="Google Shape;613;p81"/>
          <p:cNvGraphicFramePr/>
          <p:nvPr/>
        </p:nvGraphicFramePr>
        <p:xfrm>
          <a:off x="952500" y="1951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{B2264C73-996B-4167-A9A1-22BDA3A39A44}</a:tableStyleId>
              </a:tblPr>
              <a:tblGrid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</a:tblGrid>
              <a:tr h="1077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8" name="Google Shape;618;p8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aphicFrame>
        <p:nvGraphicFramePr>
          <p:cNvPr id="619" name="Google Shape;619;p82"/>
          <p:cNvGraphicFramePr/>
          <p:nvPr/>
        </p:nvGraphicFramePr>
        <p:xfrm>
          <a:off x="952450" y="19935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{B2264C73-996B-4167-A9A1-22BDA3A39A44}</a:tableStyleId>
              </a:tblPr>
              <a:tblGrid>
                <a:gridCol w="658100"/>
                <a:gridCol w="658100"/>
                <a:gridCol w="658100"/>
                <a:gridCol w="658100"/>
                <a:gridCol w="658100"/>
                <a:gridCol w="658100"/>
                <a:gridCol w="658100"/>
                <a:gridCol w="658100"/>
                <a:gridCol w="658100"/>
                <a:gridCol w="658100"/>
                <a:gridCol w="658100"/>
              </a:tblGrid>
              <a:tr h="1156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4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51" name="Google Shape;351;p47" title="Screenshot 2025-03-13 at 9.00.18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9963" y="1029825"/>
            <a:ext cx="6964074" cy="308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" name="Google Shape;624;p8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aphicFrame>
        <p:nvGraphicFramePr>
          <p:cNvPr id="625" name="Google Shape;625;p83"/>
          <p:cNvGraphicFramePr/>
          <p:nvPr/>
        </p:nvGraphicFramePr>
        <p:xfrm>
          <a:off x="952450" y="19935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{B2264C73-996B-4167-A9A1-22BDA3A39A44}</a:tableStyleId>
              </a:tblPr>
              <a:tblGrid>
                <a:gridCol w="658100"/>
                <a:gridCol w="658100"/>
                <a:gridCol w="658100"/>
                <a:gridCol w="658100"/>
                <a:gridCol w="658100"/>
                <a:gridCol w="658100"/>
                <a:gridCol w="658100"/>
                <a:gridCol w="658100"/>
                <a:gridCol w="658100"/>
                <a:gridCol w="658100"/>
                <a:gridCol w="658100"/>
              </a:tblGrid>
              <a:tr h="1156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0" name="Google Shape;630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31" name="Google Shape;631;p84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Oraciones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6" name="Google Shape;636;p8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37" name="Google Shape;637;p85"/>
          <p:cNvSpPr txBox="1"/>
          <p:nvPr/>
        </p:nvSpPr>
        <p:spPr>
          <a:xfrm>
            <a:off x="311700" y="717650"/>
            <a:ext cx="8520600" cy="32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—¿Por qué no invitan a los amigos de la cuadra a jugar un partido de béisbol? —sugiere mamá.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2" name="Google Shape;642;p8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43" name="Google Shape;643;p86"/>
          <p:cNvSpPr txBox="1"/>
          <p:nvPr/>
        </p:nvSpPr>
        <p:spPr>
          <a:xfrm>
            <a:off x="311700" y="1101325"/>
            <a:ext cx="8520600" cy="24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Primero buscan a Calisto y Nicolás y luego a las hermanas Sofi y Maricruz.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8" name="Google Shape;648;p8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49" name="Google Shape;649;p87"/>
          <p:cNvSpPr txBox="1"/>
          <p:nvPr/>
        </p:nvSpPr>
        <p:spPr>
          <a:xfrm>
            <a:off x="311700" y="1101325"/>
            <a:ext cx="8520600" cy="32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—¡Eso fue increíble! —gritan Sara y Nicolás desbordados de emoción.</a:t>
            </a: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t/>
            </a: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4" name="Google Shape;654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5" name="Google Shape;655;p88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9. Dictado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0" name="Google Shape;660;p8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61" name="Google Shape;661;p89"/>
          <p:cNvSpPr txBox="1"/>
          <p:nvPr/>
        </p:nvSpPr>
        <p:spPr>
          <a:xfrm>
            <a:off x="311700" y="1710925"/>
            <a:ext cx="8520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4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____________________________.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6" name="Google Shape;666;p9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67" name="Google Shape;667;p90"/>
          <p:cNvSpPr txBox="1"/>
          <p:nvPr/>
        </p:nvSpPr>
        <p:spPr>
          <a:xfrm>
            <a:off x="311700" y="648500"/>
            <a:ext cx="8520600" cy="32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—¿Por qué no invitan a los amigos de la cuadra a jugar un partido de béisbol? —sugiere mamá.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91"/>
          <p:cNvSpPr txBox="1"/>
          <p:nvPr>
            <p:ph type="ctrTitle"/>
          </p:nvPr>
        </p:nvSpPr>
        <p:spPr>
          <a:xfrm>
            <a:off x="457200" y="1835075"/>
            <a:ext cx="4114800" cy="738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673" name="Google Shape;673;p91"/>
          <p:cNvSpPr txBox="1"/>
          <p:nvPr>
            <p:ph idx="1" type="subTitle"/>
          </p:nvPr>
        </p:nvSpPr>
        <p:spPr>
          <a:xfrm>
            <a:off x="457200" y="2613550"/>
            <a:ext cx="4114800" cy="6774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sp>
        <p:nvSpPr>
          <p:cNvPr id="674" name="Google Shape;674;p91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5" name="Google Shape;675;p91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6" name="Google Shape;676;p91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7" name="Google Shape;677;p91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8" name="Google Shape;678;p91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9" name="Google Shape;679;p91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80" name="Google Shape;680;p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3675" y="1893175"/>
            <a:ext cx="2878700" cy="238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57" name="Google Shape;357;p48" title="Screenshot 2025-03-13 at 8.57.51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33825" y="728800"/>
            <a:ext cx="3676350" cy="368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Google Shape;362;p4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63" name="Google Shape;363;p49" title="Screenshot 2025-03-13 at 9.01.25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94537" y="933963"/>
            <a:ext cx="3354925" cy="327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Google Shape;368;p5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69" name="Google Shape;369;p50" title="Screenshot 2025-03-13 at 9.02.34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87988" y="624025"/>
            <a:ext cx="4168025" cy="3895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5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75" name="Google Shape;375;p51" title="Screenshot 2025-03-13 at 9.04.10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04675" y="987800"/>
            <a:ext cx="3334625" cy="316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2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Prefijos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1" name="Google Shape;381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