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9" r:id="rId3"/>
    <p:sldId id="288" r:id="rId4"/>
    <p:sldId id="310" r:id="rId5"/>
    <p:sldId id="257" r:id="rId6"/>
    <p:sldId id="258" r:id="rId7"/>
    <p:sldId id="313" r:id="rId8"/>
    <p:sldId id="314" r:id="rId9"/>
    <p:sldId id="262" r:id="rId10"/>
    <p:sldId id="263" r:id="rId11"/>
    <p:sldId id="260" r:id="rId12"/>
    <p:sldId id="264" r:id="rId13"/>
    <p:sldId id="291" r:id="rId14"/>
    <p:sldId id="292" r:id="rId15"/>
    <p:sldId id="294" r:id="rId16"/>
    <p:sldId id="296" r:id="rId17"/>
    <p:sldId id="295" r:id="rId18"/>
    <p:sldId id="297" r:id="rId19"/>
    <p:sldId id="307" r:id="rId20"/>
    <p:sldId id="299" r:id="rId21"/>
    <p:sldId id="300" r:id="rId22"/>
    <p:sldId id="303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a Flynt" initials="KF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7"/>
    <a:srgbClr val="336EAC"/>
    <a:srgbClr val="3389BA"/>
    <a:srgbClr val="007CBA"/>
    <a:srgbClr val="F3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3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A95FC-B7F4-9949-862B-2E096670EACF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79EED9-6047-0843-B3DA-7E5529755F15}">
      <dgm:prSet custT="1"/>
      <dgm:spPr/>
      <dgm:t>
        <a:bodyPr/>
        <a:lstStyle/>
        <a:p>
          <a:pPr rtl="0"/>
          <a:r>
            <a:rPr lang="en-US" sz="2200" b="1"/>
            <a:t>Culture</a:t>
          </a:r>
        </a:p>
      </dgm:t>
    </dgm:pt>
    <dgm:pt modelId="{1EE9B3CB-D3E5-C446-ADA1-233005D826C1}" type="parTrans" cxnId="{3DEBF705-5EDA-EB4D-8562-A7A45367F4B1}">
      <dgm:prSet/>
      <dgm:spPr/>
      <dgm:t>
        <a:bodyPr/>
        <a:lstStyle/>
        <a:p>
          <a:endParaRPr lang="en-US" sz="2200" b="1"/>
        </a:p>
      </dgm:t>
    </dgm:pt>
    <dgm:pt modelId="{74F38F29-F01D-1C49-91B4-6CA0FDB088BB}" type="sibTrans" cxnId="{3DEBF705-5EDA-EB4D-8562-A7A45367F4B1}">
      <dgm:prSet/>
      <dgm:spPr/>
      <dgm:t>
        <a:bodyPr/>
        <a:lstStyle/>
        <a:p>
          <a:endParaRPr lang="en-US" sz="2200" b="1"/>
        </a:p>
      </dgm:t>
    </dgm:pt>
    <dgm:pt modelId="{48E30051-9EF6-5F49-BD04-C2CE26A73266}">
      <dgm:prSet custT="1"/>
      <dgm:spPr/>
      <dgm:t>
        <a:bodyPr/>
        <a:lstStyle/>
        <a:p>
          <a:pPr rtl="0"/>
          <a:r>
            <a:rPr lang="en-US" sz="2200" b="1"/>
            <a:t>Direction and goals</a:t>
          </a:r>
        </a:p>
      </dgm:t>
    </dgm:pt>
    <dgm:pt modelId="{98DA1A22-4E71-8F4D-BFEC-D1709BABAB4D}" type="parTrans" cxnId="{20AB1A58-A5A1-794D-BEC1-0837258B52A4}">
      <dgm:prSet/>
      <dgm:spPr/>
      <dgm:t>
        <a:bodyPr/>
        <a:lstStyle/>
        <a:p>
          <a:endParaRPr lang="en-US" sz="2200" b="1"/>
        </a:p>
      </dgm:t>
    </dgm:pt>
    <dgm:pt modelId="{20B19A0E-10BE-DC4A-B841-2BDE237FAF67}" type="sibTrans" cxnId="{20AB1A58-A5A1-794D-BEC1-0837258B52A4}">
      <dgm:prSet/>
      <dgm:spPr/>
      <dgm:t>
        <a:bodyPr/>
        <a:lstStyle/>
        <a:p>
          <a:endParaRPr lang="en-US" sz="2200" b="1"/>
        </a:p>
      </dgm:t>
    </dgm:pt>
    <dgm:pt modelId="{8567A92D-799E-9D4D-991D-94069FC576C3}">
      <dgm:prSet custT="1"/>
      <dgm:spPr/>
      <dgm:t>
        <a:bodyPr/>
        <a:lstStyle/>
        <a:p>
          <a:pPr rtl="0"/>
          <a:r>
            <a:rPr lang="en-US" sz="2200" b="1"/>
            <a:t>Communication</a:t>
          </a:r>
        </a:p>
      </dgm:t>
    </dgm:pt>
    <dgm:pt modelId="{9BA64AC5-768B-924F-9D98-32A6FD053A90}" type="parTrans" cxnId="{93ABFD88-1277-3B4A-BD8C-9932AD8A17AB}">
      <dgm:prSet/>
      <dgm:spPr/>
      <dgm:t>
        <a:bodyPr/>
        <a:lstStyle/>
        <a:p>
          <a:endParaRPr lang="en-US" sz="2200" b="1"/>
        </a:p>
      </dgm:t>
    </dgm:pt>
    <dgm:pt modelId="{4B391E49-3DFE-EE4C-8A4A-E88A9572FE26}" type="sibTrans" cxnId="{93ABFD88-1277-3B4A-BD8C-9932AD8A17AB}">
      <dgm:prSet/>
      <dgm:spPr/>
      <dgm:t>
        <a:bodyPr/>
        <a:lstStyle/>
        <a:p>
          <a:endParaRPr lang="en-US" sz="2200" b="1"/>
        </a:p>
      </dgm:t>
    </dgm:pt>
    <dgm:pt modelId="{83916B64-7F8C-2048-AE13-53362C2B6048}">
      <dgm:prSet custT="1"/>
      <dgm:spPr/>
      <dgm:t>
        <a:bodyPr/>
        <a:lstStyle/>
        <a:p>
          <a:pPr rtl="0"/>
          <a:r>
            <a:rPr lang="en-US" sz="2200" b="1"/>
            <a:t>Decision making</a:t>
          </a:r>
        </a:p>
      </dgm:t>
    </dgm:pt>
    <dgm:pt modelId="{D5C248DC-2B4C-6F42-91CB-F3E5FB6D8F26}" type="parTrans" cxnId="{70D4CED3-B551-0849-9951-CBF48EAE132D}">
      <dgm:prSet/>
      <dgm:spPr/>
      <dgm:t>
        <a:bodyPr/>
        <a:lstStyle/>
        <a:p>
          <a:endParaRPr lang="en-US" sz="2200" b="1"/>
        </a:p>
      </dgm:t>
    </dgm:pt>
    <dgm:pt modelId="{C0362E3E-19DB-9A47-A4C7-8D4A8A73ECFA}" type="sibTrans" cxnId="{70D4CED3-B551-0849-9951-CBF48EAE132D}">
      <dgm:prSet/>
      <dgm:spPr/>
      <dgm:t>
        <a:bodyPr/>
        <a:lstStyle/>
        <a:p>
          <a:endParaRPr lang="en-US" sz="2200" b="1"/>
        </a:p>
      </dgm:t>
    </dgm:pt>
    <dgm:pt modelId="{CEEF1FFC-43EC-3142-A4D0-C09B08A0CC31}" type="pres">
      <dgm:prSet presAssocID="{BADA95FC-B7F4-9949-862B-2E096670EACF}" presName="compositeShape" presStyleCnt="0">
        <dgm:presLayoutVars>
          <dgm:chMax val="7"/>
          <dgm:dir/>
          <dgm:resizeHandles val="exact"/>
        </dgm:presLayoutVars>
      </dgm:prSet>
      <dgm:spPr/>
    </dgm:pt>
    <dgm:pt modelId="{44C52C89-45C8-DD40-808A-FC96F7CEA108}" type="pres">
      <dgm:prSet presAssocID="{2B79EED9-6047-0843-B3DA-7E5529755F15}" presName="circ1" presStyleLbl="vennNode1" presStyleIdx="0" presStyleCnt="4" custScaleX="174770" custLinFactNeighborX="-16888" custLinFactNeighborY="1923"/>
      <dgm:spPr/>
    </dgm:pt>
    <dgm:pt modelId="{CAEC38CA-A12C-4D4A-AB88-4A14E4BA20B5}" type="pres">
      <dgm:prSet presAssocID="{2B79EED9-6047-0843-B3DA-7E5529755F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6537C6-3C74-FA45-946F-94376218B1E3}" type="pres">
      <dgm:prSet presAssocID="{48E30051-9EF6-5F49-BD04-C2CE26A73266}" presName="circ2" presStyleLbl="vennNode1" presStyleIdx="1" presStyleCnt="4" custScaleX="174770" custLinFactNeighborX="-16888" custLinFactNeighborY="1923"/>
      <dgm:spPr/>
    </dgm:pt>
    <dgm:pt modelId="{4728B18C-179B-E943-9F51-DF924189F19B}" type="pres">
      <dgm:prSet presAssocID="{48E30051-9EF6-5F49-BD04-C2CE26A732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164182-46B8-AB47-87EA-938A63F34B4B}" type="pres">
      <dgm:prSet presAssocID="{8567A92D-799E-9D4D-991D-94069FC576C3}" presName="circ3" presStyleLbl="vennNode1" presStyleIdx="2" presStyleCnt="4" custScaleX="174770" custLinFactNeighborX="-16888" custLinFactNeighborY="1923"/>
      <dgm:spPr/>
    </dgm:pt>
    <dgm:pt modelId="{8E3E91D6-CBCB-F248-B198-9D7A040F25C4}" type="pres">
      <dgm:prSet presAssocID="{8567A92D-799E-9D4D-991D-94069FC576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D99E07-EEE0-9349-B296-46C4F8918D4C}" type="pres">
      <dgm:prSet presAssocID="{83916B64-7F8C-2048-AE13-53362C2B6048}" presName="circ4" presStyleLbl="vennNode1" presStyleIdx="3" presStyleCnt="4" custScaleX="174770" custLinFactNeighborX="-16888" custLinFactNeighborY="1923"/>
      <dgm:spPr/>
    </dgm:pt>
    <dgm:pt modelId="{75385843-A360-3C4C-BA95-C4562C19683E}" type="pres">
      <dgm:prSet presAssocID="{83916B64-7F8C-2048-AE13-53362C2B604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EBF705-5EDA-EB4D-8562-A7A45367F4B1}" srcId="{BADA95FC-B7F4-9949-862B-2E096670EACF}" destId="{2B79EED9-6047-0843-B3DA-7E5529755F15}" srcOrd="0" destOrd="0" parTransId="{1EE9B3CB-D3E5-C446-ADA1-233005D826C1}" sibTransId="{74F38F29-F01D-1C49-91B4-6CA0FDB088BB}"/>
    <dgm:cxn modelId="{C4361930-84A3-E241-B444-1C0B97AA9E94}" type="presOf" srcId="{83916B64-7F8C-2048-AE13-53362C2B6048}" destId="{78D99E07-EEE0-9349-B296-46C4F8918D4C}" srcOrd="0" destOrd="0" presId="urn:microsoft.com/office/officeart/2005/8/layout/venn1"/>
    <dgm:cxn modelId="{EA07FF44-F259-5248-BDEE-780FB430B7DF}" type="presOf" srcId="{2B79EED9-6047-0843-B3DA-7E5529755F15}" destId="{44C52C89-45C8-DD40-808A-FC96F7CEA108}" srcOrd="0" destOrd="0" presId="urn:microsoft.com/office/officeart/2005/8/layout/venn1"/>
    <dgm:cxn modelId="{A6C31245-8FB3-9A49-8CE3-FAEF43F3DFD3}" type="presOf" srcId="{83916B64-7F8C-2048-AE13-53362C2B6048}" destId="{75385843-A360-3C4C-BA95-C4562C19683E}" srcOrd="1" destOrd="0" presId="urn:microsoft.com/office/officeart/2005/8/layout/venn1"/>
    <dgm:cxn modelId="{8FDB7545-3290-5144-BAD5-09886C4933B3}" type="presOf" srcId="{8567A92D-799E-9D4D-991D-94069FC576C3}" destId="{8E3E91D6-CBCB-F248-B198-9D7A040F25C4}" srcOrd="1" destOrd="0" presId="urn:microsoft.com/office/officeart/2005/8/layout/venn1"/>
    <dgm:cxn modelId="{B09DB647-0E57-BB44-999B-EF71268A5BCD}" type="presOf" srcId="{8567A92D-799E-9D4D-991D-94069FC576C3}" destId="{B9164182-46B8-AB47-87EA-938A63F34B4B}" srcOrd="0" destOrd="0" presId="urn:microsoft.com/office/officeart/2005/8/layout/venn1"/>
    <dgm:cxn modelId="{20AB1A58-A5A1-794D-BEC1-0837258B52A4}" srcId="{BADA95FC-B7F4-9949-862B-2E096670EACF}" destId="{48E30051-9EF6-5F49-BD04-C2CE26A73266}" srcOrd="1" destOrd="0" parTransId="{98DA1A22-4E71-8F4D-BFEC-D1709BABAB4D}" sibTransId="{20B19A0E-10BE-DC4A-B841-2BDE237FAF67}"/>
    <dgm:cxn modelId="{F4042D59-ED09-F342-8450-9BC37D70BFE6}" type="presOf" srcId="{48E30051-9EF6-5F49-BD04-C2CE26A73266}" destId="{4728B18C-179B-E943-9F51-DF924189F19B}" srcOrd="1" destOrd="0" presId="urn:microsoft.com/office/officeart/2005/8/layout/venn1"/>
    <dgm:cxn modelId="{93ABFD88-1277-3B4A-BD8C-9932AD8A17AB}" srcId="{BADA95FC-B7F4-9949-862B-2E096670EACF}" destId="{8567A92D-799E-9D4D-991D-94069FC576C3}" srcOrd="2" destOrd="0" parTransId="{9BA64AC5-768B-924F-9D98-32A6FD053A90}" sibTransId="{4B391E49-3DFE-EE4C-8A4A-E88A9572FE26}"/>
    <dgm:cxn modelId="{70D4CED3-B551-0849-9951-CBF48EAE132D}" srcId="{BADA95FC-B7F4-9949-862B-2E096670EACF}" destId="{83916B64-7F8C-2048-AE13-53362C2B6048}" srcOrd="3" destOrd="0" parTransId="{D5C248DC-2B4C-6F42-91CB-F3E5FB6D8F26}" sibTransId="{C0362E3E-19DB-9A47-A4C7-8D4A8A73ECFA}"/>
    <dgm:cxn modelId="{42E8D4DB-C45A-3040-AE87-3A4D59F43571}" type="presOf" srcId="{2B79EED9-6047-0843-B3DA-7E5529755F15}" destId="{CAEC38CA-A12C-4D4A-AB88-4A14E4BA20B5}" srcOrd="1" destOrd="0" presId="urn:microsoft.com/office/officeart/2005/8/layout/venn1"/>
    <dgm:cxn modelId="{864A44F1-EE17-474B-9245-242806645D49}" type="presOf" srcId="{48E30051-9EF6-5F49-BD04-C2CE26A73266}" destId="{306537C6-3C74-FA45-946F-94376218B1E3}" srcOrd="0" destOrd="0" presId="urn:microsoft.com/office/officeart/2005/8/layout/venn1"/>
    <dgm:cxn modelId="{3EDEA6FE-8076-804F-B343-A85EB4ED959C}" type="presOf" srcId="{BADA95FC-B7F4-9949-862B-2E096670EACF}" destId="{CEEF1FFC-43EC-3142-A4D0-C09B08A0CC31}" srcOrd="0" destOrd="0" presId="urn:microsoft.com/office/officeart/2005/8/layout/venn1"/>
    <dgm:cxn modelId="{6689C036-CED6-274F-93F8-46BF3D6B5C78}" type="presParOf" srcId="{CEEF1FFC-43EC-3142-A4D0-C09B08A0CC31}" destId="{44C52C89-45C8-DD40-808A-FC96F7CEA108}" srcOrd="0" destOrd="0" presId="urn:microsoft.com/office/officeart/2005/8/layout/venn1"/>
    <dgm:cxn modelId="{A931162F-A652-914E-9DE2-97C0FF877534}" type="presParOf" srcId="{CEEF1FFC-43EC-3142-A4D0-C09B08A0CC31}" destId="{CAEC38CA-A12C-4D4A-AB88-4A14E4BA20B5}" srcOrd="1" destOrd="0" presId="urn:microsoft.com/office/officeart/2005/8/layout/venn1"/>
    <dgm:cxn modelId="{D0B13A3D-E250-5A40-A5BA-616C448E0ACB}" type="presParOf" srcId="{CEEF1FFC-43EC-3142-A4D0-C09B08A0CC31}" destId="{306537C6-3C74-FA45-946F-94376218B1E3}" srcOrd="2" destOrd="0" presId="urn:microsoft.com/office/officeart/2005/8/layout/venn1"/>
    <dgm:cxn modelId="{1D4B08AD-EB9D-2C45-82CB-28B6146BF029}" type="presParOf" srcId="{CEEF1FFC-43EC-3142-A4D0-C09B08A0CC31}" destId="{4728B18C-179B-E943-9F51-DF924189F19B}" srcOrd="3" destOrd="0" presId="urn:microsoft.com/office/officeart/2005/8/layout/venn1"/>
    <dgm:cxn modelId="{944F6990-3763-404E-83FC-84A05F361C5D}" type="presParOf" srcId="{CEEF1FFC-43EC-3142-A4D0-C09B08A0CC31}" destId="{B9164182-46B8-AB47-87EA-938A63F34B4B}" srcOrd="4" destOrd="0" presId="urn:microsoft.com/office/officeart/2005/8/layout/venn1"/>
    <dgm:cxn modelId="{37194282-2CE4-0D4A-A4FE-5C501B11CEAE}" type="presParOf" srcId="{CEEF1FFC-43EC-3142-A4D0-C09B08A0CC31}" destId="{8E3E91D6-CBCB-F248-B198-9D7A040F25C4}" srcOrd="5" destOrd="0" presId="urn:microsoft.com/office/officeart/2005/8/layout/venn1"/>
    <dgm:cxn modelId="{7789EBF4-840D-AE47-97D6-DE330C77DF48}" type="presParOf" srcId="{CEEF1FFC-43EC-3142-A4D0-C09B08A0CC31}" destId="{78D99E07-EEE0-9349-B296-46C4F8918D4C}" srcOrd="6" destOrd="0" presId="urn:microsoft.com/office/officeart/2005/8/layout/venn1"/>
    <dgm:cxn modelId="{83819F4C-4A92-E54C-99DC-6BD9CBA4F1B2}" type="presParOf" srcId="{CEEF1FFC-43EC-3142-A4D0-C09B08A0CC31}" destId="{75385843-A360-3C4C-BA95-C4562C19683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52C89-45C8-DD40-808A-FC96F7CEA108}">
      <dsp:nvSpPr>
        <dsp:cNvPr id="0" name=""/>
        <dsp:cNvSpPr/>
      </dsp:nvSpPr>
      <dsp:spPr>
        <a:xfrm>
          <a:off x="3033302" y="88699"/>
          <a:ext cx="4030584" cy="230622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Culture</a:t>
          </a:r>
        </a:p>
      </dsp:txBody>
      <dsp:txXfrm>
        <a:off x="3498370" y="399152"/>
        <a:ext cx="3100449" cy="731782"/>
      </dsp:txXfrm>
    </dsp:sp>
    <dsp:sp modelId="{306537C6-3C74-FA45-946F-94376218B1E3}">
      <dsp:nvSpPr>
        <dsp:cNvPr id="0" name=""/>
        <dsp:cNvSpPr/>
      </dsp:nvSpPr>
      <dsp:spPr>
        <a:xfrm>
          <a:off x="4053362" y="1108758"/>
          <a:ext cx="4030584" cy="230622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Direction and goals</a:t>
          </a:r>
        </a:p>
      </dsp:txBody>
      <dsp:txXfrm>
        <a:off x="6223677" y="1374861"/>
        <a:ext cx="1550224" cy="1774017"/>
      </dsp:txXfrm>
    </dsp:sp>
    <dsp:sp modelId="{B9164182-46B8-AB47-87EA-938A63F34B4B}">
      <dsp:nvSpPr>
        <dsp:cNvPr id="0" name=""/>
        <dsp:cNvSpPr/>
      </dsp:nvSpPr>
      <dsp:spPr>
        <a:xfrm>
          <a:off x="3033302" y="2128818"/>
          <a:ext cx="4030584" cy="230622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Communication</a:t>
          </a:r>
        </a:p>
      </dsp:txBody>
      <dsp:txXfrm>
        <a:off x="3498370" y="3392806"/>
        <a:ext cx="3100449" cy="731782"/>
      </dsp:txXfrm>
    </dsp:sp>
    <dsp:sp modelId="{78D99E07-EEE0-9349-B296-46C4F8918D4C}">
      <dsp:nvSpPr>
        <dsp:cNvPr id="0" name=""/>
        <dsp:cNvSpPr/>
      </dsp:nvSpPr>
      <dsp:spPr>
        <a:xfrm>
          <a:off x="2013242" y="1108758"/>
          <a:ext cx="4030584" cy="230622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Decision making</a:t>
          </a:r>
        </a:p>
      </dsp:txBody>
      <dsp:txXfrm>
        <a:off x="2323287" y="1374861"/>
        <a:ext cx="1550224" cy="177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C7A36-0E23-4C47-864C-3603BAFD6110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98BA4-B092-0142-8275-9FF45BDC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3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61C9D-574E-054E-9318-29713E95B01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49318-BE8E-C348-BBC3-CC01B5E22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03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49318-BE8E-C348-BBC3-CC01B5E22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8175" lvl="1" indent="-3175">
              <a:lnSpc>
                <a:spcPct val="130000"/>
              </a:lnSpc>
              <a:buFont typeface="Arial" charset="0"/>
              <a:buNone/>
            </a:pPr>
            <a:r>
              <a:rPr lang="en-US" altLang="x-none" sz="1400" dirty="0">
                <a:ea typeface="Times New Roman" charset="0"/>
                <a:cs typeface="Times New Roman" charset="0"/>
              </a:rPr>
              <a:t>ACT (Accelerated Change Tools)  is a process which incorporates a set of common sense tools designed to help managers initiate, lead and orchestrate significant change effectively. Such as,</a:t>
            </a:r>
          </a:p>
          <a:p>
            <a:pPr marL="1030288" lvl="2">
              <a:lnSpc>
                <a:spcPct val="130000"/>
              </a:lnSpc>
            </a:pPr>
            <a:r>
              <a:rPr lang="en-US" altLang="x-none" sz="1400" dirty="0">
                <a:solidFill>
                  <a:srgbClr val="003AF4"/>
                </a:solidFill>
                <a:ea typeface="Times New Roman" charset="0"/>
                <a:cs typeface="Times New Roman" charset="0"/>
              </a:rPr>
              <a:t>Large scale change</a:t>
            </a:r>
            <a:r>
              <a:rPr lang="en-US" altLang="x-none" sz="1400" dirty="0">
                <a:ea typeface="Times New Roman" charset="0"/>
                <a:cs typeface="Times New Roman" charset="0"/>
              </a:rPr>
              <a:t>: mergers, corporate wide initiatives, cross departmental processes, etc.</a:t>
            </a:r>
          </a:p>
          <a:p>
            <a:pPr marL="1030288" lvl="2">
              <a:lnSpc>
                <a:spcPct val="130000"/>
              </a:lnSpc>
            </a:pPr>
            <a:r>
              <a:rPr lang="en-US" altLang="x-none" sz="1400" dirty="0">
                <a:solidFill>
                  <a:srgbClr val="003AF4"/>
                </a:solidFill>
                <a:ea typeface="Times New Roman" charset="0"/>
                <a:cs typeface="Times New Roman" charset="0"/>
              </a:rPr>
              <a:t>Medium/Small scale</a:t>
            </a:r>
            <a:r>
              <a:rPr lang="en-US" altLang="x-none" sz="1400" dirty="0">
                <a:ea typeface="Times New Roman" charset="0"/>
                <a:cs typeface="Times New Roman" charset="0"/>
              </a:rPr>
              <a:t>: business process improvements, departmental re-organization, etc.</a:t>
            </a:r>
          </a:p>
          <a:p>
            <a:pPr marL="638175" lvl="1" indent="-3175">
              <a:lnSpc>
                <a:spcPct val="130000"/>
              </a:lnSpc>
              <a:buFont typeface="Arial" charset="0"/>
              <a:buNone/>
            </a:pPr>
            <a:r>
              <a:rPr lang="en-US" altLang="x-none" sz="1400" dirty="0">
                <a:ea typeface="Times New Roman" charset="0"/>
                <a:cs typeface="Times New Roman" charset="0"/>
              </a:rPr>
              <a:t>ACT draws upon the most successful change management techniques from </a:t>
            </a:r>
            <a:r>
              <a:rPr lang="en-US" altLang="x-none" sz="1400" dirty="0" err="1">
                <a:ea typeface="Times New Roman" charset="0"/>
                <a:cs typeface="Times New Roman" charset="0"/>
              </a:rPr>
              <a:t>Beckhard</a:t>
            </a:r>
            <a:r>
              <a:rPr lang="en-US" altLang="x-none" sz="1400" dirty="0">
                <a:ea typeface="Times New Roman" charset="0"/>
                <a:cs typeface="Times New Roman" charset="0"/>
              </a:rPr>
              <a:t> and Harris (1987), Jon </a:t>
            </a:r>
            <a:r>
              <a:rPr lang="en-US" altLang="x-none" sz="1400" dirty="0" err="1">
                <a:ea typeface="Times New Roman" charset="0"/>
                <a:cs typeface="Times New Roman" charset="0"/>
              </a:rPr>
              <a:t>Katzenbach</a:t>
            </a:r>
            <a:r>
              <a:rPr lang="en-US" altLang="x-none" sz="1400" dirty="0">
                <a:ea typeface="Times New Roman" charset="0"/>
                <a:cs typeface="Times New Roman" charset="0"/>
              </a:rPr>
              <a:t> (1994), GE CAP Tools, and John Kotter (1996).</a:t>
            </a:r>
          </a:p>
          <a:p>
            <a:pPr marL="638175" lvl="1" indent="-3175">
              <a:lnSpc>
                <a:spcPct val="130000"/>
              </a:lnSpc>
              <a:buFont typeface="Arial" charset="0"/>
              <a:buNone/>
            </a:pPr>
            <a:endParaRPr lang="en-US" altLang="x-none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49318-BE8E-C348-BBC3-CC01B5E22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4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242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7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3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2017 Copyright Powers Resource Center,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B142575-D021-4098-BA74-0A1AB2B780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436419"/>
            <a:ext cx="9144000" cy="4572000"/>
          </a:xfr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Teaming Through Change: 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</a:b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Keep your team going </a:t>
            </a:r>
            <a:b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</a:b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through the chaos</a:t>
            </a:r>
          </a:p>
        </p:txBody>
      </p:sp>
      <p:sp>
        <p:nvSpPr>
          <p:cNvPr id="6" name="Oval 5"/>
          <p:cNvSpPr/>
          <p:nvPr/>
        </p:nvSpPr>
        <p:spPr>
          <a:xfrm>
            <a:off x="2710776" y="1154349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7927" y="873793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6EA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303507" y="1019783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1804296" y="1658381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96894" y="1715386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6243" y="821989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1804296" y="1075834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1896894" y="1272702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1359633" y="1118681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64596" y="1118681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7592" y="2107736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01" y="6372253"/>
            <a:ext cx="302812" cy="365125"/>
          </a:xfrm>
        </p:spPr>
        <p:txBody>
          <a:bodyPr/>
          <a:lstStyle/>
          <a:p>
            <a:fld id="{BB142575-D021-4098-BA74-0A1AB2B7801F}" type="slidenum">
              <a:rPr lang="en-US" b="1" smtClean="0">
                <a:latin typeface="Myriad Pro" panose="020B0503030403020204" pitchFamily="34" charset="0"/>
              </a:rPr>
              <a:t>1</a:t>
            </a:fld>
            <a:endParaRPr lang="en-US" b="1" dirty="0"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8400" y="5663576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2018 Copyright Powers Resource Center, LLC. </a:t>
            </a:r>
          </a:p>
          <a:p>
            <a:pPr algn="ctr"/>
            <a:r>
              <a:rPr lang="en-US" b="1" dirty="0"/>
              <a:t>All Rights Reserved.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A20AAC-0A37-2244-8081-CD09AC86C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54" y="4010797"/>
            <a:ext cx="5400963" cy="9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Changes in Your Organization</a:t>
            </a: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What is ending?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What fears and emotions are your noticing?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What transition phase are you in? Your team members?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How was the change communicated?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What might have worked better?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801" y="6372253"/>
            <a:ext cx="402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7018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1" y="685800"/>
            <a:ext cx="10872216" cy="84159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Communication Strategies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12" y="1792020"/>
            <a:ext cx="3761365" cy="454846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noAutofit/>
          </a:bodyPr>
          <a:lstStyle/>
          <a:p>
            <a:endParaRPr lang="en-US" sz="3200" dirty="0"/>
          </a:p>
          <a:p>
            <a:pPr marL="457200" lvl="0" indent="-457200">
              <a:buFont typeface="Arial"/>
              <a:buChar char="•"/>
            </a:pPr>
            <a:r>
              <a:rPr lang="en-US" sz="3200" dirty="0"/>
              <a:t>Accidental </a:t>
            </a:r>
          </a:p>
          <a:p>
            <a:pPr marL="457200" lvl="0" indent="-457200">
              <a:buFont typeface="Arial"/>
              <a:buChar char="•"/>
            </a:pPr>
            <a:r>
              <a:rPr lang="en-US" sz="3200" dirty="0"/>
              <a:t>Mindful</a:t>
            </a:r>
          </a:p>
          <a:p>
            <a:r>
              <a:rPr lang="en-US" sz="3200" dirty="0"/>
              <a:t> </a:t>
            </a:r>
          </a:p>
          <a:p>
            <a:pPr algn="ctr"/>
            <a:r>
              <a:rPr lang="en-US" sz="3200" b="1" dirty="0"/>
              <a:t>What’s the difference? </a:t>
            </a:r>
          </a:p>
        </p:txBody>
      </p:sp>
      <p:sp>
        <p:nvSpPr>
          <p:cNvPr id="6" name="Oval 5"/>
          <p:cNvSpPr/>
          <p:nvPr/>
        </p:nvSpPr>
        <p:spPr>
          <a:xfrm>
            <a:off x="1798275" y="492868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5426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A97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1006" y="358302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1795" y="996900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84393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A97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742" y="160508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1795" y="414353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84393" y="611221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47132" y="457200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2095" y="457200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091" y="1446255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800" y="6372253"/>
            <a:ext cx="38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26" y="1792020"/>
            <a:ext cx="6822701" cy="45484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Mindful Communication</a:t>
            </a: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Elements of Mindful Communication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1.	Employ Consistent Tactics: Create a Communication Plan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•	Why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•	Where 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•	How 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•	What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2.	Address Emotions: Build Rapport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•	Listen &amp; Observe 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•	Adapt Communication Tools 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6800" y="6372253"/>
            <a:ext cx="368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0168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Importance of Feedback Loop</a:t>
            </a: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>
              <a:lnSpc>
                <a:spcPct val="12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6800" y="6372253"/>
            <a:ext cx="368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14</a:t>
            </a:r>
          </a:p>
        </p:txBody>
      </p:sp>
      <p:pic>
        <p:nvPicPr>
          <p:cNvPr id="18" name="O 1"/>
          <p:cNvPicPr/>
          <p:nvPr/>
        </p:nvPicPr>
        <p:blipFill>
          <a:blip r:embed="rId2"/>
          <a:srcRect l="-5949" t="-12964" r="-2344" b="-25928"/>
          <a:stretch>
            <a:fillRect/>
          </a:stretch>
        </p:blipFill>
        <p:spPr bwMode="auto">
          <a:xfrm>
            <a:off x="1959429" y="1839297"/>
            <a:ext cx="7706937" cy="323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301335" y="4840105"/>
            <a:ext cx="8726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/>
              <a:t>A message gets encoded by the sender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It then gets sent through a communication medium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The receiver then decodes this information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Some type of feedback loop must take place</a:t>
            </a:r>
          </a:p>
        </p:txBody>
      </p:sp>
    </p:spTree>
    <p:extLst>
      <p:ext uri="{BB962C8B-B14F-4D97-AF65-F5344CB8AC3E}">
        <p14:creationId xmlns:p14="http://schemas.microsoft.com/office/powerpoint/2010/main" val="298862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1" y="685800"/>
            <a:ext cx="10872216" cy="84159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Feedback Strategies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12" y="1792020"/>
            <a:ext cx="5987730" cy="454846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noAutofit/>
          </a:bodyPr>
          <a:lstStyle/>
          <a:p>
            <a:endParaRPr lang="en-US" sz="3600" dirty="0"/>
          </a:p>
          <a:p>
            <a:pPr marL="457200" lvl="0" indent="-457200">
              <a:buFont typeface="Arial"/>
              <a:buChar char="•"/>
            </a:pPr>
            <a:r>
              <a:rPr lang="en-US" sz="3600" dirty="0"/>
              <a:t>Questioning Techniques</a:t>
            </a:r>
          </a:p>
          <a:p>
            <a:pPr marL="457200" lvl="0" indent="-457200">
              <a:buFont typeface="Arial"/>
              <a:buChar char="•"/>
            </a:pPr>
            <a:endParaRPr lang="en-US" sz="3600" dirty="0"/>
          </a:p>
          <a:p>
            <a:pPr marL="457200" lvl="0" indent="-457200">
              <a:buFont typeface="Arial"/>
              <a:buChar char="•"/>
            </a:pPr>
            <a:r>
              <a:rPr lang="en-US" sz="3600" dirty="0"/>
              <a:t>Paraphrasing Techniques</a:t>
            </a:r>
          </a:p>
          <a:p>
            <a:pPr marL="457200" lvl="0" indent="-457200">
              <a:buFont typeface="Arial"/>
              <a:buChar char="•"/>
            </a:pPr>
            <a:endParaRPr lang="en-US" sz="3600" dirty="0"/>
          </a:p>
          <a:p>
            <a:pPr marL="457200" lvl="0" indent="-457200">
              <a:buFont typeface="Arial"/>
              <a:buChar char="•"/>
            </a:pPr>
            <a:r>
              <a:rPr lang="en-US" sz="3600" dirty="0"/>
              <a:t>Empathetic Listening</a:t>
            </a:r>
          </a:p>
          <a:p>
            <a:r>
              <a:rPr lang="en-US" sz="3600" dirty="0"/>
              <a:t> </a:t>
            </a:r>
          </a:p>
        </p:txBody>
      </p:sp>
      <p:sp>
        <p:nvSpPr>
          <p:cNvPr id="6" name="Oval 5"/>
          <p:cNvSpPr/>
          <p:nvPr/>
        </p:nvSpPr>
        <p:spPr>
          <a:xfrm>
            <a:off x="1798275" y="492868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5426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1006" y="358302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1795" y="996900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84393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742" y="160508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1795" y="414353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84393" y="611221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47132" y="457200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2095" y="457200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091" y="1446255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800" y="6372253"/>
            <a:ext cx="36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9" y="815460"/>
            <a:ext cx="6501587" cy="650158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1" y="685800"/>
            <a:ext cx="10872216" cy="84159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Endings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11" y="1792020"/>
            <a:ext cx="10907632" cy="454846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noAutofit/>
          </a:bodyPr>
          <a:lstStyle/>
          <a:p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1798275" y="492868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5426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1006" y="358302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1795" y="996900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84393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742" y="160508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1795" y="414353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84393" y="611221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47132" y="457200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2095" y="457200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091" y="1446255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800" y="6372253"/>
            <a:ext cx="36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67" y="2156696"/>
            <a:ext cx="1085922" cy="10859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15067" y="1792020"/>
            <a:ext cx="8622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Check In: Listen and Observe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Acknowledge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Address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r>
              <a:rPr lang="en-US" sz="4000" b="1" dirty="0"/>
              <a:t>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7" y="3374931"/>
            <a:ext cx="1085922" cy="1085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34" y="4593167"/>
            <a:ext cx="1085922" cy="10859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1" y="685800"/>
            <a:ext cx="10872216" cy="84159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Neutral Zone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11" y="1792020"/>
            <a:ext cx="10907632" cy="454846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noAutofit/>
          </a:bodyPr>
          <a:lstStyle/>
          <a:p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798275" y="492868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5426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1006" y="358302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1795" y="996900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84393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742" y="160508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1795" y="414353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84393" y="611221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47132" y="457200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2095" y="457200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091" y="1446255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800" y="6372253"/>
            <a:ext cx="38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17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67" y="2156696"/>
            <a:ext cx="1085922" cy="10859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15067" y="1792020"/>
            <a:ext cx="8622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Check In: Listen and Observe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Acknowledge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Address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r>
              <a:rPr lang="en-US" sz="4000" b="1" dirty="0"/>
              <a:t>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7" y="3374931"/>
            <a:ext cx="1085922" cy="10859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34" y="4593167"/>
            <a:ext cx="1085922" cy="108592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1" y="685800"/>
            <a:ext cx="10872216" cy="84159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New Beginnings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11" y="1792020"/>
            <a:ext cx="10907632" cy="454846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noAutofit/>
          </a:bodyPr>
          <a:lstStyle/>
          <a:p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798275" y="492868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5426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1006" y="358302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1795" y="996900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84393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742" y="160508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1795" y="414353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84393" y="611221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47132" y="457200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2095" y="457200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091" y="1446255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800" y="6372253"/>
            <a:ext cx="36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67" y="2156696"/>
            <a:ext cx="1085922" cy="10859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15067" y="1792020"/>
            <a:ext cx="8622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Check In: Listen and Observe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Acknowledge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pPr marL="457200" lvl="0" indent="-457200">
              <a:buFont typeface="Arial"/>
              <a:buChar char="•"/>
            </a:pPr>
            <a:r>
              <a:rPr lang="en-US" sz="4000" b="1" dirty="0"/>
              <a:t>Address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/>
          </a:p>
          <a:p>
            <a:r>
              <a:rPr lang="en-US" sz="4000" b="1" dirty="0"/>
              <a:t>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7" y="3374931"/>
            <a:ext cx="1085922" cy="10859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34" y="4593167"/>
            <a:ext cx="1085922" cy="108592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821989"/>
            <a:ext cx="9144000" cy="2509735"/>
          </a:xfr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Where to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23409"/>
            <a:ext cx="9144000" cy="2526846"/>
          </a:xfr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82880" rIns="182880" bIns="182880" anchor="ctr" anchorCtr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phase of transition are people in?</a:t>
            </a:r>
          </a:p>
          <a:p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emotions, fears to look for?</a:t>
            </a:r>
          </a:p>
          <a:p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to focus on, acknowledge or address?</a:t>
            </a:r>
          </a:p>
          <a:p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communication tools to use?</a:t>
            </a:r>
          </a:p>
        </p:txBody>
      </p:sp>
      <p:sp>
        <p:nvSpPr>
          <p:cNvPr id="6" name="Oval 5"/>
          <p:cNvSpPr/>
          <p:nvPr/>
        </p:nvSpPr>
        <p:spPr>
          <a:xfrm>
            <a:off x="2710776" y="1154349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7927" y="873793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03507" y="1019783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1804296" y="1658381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96894" y="1715386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6243" y="821989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1804296" y="1075834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1896894" y="1272702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1359633" y="1118681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64596" y="1118681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7592" y="2107736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01" y="6372253"/>
            <a:ext cx="382326" cy="365125"/>
          </a:xfrm>
        </p:spPr>
        <p:txBody>
          <a:bodyPr/>
          <a:lstStyle/>
          <a:p>
            <a:fld id="{BB142575-D021-4098-BA74-0A1AB2B7801F}" type="slidenum">
              <a:rPr lang="en-US" b="1" smtClean="0">
                <a:latin typeface="Myriad Pro" panose="020B0503030403020204" pitchFamily="34" charset="0"/>
              </a:rPr>
              <a:t>18</a:t>
            </a:fld>
            <a:endParaRPr lang="en-US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4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Cascading Conversations</a:t>
            </a: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801" y="6372253"/>
            <a:ext cx="402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77" y="1564605"/>
            <a:ext cx="6264262" cy="46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6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70592" y="679425"/>
            <a:ext cx="10876140" cy="5594916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>
              <a:lnSpc>
                <a:spcPct val="13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801" y="6372253"/>
            <a:ext cx="30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22250" y="687606"/>
            <a:ext cx="7769895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Program Objectives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Learn what to expect when change happens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Understand how to recognize where your team members are emotionally regarding change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Learn how to get your team to accept and invest in change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Successfully manage the responses to change and strengthen your team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79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Key Components of a Plan</a:t>
            </a: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What cascading conversations should be taking place? (Sources)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Who needs to know this information and what do they need to know? (Audience, Objectives)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How will we communicate it? (Method)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Who is responsible? (Role)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Frequency and timing? 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Incorporate a feedback loop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800" y="6372253"/>
            <a:ext cx="368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22</a:t>
            </a:r>
          </a:p>
        </p:txBody>
      </p:sp>
      <p:sp>
        <p:nvSpPr>
          <p:cNvPr id="21" name="Oval 20"/>
          <p:cNvSpPr/>
          <p:nvPr/>
        </p:nvSpPr>
        <p:spPr>
          <a:xfrm>
            <a:off x="955426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984393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Sample Communication Plan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rcRect t="-5428" b="-5428"/>
          <a:stretch>
            <a:fillRect/>
          </a:stretch>
        </p:blipFill>
        <p:spPr>
          <a:xfrm>
            <a:off x="137279" y="1610162"/>
            <a:ext cx="11708815" cy="4845088"/>
          </a:xfr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6800" y="6372253"/>
            <a:ext cx="368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23</a:t>
            </a: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8" idx="5"/>
            <a:endCxn id="13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9" idx="3"/>
            <a:endCxn id="18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18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7"/>
            <a:endCxn id="18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55426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984393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8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Personal Commitments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To increase my effectiveness supporting my team through change…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What do I need to </a:t>
            </a:r>
            <a:r>
              <a:rPr lang="en-US" sz="2400" b="1" dirty="0">
                <a:solidFill>
                  <a:srgbClr val="ED7D31"/>
                </a:solidFill>
                <a:latin typeface="Myriad Pro" panose="020B0503030403020204" pitchFamily="34" charset="0"/>
              </a:rPr>
              <a:t>START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or do more of?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What do I need to </a:t>
            </a:r>
            <a:r>
              <a:rPr lang="en-US" sz="2400" b="1" dirty="0">
                <a:solidFill>
                  <a:srgbClr val="ED7D31"/>
                </a:solidFill>
                <a:latin typeface="Myriad Pro" panose="020B0503030403020204" pitchFamily="34" charset="0"/>
              </a:rPr>
              <a:t>STOP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or do less of?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What do I need to </a:t>
            </a:r>
            <a:r>
              <a:rPr lang="en-US" sz="2400" b="1" dirty="0">
                <a:solidFill>
                  <a:srgbClr val="ED7D31"/>
                </a:solidFill>
                <a:latin typeface="Myriad Pro" panose="020B0503030403020204" pitchFamily="34" charset="0"/>
              </a:rPr>
              <a:t>CONTINUE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that is working for me?</a:t>
            </a: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0" y="6419961"/>
            <a:ext cx="43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26</a:t>
            </a:r>
          </a:p>
        </p:txBody>
      </p:sp>
      <p:sp>
        <p:nvSpPr>
          <p:cNvPr id="19" name="Oval 18"/>
          <p:cNvSpPr/>
          <p:nvPr/>
        </p:nvSpPr>
        <p:spPr>
          <a:xfrm>
            <a:off x="955426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984393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2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391055"/>
            <a:ext cx="9144000" cy="2509735"/>
          </a:xfr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TEAMING THROUGH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6462"/>
            <a:ext cx="9144000" cy="820738"/>
          </a:xfr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82880" rIns="182880" bIns="182880" anchor="ctr" anchorCtr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Keep your team going through chaos</a:t>
            </a:r>
          </a:p>
        </p:txBody>
      </p:sp>
      <p:sp>
        <p:nvSpPr>
          <p:cNvPr id="6" name="Oval 5"/>
          <p:cNvSpPr/>
          <p:nvPr/>
        </p:nvSpPr>
        <p:spPr>
          <a:xfrm>
            <a:off x="2710776" y="1154349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7927" y="873793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03507" y="1019783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1804296" y="1658381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96894" y="1715386"/>
            <a:ext cx="236706" cy="236706"/>
          </a:xfrm>
          <a:prstGeom prst="ellipse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6243" y="821989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1804296" y="1075834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1896894" y="1272702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1359633" y="1118681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64596" y="1118681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7592" y="2107736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0" y="6419961"/>
            <a:ext cx="43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29</a:t>
            </a:r>
          </a:p>
        </p:txBody>
      </p:sp>
      <p:sp>
        <p:nvSpPr>
          <p:cNvPr id="19" name="Oval 18"/>
          <p:cNvSpPr/>
          <p:nvPr/>
        </p:nvSpPr>
        <p:spPr>
          <a:xfrm>
            <a:off x="1861780" y="873793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890747" y="1715386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C1D9BF-C92D-1246-BB17-5FF88365D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18" y="5461211"/>
            <a:ext cx="5400963" cy="9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0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70592" y="679425"/>
            <a:ext cx="10876140" cy="5594916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>
              <a:lnSpc>
                <a:spcPct val="13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801" y="6372253"/>
            <a:ext cx="30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43" y="845853"/>
            <a:ext cx="7315200" cy="5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9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70592" y="679425"/>
            <a:ext cx="10876140" cy="5594916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>
              <a:lnSpc>
                <a:spcPct val="13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801" y="6372253"/>
            <a:ext cx="30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45075" y="848865"/>
            <a:ext cx="946929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Impacts of Transformational Change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6583053"/>
              </p:ext>
            </p:extLst>
          </p:nvPr>
        </p:nvGraphicFramePr>
        <p:xfrm>
          <a:off x="670592" y="1839297"/>
          <a:ext cx="10876140" cy="443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0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Realities of Change</a:t>
            </a: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 algn="ctr"/>
            <a:r>
              <a:rPr lang="en-US" sz="2400" b="1" dirty="0">
                <a:latin typeface="Myriad Pro" panose="020B0503030403020204" pitchFamily="34" charset="0"/>
              </a:rPr>
              <a:t>Change is a </a:t>
            </a:r>
            <a:r>
              <a:rPr lang="en-US" sz="2400" b="1" dirty="0">
                <a:solidFill>
                  <a:schemeClr val="accent2"/>
                </a:solidFill>
                <a:latin typeface="Myriad Pro" panose="020B0503030403020204" pitchFamily="34" charset="0"/>
              </a:rPr>
              <a:t>JOURNEY</a:t>
            </a:r>
            <a:endParaRPr lang="en-US" sz="2400" b="1" dirty="0">
              <a:latin typeface="Myriad Pro" panose="020B0503030403020204" pitchFamily="34" charset="0"/>
            </a:endParaRPr>
          </a:p>
          <a:p>
            <a:pPr algn="ctr"/>
            <a:endParaRPr lang="en-US" sz="2400" b="1" dirty="0">
              <a:latin typeface="Myriad Pro" panose="020B0503030403020204" pitchFamily="34" charset="0"/>
            </a:endParaRPr>
          </a:p>
          <a:p>
            <a:pPr algn="ctr"/>
            <a:r>
              <a:rPr lang="en-US" sz="2400" b="1" dirty="0">
                <a:solidFill>
                  <a:srgbClr val="ED7D31"/>
                </a:solidFill>
                <a:latin typeface="Myriad Pro" panose="020B0503030403020204" pitchFamily="34" charset="0"/>
              </a:rPr>
              <a:t>EVERYONE</a:t>
            </a:r>
            <a:r>
              <a:rPr lang="en-US" sz="2400" b="1" dirty="0">
                <a:latin typeface="Myriad Pro" panose="020B0503030403020204" pitchFamily="34" charset="0"/>
              </a:rPr>
              <a:t> goes through change at their own pace</a:t>
            </a:r>
          </a:p>
          <a:p>
            <a:pPr algn="ctr"/>
            <a:endParaRPr lang="en-US" sz="2400" b="1" dirty="0">
              <a:latin typeface="Myriad Pro" panose="020B0503030403020204" pitchFamily="34" charset="0"/>
            </a:endParaRPr>
          </a:p>
          <a:p>
            <a:pPr algn="ctr"/>
            <a:r>
              <a:rPr lang="en-US" sz="2400" b="1" dirty="0">
                <a:latin typeface="Myriad Pro" panose="020B0503030403020204" pitchFamily="34" charset="0"/>
              </a:rPr>
              <a:t>During change, employees look to </a:t>
            </a:r>
            <a:r>
              <a:rPr lang="en-US" sz="2400" b="1" dirty="0">
                <a:solidFill>
                  <a:srgbClr val="ED7D31"/>
                </a:solidFill>
                <a:latin typeface="Myriad Pro" panose="020B0503030403020204" pitchFamily="34" charset="0"/>
              </a:rPr>
              <a:t>LEADERSHIP</a:t>
            </a:r>
            <a:r>
              <a:rPr lang="en-US" sz="2400" b="1" dirty="0">
                <a:latin typeface="Myriad Pro" panose="020B0503030403020204" pitchFamily="34" charset="0"/>
              </a:rPr>
              <a:t> for planning decision making, communication, support and understanding</a:t>
            </a:r>
          </a:p>
          <a:p>
            <a:pPr algn="ctr"/>
            <a:endParaRPr lang="en-US" sz="2400" b="1" dirty="0">
              <a:latin typeface="Myriad Pro" panose="020B0503030403020204" pitchFamily="34" charset="0"/>
            </a:endParaRPr>
          </a:p>
          <a:p>
            <a:pPr algn="ctr"/>
            <a:r>
              <a:rPr lang="en-US" sz="2400" b="1" dirty="0">
                <a:solidFill>
                  <a:srgbClr val="ED7D31"/>
                </a:solidFill>
                <a:latin typeface="Myriad Pro" panose="020B0503030403020204" pitchFamily="34" charset="0"/>
              </a:rPr>
              <a:t>MINDFUL LEADERSHIP </a:t>
            </a:r>
            <a:r>
              <a:rPr lang="en-US" sz="2400" b="1" dirty="0">
                <a:latin typeface="Myriad Pro" panose="020B0503030403020204" pitchFamily="34" charset="0"/>
              </a:rPr>
              <a:t>is the key to getting through change successfully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801" y="6372253"/>
            <a:ext cx="30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90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1210" y="675979"/>
            <a:ext cx="6821424" cy="4673185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0080" tIns="182880" rIns="182880" bIns="182880" rtlCol="0">
            <a:noAutofit/>
          </a:bodyPr>
          <a:lstStyle/>
          <a:p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WHY DO WE FEAR AND RESIST CHANGE?</a:t>
            </a:r>
          </a:p>
        </p:txBody>
      </p:sp>
      <p:sp>
        <p:nvSpPr>
          <p:cNvPr id="6" name="Oval 5"/>
          <p:cNvSpPr/>
          <p:nvPr/>
        </p:nvSpPr>
        <p:spPr>
          <a:xfrm>
            <a:off x="1797543" y="492868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4694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0274" y="358302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1063" y="996900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83661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010" y="160508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1063" y="414353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83661" y="611221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46400" y="457200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1363" y="457200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359" y="1446255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6801" y="6372253"/>
            <a:ext cx="30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59" y="729574"/>
            <a:ext cx="3072027" cy="46195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2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97543" y="492868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4694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0274" y="358302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1063" y="996900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83661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010" y="160508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1063" y="414353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83661" y="611221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46400" y="457200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1363" y="457200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359" y="1446255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6801" y="6372253"/>
            <a:ext cx="30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7</a:t>
            </a:fld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2EAFF4-E257-6248-A233-ABED79FCEB55}" type="slidenum">
              <a:rPr lang="en-US" altLang="x-none" sz="1800" b="1" smtClean="0"/>
              <a:pPr/>
              <a:t>7</a:t>
            </a:fld>
            <a:endParaRPr lang="en-US" altLang="x-none" sz="1800" b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0614" y="508001"/>
            <a:ext cx="8602662" cy="4429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Accelerated Change Process (ACT)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036764" y="1309689"/>
            <a:ext cx="3076575" cy="4878387"/>
          </a:xfrm>
          <a:prstGeom prst="chevron">
            <a:avLst>
              <a:gd name="adj" fmla="val 25000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60889" y="1304925"/>
            <a:ext cx="3076575" cy="4876800"/>
          </a:xfrm>
          <a:prstGeom prst="chevron">
            <a:avLst>
              <a:gd name="adj" fmla="val 25000"/>
            </a:avLst>
          </a:prstGeom>
          <a:solidFill>
            <a:srgbClr val="003AF4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7085014" y="1314450"/>
            <a:ext cx="3076575" cy="4876800"/>
          </a:xfrm>
          <a:prstGeom prst="chevron">
            <a:avLst>
              <a:gd name="adj" fmla="val 25000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49488" y="5730876"/>
            <a:ext cx="203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Current State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816475" y="5726113"/>
            <a:ext cx="203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Transition State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369175" y="5721351"/>
            <a:ext cx="203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Future State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446338" y="1520826"/>
            <a:ext cx="2749550" cy="4556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13138" y="2187576"/>
            <a:ext cx="2749550" cy="4556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151313" y="2868613"/>
            <a:ext cx="2749550" cy="4556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60925" y="3578226"/>
            <a:ext cx="2749550" cy="4556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484813" y="4287838"/>
            <a:ext cx="3098800" cy="4556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194425" y="5026026"/>
            <a:ext cx="2749550" cy="4556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5311775" y="1771650"/>
            <a:ext cx="417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6357939" y="2395538"/>
            <a:ext cx="33686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6989764" y="3119438"/>
            <a:ext cx="2960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V="1">
            <a:off x="7708900" y="3814763"/>
            <a:ext cx="23510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8650288" y="4538663"/>
            <a:ext cx="1162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8977314" y="5262564"/>
            <a:ext cx="6381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800350" y="1598613"/>
            <a:ext cx="203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Leading Change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546475" y="2251075"/>
            <a:ext cx="2643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Building a Shared Need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4241800" y="2946400"/>
            <a:ext cx="2643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Creating a Vision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922839" y="3656013"/>
            <a:ext cx="264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Mobilizing Commitment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446713" y="4351338"/>
            <a:ext cx="322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Changing Systems/Structures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6303964" y="5108575"/>
            <a:ext cx="264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Monitoring Progress</a:t>
            </a:r>
          </a:p>
        </p:txBody>
      </p:sp>
    </p:spTree>
    <p:extLst>
      <p:ext uri="{BB962C8B-B14F-4D97-AF65-F5344CB8AC3E}">
        <p14:creationId xmlns:p14="http://schemas.microsoft.com/office/powerpoint/2010/main" val="155402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97543" y="492868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4694" y="21231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0274" y="358302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1063" y="996900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83661" y="1053905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010" y="160508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1063" y="414353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83661" y="611221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46400" y="457200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1363" y="457200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359" y="1446255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6801" y="6372253"/>
            <a:ext cx="30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Copyright Powers Resource Center,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2575-D021-4098-BA74-0A1AB2B7801F}" type="slidenum">
              <a:rPr lang="en-US" smtClean="0"/>
              <a:t>8</a:t>
            </a:fld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CC08D8-4AFD-7C49-8F0C-FD6C8D107C65}" type="slidenum">
              <a:rPr lang="en-US" altLang="x-none" smtClean="0"/>
              <a:pPr/>
              <a:t>8</a:t>
            </a:fld>
            <a:endParaRPr lang="en-US" altLang="x-none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25651" y="5792788"/>
            <a:ext cx="3186113" cy="455612"/>
          </a:xfrm>
          <a:prstGeom prst="rect">
            <a:avLst/>
          </a:prstGeom>
          <a:solidFill>
            <a:srgbClr val="1B51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25651" y="3992563"/>
            <a:ext cx="3186113" cy="455612"/>
          </a:xfrm>
          <a:prstGeom prst="rect">
            <a:avLst/>
          </a:prstGeom>
          <a:solidFill>
            <a:srgbClr val="1B51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35176" y="3073401"/>
            <a:ext cx="3186113" cy="455613"/>
          </a:xfrm>
          <a:prstGeom prst="rect">
            <a:avLst/>
          </a:prstGeom>
          <a:solidFill>
            <a:srgbClr val="1B51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030413" y="2182813"/>
            <a:ext cx="3186112" cy="455612"/>
          </a:xfrm>
          <a:prstGeom prst="rect">
            <a:avLst/>
          </a:prstGeom>
          <a:solidFill>
            <a:srgbClr val="1B51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25651" y="1277938"/>
            <a:ext cx="3186113" cy="455612"/>
          </a:xfrm>
          <a:prstGeom prst="rect">
            <a:avLst/>
          </a:prstGeom>
          <a:solidFill>
            <a:srgbClr val="1B51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030413" y="4883151"/>
            <a:ext cx="3186112" cy="455613"/>
          </a:xfrm>
          <a:prstGeom prst="rect">
            <a:avLst/>
          </a:prstGeom>
          <a:solidFill>
            <a:srgbClr val="1B51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52638" y="1355725"/>
            <a:ext cx="3105150" cy="369332"/>
          </a:xfrm>
          <a:prstGeom prst="rect">
            <a:avLst/>
          </a:prstGeom>
          <a:solidFill>
            <a:srgbClr val="1B51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i="1" dirty="0">
                <a:solidFill>
                  <a:schemeClr val="bg1"/>
                </a:solidFill>
              </a:rPr>
              <a:t>Leading Change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046289" y="2251075"/>
            <a:ext cx="3165475" cy="369332"/>
          </a:xfrm>
          <a:prstGeom prst="rect">
            <a:avLst/>
          </a:prstGeom>
          <a:solidFill>
            <a:srgbClr val="1B51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i="1" dirty="0">
                <a:solidFill>
                  <a:schemeClr val="bg1"/>
                </a:solidFill>
              </a:rPr>
              <a:t>Building a Shared Need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058989" y="3119438"/>
            <a:ext cx="3151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i="1">
                <a:solidFill>
                  <a:schemeClr val="bg1"/>
                </a:solidFill>
              </a:rPr>
              <a:t>Creating a Vision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074866" y="4049713"/>
            <a:ext cx="264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i="1">
                <a:solidFill>
                  <a:schemeClr val="bg1"/>
                </a:solidFill>
              </a:rPr>
              <a:t>Mobilizing Commitment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036764" y="4918075"/>
            <a:ext cx="3165475" cy="369332"/>
          </a:xfrm>
          <a:prstGeom prst="rect">
            <a:avLst/>
          </a:prstGeom>
          <a:solidFill>
            <a:srgbClr val="1B51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i="1">
                <a:solidFill>
                  <a:schemeClr val="bg1"/>
                </a:solidFill>
              </a:rPr>
              <a:t>Changing Systems/Structures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071161" y="5846763"/>
            <a:ext cx="2643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i="1">
                <a:solidFill>
                  <a:schemeClr val="bg1"/>
                </a:solidFill>
              </a:rPr>
              <a:t>Monitoring Progress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6561138" y="1243013"/>
            <a:ext cx="5331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 dirty="0">
                <a:latin typeface="Arial Narrow" charset="0"/>
              </a:rPr>
              <a:t>Having engaged leadership who sponsors the change and assembles the right team of people to make it happen.</a:t>
            </a: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5283201" y="1538288"/>
            <a:ext cx="9572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5292726" y="2433638"/>
            <a:ext cx="9572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5287963" y="3328988"/>
            <a:ext cx="957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5311776" y="4238625"/>
            <a:ext cx="9572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5292726" y="5133975"/>
            <a:ext cx="9572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5287963" y="6029325"/>
            <a:ext cx="957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6570663" y="2138364"/>
            <a:ext cx="53313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>
                <a:latin typeface="Arial Narrow" charset="0"/>
              </a:rPr>
              <a:t>Creating and broadly communicating a compelling reason for change that is sufficient to overcome resistance to the change.</a:t>
            </a: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580188" y="3062288"/>
            <a:ext cx="5331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>
                <a:latin typeface="Arial Narrow" charset="0"/>
              </a:rPr>
              <a:t>Clearly articulating and broadly communicating the desired outcome for the change that is reasonable and legitimate.</a:t>
            </a: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589713" y="3957638"/>
            <a:ext cx="5331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>
                <a:latin typeface="Arial Narrow" charset="0"/>
              </a:rPr>
              <a:t>Securing an understanding and strong commitment from key stakeholders to invest in the change and make it work.</a:t>
            </a: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6584950" y="4824414"/>
            <a:ext cx="53313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>
                <a:latin typeface="Arial Narrow" charset="0"/>
              </a:rPr>
              <a:t>Aligning structures, processes, management practices, reward systems and training to compliment and reinforce the change.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6580188" y="5776913"/>
            <a:ext cx="5331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>
                <a:latin typeface="Arial Narrow" charset="0"/>
              </a:rPr>
              <a:t>Measuring and monitoring progress to ensure accountability and celebrating successes.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2709333" y="391519"/>
            <a:ext cx="6893455" cy="481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Accelerated Change Process</a:t>
            </a:r>
          </a:p>
        </p:txBody>
      </p:sp>
    </p:spTree>
    <p:extLst>
      <p:ext uri="{BB962C8B-B14F-4D97-AF65-F5344CB8AC3E}">
        <p14:creationId xmlns:p14="http://schemas.microsoft.com/office/powerpoint/2010/main" val="88305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70592" y="687606"/>
            <a:ext cx="10876140" cy="879318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Engagement Framework &amp; Change</a:t>
            </a:r>
          </a:p>
        </p:txBody>
      </p:sp>
      <p:sp>
        <p:nvSpPr>
          <p:cNvPr id="6" name="Oval 5"/>
          <p:cNvSpPr/>
          <p:nvPr/>
        </p:nvSpPr>
        <p:spPr>
          <a:xfrm>
            <a:off x="1806101" y="492865"/>
            <a:ext cx="236706" cy="23670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3252" y="212309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8832" y="358299"/>
            <a:ext cx="92598" cy="1525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9" idx="1"/>
          </p:cNvCxnSpPr>
          <p:nvPr/>
        </p:nvCxnSpPr>
        <p:spPr>
          <a:xfrm>
            <a:off x="899621" y="996897"/>
            <a:ext cx="127263" cy="916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2219" y="1053902"/>
            <a:ext cx="236706" cy="236706"/>
          </a:xfrm>
          <a:prstGeom prst="ellipse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568" y="160505"/>
            <a:ext cx="236706" cy="236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5" idx="7"/>
          </p:cNvCxnSpPr>
          <p:nvPr/>
        </p:nvCxnSpPr>
        <p:spPr>
          <a:xfrm flipH="1">
            <a:off x="899621" y="414350"/>
            <a:ext cx="98296" cy="135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6"/>
          </p:cNvCxnSpPr>
          <p:nvPr/>
        </p:nvCxnSpPr>
        <p:spPr>
          <a:xfrm flipH="1">
            <a:off x="992219" y="611218"/>
            <a:ext cx="813882" cy="16212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5" idx="0"/>
          </p:cNvCxnSpPr>
          <p:nvPr/>
        </p:nvCxnSpPr>
        <p:spPr>
          <a:xfrm flipV="1">
            <a:off x="454958" y="457197"/>
            <a:ext cx="221112" cy="1023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921" y="457197"/>
            <a:ext cx="632298" cy="63229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917" y="1446252"/>
            <a:ext cx="236706" cy="236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92" y="1839297"/>
            <a:ext cx="10876140" cy="4435043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274320" bIns="182880" rtlCol="0">
            <a:no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800" y="6372253"/>
            <a:ext cx="391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yriad Pro" panose="020B0503030403020204" pitchFamily="34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03" y="1879051"/>
            <a:ext cx="5735643" cy="43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8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744</Words>
  <Application>Microsoft Office PowerPoint</Application>
  <PresentationFormat>Widescreen</PresentationFormat>
  <Paragraphs>185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Myriad Pro</vt:lpstr>
      <vt:lpstr>Times New Roman</vt:lpstr>
      <vt:lpstr>Office Theme</vt:lpstr>
      <vt:lpstr>Teaming Through Change:  Keep your team going  through the chaos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Accelerated Change Process (ACT)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Start</vt:lpstr>
      <vt:lpstr>PowerPoint Presentation</vt:lpstr>
      <vt:lpstr>PowerPoint Presentation</vt:lpstr>
      <vt:lpstr>PowerPoint Presentation</vt:lpstr>
      <vt:lpstr>PowerPoint Presentation</vt:lpstr>
      <vt:lpstr>TEAMING THROUGH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Flynt</dc:creator>
  <cp:lastModifiedBy>McElwain, Chimene</cp:lastModifiedBy>
  <cp:revision>57</cp:revision>
  <cp:lastPrinted>2014-07-18T03:08:49Z</cp:lastPrinted>
  <dcterms:created xsi:type="dcterms:W3CDTF">2014-07-17T15:47:13Z</dcterms:created>
  <dcterms:modified xsi:type="dcterms:W3CDTF">2018-12-12T00:13:14Z</dcterms:modified>
</cp:coreProperties>
</file>