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" userDrawn="1">
          <p15:clr>
            <a:srgbClr val="A4A3A4"/>
          </p15:clr>
        </p15:guide>
        <p15:guide id="4" pos="7584" userDrawn="1">
          <p15:clr>
            <a:srgbClr val="A4A3A4"/>
          </p15:clr>
        </p15:guide>
        <p15:guide id="5" pos="3600" userDrawn="1">
          <p15:clr>
            <a:srgbClr val="A4A3A4"/>
          </p15:clr>
        </p15:guide>
        <p15:guide id="6" orient="horz" pos="3096" userDrawn="1">
          <p15:clr>
            <a:srgbClr val="A4A3A4"/>
          </p15:clr>
        </p15:guide>
        <p15:guide id="7" pos="6288" userDrawn="1">
          <p15:clr>
            <a:srgbClr val="A4A3A4"/>
          </p15:clr>
        </p15:guide>
        <p15:guide id="8" orient="horz" pos="4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55A11"/>
    <a:srgbClr val="4472C4"/>
    <a:srgbClr val="015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EEA67-4D1A-45A1-91DA-ADF67C22533E}" v="2" dt="2024-01-26T16:35:04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462" autoAdjust="0"/>
  </p:normalViewPr>
  <p:slideViewPr>
    <p:cSldViewPr snapToGrid="0">
      <p:cViewPr varScale="1">
        <p:scale>
          <a:sx n="103" d="100"/>
          <a:sy n="103" d="100"/>
        </p:scale>
        <p:origin x="696" y="102"/>
      </p:cViewPr>
      <p:guideLst>
        <p:guide orient="horz" pos="2160"/>
        <p:guide pos="3840"/>
        <p:guide pos="72"/>
        <p:guide pos="7584"/>
        <p:guide pos="3600"/>
        <p:guide orient="horz" pos="3096"/>
        <p:guide pos="6288"/>
        <p:guide orient="horz" pos="4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C9ABC-6696-4A71-ACF5-F3270388F9C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BA31-67E7-457A-BC89-18D32CA0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BA31-67E7-457A-BC89-18D32CA083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6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DDA8-BC6E-BA17-A364-AD5A14F34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33E22-296C-A806-DE0D-F296464EF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B358E-3711-C256-0F91-0FA394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D1607-16CF-1099-F161-D702E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FBD4-7CFF-25FD-42A9-0259CCCD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DE39-93A5-29AC-345A-D9A74288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8C14A-DE9F-563A-65DE-B21212727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F8A28-2468-E823-2B84-C979B487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1E8B0-FA6E-7F05-F87F-AEBDFA34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5653-6FCF-CB7C-77E7-B5E04DA4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165867-04AC-34FC-336C-7041812D4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00126-E6E2-A850-FC05-04A57E666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6E0A-308D-73D5-34C6-A43AC464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38F1-DFD4-6E65-C480-B4D9CB55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FE44C-EF35-B240-865F-DB10ED75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0874-867F-6DA7-335F-5A48E203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27FB-7070-0136-0227-9A27972E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B475E-0E86-162A-D124-FB70257F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8367-C59C-2C84-89FC-9164FEC3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D87C-CCA3-BA26-119A-1F088A7C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900D-87AA-EDED-8C87-D234CDAA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B55E0-C949-18B2-38A6-BC7B20BE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FB89A-CD12-C05B-46E0-948440C9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ADD38-F592-3140-FFBD-E17E7847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F007-21E9-E210-2C04-13BD66C6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2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AD57-35BB-04D5-9699-0F665481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1D39-5E09-E6F6-D87C-9D867C3A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EE1E9-F99D-D119-EB35-5B67C747C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6C089-53DF-EBFB-8C1D-B4DC8786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66CF4-9CF8-64C4-036A-99E19F17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397D-9091-446A-F183-9590C955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3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36A2-2FCD-5F90-8DA2-0B9E1F9B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33C87-3FD2-6107-161D-5BFDD187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CA7B9-E363-2453-774C-5659D6525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CF93B-8BA9-0661-0C67-3E9244A7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ADC8D-64AF-E92C-62CE-AF41C9259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2278B-297C-377C-4636-ECD98130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2955-CE47-E621-836C-9D6E794E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E18B0-7C6B-A28C-10D3-10C12BF0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77E2-4216-FB5A-897D-BA8A4A90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78232-A237-5E8A-68FA-9E662CF5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A2A7F-0A7F-3B84-F424-5B3239D1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07FC0-BABE-37EF-3211-822EB1B6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18692-63B8-694F-FD6F-D80EDD7A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F29D4-31AC-5505-2BFA-079980B8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B5A67-6170-44D0-F183-55691555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7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40BE-94A1-BF1C-072C-9FE75B8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90B2B-76C8-A4E3-DEA6-1BDBAB726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35E2F-4FE1-6D1F-E96F-9C97668C2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E301D-891F-4D31-FAB7-7BE768D4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7C726-507F-2052-8538-7F45C851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A1065-C2C6-6E84-B9BB-59D2CE46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A804-1361-36AF-FD2A-C472A4AB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B76B9-855E-23A9-8ECA-D73290207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E0486-AD4F-8B49-9F9D-AC1C799A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E749-247E-1F32-2BA1-797E4208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3BC4-199E-7B1B-A415-59D7E68B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E1826-2C13-F64F-B464-E398252E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ABAF5-AE41-4A51-82DB-33FFB44B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2148-B340-D495-EF1F-B51AEE2A8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77218-0AB6-0894-E88B-BD6A9A6B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11E6-A535-4A69-A4CA-C9F01624032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B1BB-530F-A53C-3DD8-4AA437B12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24A91-04DF-4EE5-83C6-C746CC5F4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67C3-3147-4E39-95D9-6B9502DA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hyperlink" Target="https://www.facebook.com/amnygroup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s://www.linkedin.com/company/amny-consulting-group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jpg"/><Relationship Id="rId5" Type="http://schemas.openxmlformats.org/officeDocument/2006/relationships/hyperlink" Target="https://www.instagram.com/amnyconsultinggroup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hyperlink" Target="https://twitter.com/AMNYGroup" TargetMode="Externa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A341DF-4147-469E-2699-C3142B9B093D}"/>
              </a:ext>
            </a:extLst>
          </p:cNvPr>
          <p:cNvSpPr/>
          <p:nvPr/>
        </p:nvSpPr>
        <p:spPr>
          <a:xfrm>
            <a:off x="10208666" y="-43545"/>
            <a:ext cx="1983333" cy="6901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1B1BE-6F74-B025-E265-2C7B4E1A53E8}"/>
              </a:ext>
            </a:extLst>
          </p:cNvPr>
          <p:cNvSpPr/>
          <p:nvPr/>
        </p:nvSpPr>
        <p:spPr>
          <a:xfrm>
            <a:off x="0" y="-40503"/>
            <a:ext cx="1219200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810D6-BFF0-0BAB-413A-EAB3192BB0F1}"/>
              </a:ext>
            </a:extLst>
          </p:cNvPr>
          <p:cNvSpPr/>
          <p:nvPr/>
        </p:nvSpPr>
        <p:spPr>
          <a:xfrm>
            <a:off x="-1" y="316592"/>
            <a:ext cx="11610363" cy="1400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8E8F8-5584-3501-CFBD-BBB2628E7141}"/>
              </a:ext>
            </a:extLst>
          </p:cNvPr>
          <p:cNvSpPr txBox="1"/>
          <p:nvPr/>
        </p:nvSpPr>
        <p:spPr>
          <a:xfrm>
            <a:off x="1427583" y="513363"/>
            <a:ext cx="5320500" cy="1004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AMNY Consulting Group empowers changemakers across the social impact ecosystem providing a customized suite of services designed to strengthen organizations, amplify impact, and create lasting change in the communities our clients serve.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12AED-6AE0-B1FF-5E68-9E39EB1220F5}"/>
              </a:ext>
            </a:extLst>
          </p:cNvPr>
          <p:cNvSpPr txBox="1"/>
          <p:nvPr/>
        </p:nvSpPr>
        <p:spPr>
          <a:xfrm>
            <a:off x="7044612" y="478474"/>
            <a:ext cx="32979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baseline="0" dirty="0">
                <a:solidFill>
                  <a:srgbClr val="48667E"/>
                </a:solidFill>
                <a:latin typeface="Montserrat" panose="00000500000000000000" pitchFamily="2" charset="0"/>
              </a:rPr>
              <a:t>Adrienne Holloway, Ph.D. </a:t>
            </a:r>
            <a:r>
              <a:rPr lang="en-US" b="1" dirty="0">
                <a:solidFill>
                  <a:srgbClr val="48667E"/>
                </a:solidFill>
                <a:latin typeface="Montserrat" panose="00000500000000000000" pitchFamily="2" charset="0"/>
              </a:rPr>
              <a:t>Founder/CEO</a:t>
            </a:r>
            <a:endParaRPr lang="en-US" dirty="0"/>
          </a:p>
          <a:p>
            <a:r>
              <a:rPr lang="en-US" sz="1600" dirty="0"/>
              <a:t>aholloway@amnygroup.com</a:t>
            </a:r>
          </a:p>
          <a:p>
            <a:r>
              <a:rPr lang="en-US" sz="1600" dirty="0"/>
              <a:t>832.553.0714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444160-A7F8-C1FE-BA8E-B6FF73987A63}"/>
              </a:ext>
            </a:extLst>
          </p:cNvPr>
          <p:cNvSpPr/>
          <p:nvPr/>
        </p:nvSpPr>
        <p:spPr>
          <a:xfrm>
            <a:off x="2144" y="1971177"/>
            <a:ext cx="4809673" cy="4986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F6A-4E63-AB58-8899-D1D9BBD80320}"/>
              </a:ext>
            </a:extLst>
          </p:cNvPr>
          <p:cNvSpPr/>
          <p:nvPr/>
        </p:nvSpPr>
        <p:spPr>
          <a:xfrm>
            <a:off x="-2" y="6552643"/>
            <a:ext cx="12192001" cy="305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62F02-F369-4CC2-58E9-569B1BD27C72}"/>
              </a:ext>
            </a:extLst>
          </p:cNvPr>
          <p:cNvSpPr txBox="1"/>
          <p:nvPr/>
        </p:nvSpPr>
        <p:spPr>
          <a:xfrm>
            <a:off x="5114638" y="5375333"/>
            <a:ext cx="974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DUNS #</a:t>
            </a:r>
            <a:r>
              <a:rPr lang="en-US" dirty="0"/>
              <a:t> </a:t>
            </a:r>
          </a:p>
          <a:p>
            <a:r>
              <a:rPr lang="en-US" sz="1200" dirty="0"/>
              <a:t>118980340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6D245-403F-45F6-7FE1-4DCEF60CDD4D}"/>
              </a:ext>
            </a:extLst>
          </p:cNvPr>
          <p:cNvSpPr txBox="1"/>
          <p:nvPr/>
        </p:nvSpPr>
        <p:spPr>
          <a:xfrm>
            <a:off x="5108746" y="5913356"/>
            <a:ext cx="1459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UEI</a:t>
            </a:r>
          </a:p>
          <a:p>
            <a:r>
              <a:rPr lang="en-US" sz="1200" dirty="0"/>
              <a:t>H2HDWPV54569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B8FEC4-9895-BA1F-9124-3D463A9E9202}"/>
              </a:ext>
            </a:extLst>
          </p:cNvPr>
          <p:cNvSpPr txBox="1"/>
          <p:nvPr/>
        </p:nvSpPr>
        <p:spPr>
          <a:xfrm>
            <a:off x="7763323" y="5695628"/>
            <a:ext cx="974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Tax ID# </a:t>
            </a:r>
          </a:p>
          <a:p>
            <a:r>
              <a:rPr lang="en-US" sz="1200" dirty="0"/>
              <a:t>92-2461557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D14B54-847F-57FA-E79F-BE01F3C4CB31}"/>
              </a:ext>
            </a:extLst>
          </p:cNvPr>
          <p:cNvSpPr txBox="1"/>
          <p:nvPr/>
        </p:nvSpPr>
        <p:spPr>
          <a:xfrm>
            <a:off x="5090568" y="4629616"/>
            <a:ext cx="2265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Insurance Coverage </a:t>
            </a:r>
          </a:p>
          <a:p>
            <a:r>
              <a:rPr lang="en-US" sz="1200" dirty="0"/>
              <a:t>$1M  General Liability</a:t>
            </a:r>
          </a:p>
          <a:p>
            <a:r>
              <a:rPr lang="en-US" sz="1200" dirty="0"/>
              <a:t>$1M  Professional Liability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DDD45-4D2A-0D22-CDF7-485B895C0261}"/>
              </a:ext>
            </a:extLst>
          </p:cNvPr>
          <p:cNvSpPr txBox="1"/>
          <p:nvPr/>
        </p:nvSpPr>
        <p:spPr>
          <a:xfrm>
            <a:off x="2976578" y="3783253"/>
            <a:ext cx="96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CLIENTS</a:t>
            </a:r>
            <a:endParaRPr lang="en-US" sz="165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0B67E-C175-D660-C534-E3B167D1D150}"/>
              </a:ext>
            </a:extLst>
          </p:cNvPr>
          <p:cNvSpPr txBox="1"/>
          <p:nvPr/>
        </p:nvSpPr>
        <p:spPr>
          <a:xfrm>
            <a:off x="4714063" y="6520655"/>
            <a:ext cx="27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WWW.AMNYGROUP.COM</a:t>
            </a:r>
          </a:p>
        </p:txBody>
      </p:sp>
      <p:pic>
        <p:nvPicPr>
          <p:cNvPr id="32" name="Picture 31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DDB481A-CD96-B20D-2933-58D106235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80" y="6600390"/>
            <a:ext cx="228600" cy="2286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97ED1F9-7606-7E9C-DC8D-1F6DEAC88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98" y="6614198"/>
            <a:ext cx="228600" cy="22860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8DAA901A-1C65-8E95-FE5B-58BC269F8F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16" y="6602362"/>
            <a:ext cx="228600" cy="228600"/>
          </a:xfrm>
          <a:prstGeom prst="rect">
            <a:avLst/>
          </a:prstGeom>
        </p:spPr>
      </p:pic>
      <p:pic>
        <p:nvPicPr>
          <p:cNvPr id="40" name="Picture 39" descr="A picture containing text, ax, wheel, gear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E6EFF9D0-25B0-EA2E-59AA-8DEED521A1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14" y="6617084"/>
            <a:ext cx="228600" cy="2286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1F4E224-95A5-954E-BA05-47309E90D9C5}"/>
              </a:ext>
            </a:extLst>
          </p:cNvPr>
          <p:cNvSpPr txBox="1"/>
          <p:nvPr/>
        </p:nvSpPr>
        <p:spPr>
          <a:xfrm>
            <a:off x="2664024" y="2200231"/>
            <a:ext cx="1758043" cy="129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Services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 Development Strategic Planning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Canva San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 Development Government Compliance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Canva San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Community Engagement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CAFCD8-F9C3-8BD2-89CA-7311B587DCCE}"/>
              </a:ext>
            </a:extLst>
          </p:cNvPr>
          <p:cNvSpPr txBox="1"/>
          <p:nvPr/>
        </p:nvSpPr>
        <p:spPr>
          <a:xfrm>
            <a:off x="139842" y="2207348"/>
            <a:ext cx="2178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INDUSTRIES</a:t>
            </a:r>
          </a:p>
          <a:p>
            <a:r>
              <a:rPr lang="en-US" sz="1200" dirty="0"/>
              <a:t>Nonprofit Corporations</a:t>
            </a:r>
          </a:p>
          <a:p>
            <a:r>
              <a:rPr lang="en-US" sz="1200" dirty="0"/>
              <a:t>Public Sector Agencies</a:t>
            </a:r>
          </a:p>
          <a:p>
            <a:r>
              <a:rPr lang="en-US" sz="1200" dirty="0"/>
              <a:t>Philanthropic Organizations</a:t>
            </a:r>
          </a:p>
          <a:p>
            <a:r>
              <a:rPr lang="en-US" sz="1200" dirty="0"/>
              <a:t>Social Impact Corporations</a:t>
            </a:r>
          </a:p>
          <a:p>
            <a:r>
              <a:rPr lang="en-US" sz="1200" dirty="0"/>
              <a:t>Higher Education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54CF69-F876-BBCC-F614-F78B78BE926B}"/>
              </a:ext>
            </a:extLst>
          </p:cNvPr>
          <p:cNvSpPr txBox="1"/>
          <p:nvPr/>
        </p:nvSpPr>
        <p:spPr>
          <a:xfrm>
            <a:off x="136745" y="3840207"/>
            <a:ext cx="2191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REFERENCES</a:t>
            </a:r>
            <a:endParaRPr lang="en-US" sz="1650" b="1" dirty="0"/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Greater Houston Community Foundation</a:t>
            </a:r>
          </a:p>
          <a:p>
            <a:r>
              <a:rPr lang="en-US" sz="1200" dirty="0"/>
              <a:t>Nadia Valliani, Director</a:t>
            </a:r>
          </a:p>
          <a:p>
            <a:r>
              <a:rPr lang="en-US" sz="1200" dirty="0"/>
              <a:t>nvalliani@ghcf.org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City of Aurora</a:t>
            </a:r>
          </a:p>
          <a:p>
            <a:r>
              <a:rPr lang="en-US" sz="1200" dirty="0"/>
              <a:t>Richard Irvin, Mayor</a:t>
            </a:r>
          </a:p>
          <a:p>
            <a:r>
              <a:rPr lang="en-US" sz="1200" dirty="0"/>
              <a:t>rirvinlaw@gmail.com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Edison Arts Foundation</a:t>
            </a:r>
          </a:p>
          <a:p>
            <a:r>
              <a:rPr lang="en-US" sz="1200" dirty="0"/>
              <a:t>Charity Carter, President</a:t>
            </a:r>
          </a:p>
          <a:p>
            <a:r>
              <a:rPr lang="en-US" sz="1200" dirty="0"/>
              <a:t>CharityCarter@edisonartsfoundation.org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F9AB98-6774-C2FC-898E-2F7ECCECD458}"/>
              </a:ext>
            </a:extLst>
          </p:cNvPr>
          <p:cNvSpPr txBox="1"/>
          <p:nvPr/>
        </p:nvSpPr>
        <p:spPr>
          <a:xfrm>
            <a:off x="5111736" y="3708035"/>
            <a:ext cx="2448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NAICS</a:t>
            </a:r>
            <a:endParaRPr lang="en-US" sz="1400" b="1" dirty="0"/>
          </a:p>
          <a:p>
            <a:r>
              <a:rPr lang="en-US" sz="1200" dirty="0"/>
              <a:t>541611 - Management Consulting</a:t>
            </a:r>
          </a:p>
          <a:p>
            <a:r>
              <a:rPr lang="en-US" sz="1200" dirty="0"/>
              <a:t>813200 - Grantmaking</a:t>
            </a:r>
          </a:p>
          <a:p>
            <a:r>
              <a:rPr lang="en-US" sz="1200" dirty="0"/>
              <a:t>541820 - Public Relations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C37DA1-330C-D6B3-CD56-E2640521B25F}"/>
              </a:ext>
            </a:extLst>
          </p:cNvPr>
          <p:cNvSpPr txBox="1"/>
          <p:nvPr/>
        </p:nvSpPr>
        <p:spPr>
          <a:xfrm>
            <a:off x="7710345" y="3703103"/>
            <a:ext cx="2324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NIGP</a:t>
            </a:r>
            <a:endParaRPr lang="en-US" sz="1400" b="1" dirty="0"/>
          </a:p>
          <a:p>
            <a:r>
              <a:rPr lang="en-US" sz="1200" dirty="0"/>
              <a:t>918-27- Community Development</a:t>
            </a:r>
          </a:p>
          <a:p>
            <a:r>
              <a:rPr lang="en-US" sz="1200" dirty="0"/>
              <a:t>918-90 - Strategic Planning</a:t>
            </a:r>
          </a:p>
          <a:p>
            <a:r>
              <a:rPr lang="en-US" sz="1200" dirty="0"/>
              <a:t>918-63 - Housing Consulting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2BC002-E89B-9575-7E24-169CE7AEBF14}"/>
              </a:ext>
            </a:extLst>
          </p:cNvPr>
          <p:cNvSpPr txBox="1"/>
          <p:nvPr/>
        </p:nvSpPr>
        <p:spPr>
          <a:xfrm>
            <a:off x="10281978" y="2179014"/>
            <a:ext cx="18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By-the-Numbers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D34FA8-3CAC-EA3C-BB65-71AF006AE4A8}"/>
              </a:ext>
            </a:extLst>
          </p:cNvPr>
          <p:cNvSpPr txBox="1"/>
          <p:nvPr/>
        </p:nvSpPr>
        <p:spPr>
          <a:xfrm>
            <a:off x="10376655" y="2772308"/>
            <a:ext cx="1709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FF"/>
                </a:solidFill>
              </a:rPr>
              <a:t>$2M</a:t>
            </a:r>
          </a:p>
          <a:p>
            <a:pPr algn="ctr"/>
            <a:r>
              <a:rPr lang="en-US" sz="1200" dirty="0">
                <a:solidFill>
                  <a:srgbClr val="FF00FF"/>
                </a:solidFill>
              </a:rPr>
              <a:t>Funds Raised 2020-2023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1A084C-F107-5EC2-4C10-B27C92D11483}"/>
              </a:ext>
            </a:extLst>
          </p:cNvPr>
          <p:cNvSpPr txBox="1"/>
          <p:nvPr/>
        </p:nvSpPr>
        <p:spPr>
          <a:xfrm>
            <a:off x="10376655" y="3970893"/>
            <a:ext cx="1664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FF"/>
                </a:solidFill>
              </a:rPr>
              <a:t>500%</a:t>
            </a:r>
          </a:p>
          <a:p>
            <a:pPr algn="ctr"/>
            <a:r>
              <a:rPr lang="en-US" sz="1200" dirty="0">
                <a:solidFill>
                  <a:srgbClr val="FF00FF"/>
                </a:solidFill>
              </a:rPr>
              <a:t>Increase in Client Base</a:t>
            </a:r>
          </a:p>
        </p:txBody>
      </p:sp>
      <p:pic>
        <p:nvPicPr>
          <p:cNvPr id="35" name="Picture 34" descr="A picture containing person, wearing, smiling, posing&#10;&#10;Description automatically generated">
            <a:extLst>
              <a:ext uri="{FF2B5EF4-FFF2-40B4-BE49-F238E27FC236}">
                <a16:creationId xmlns:a16="http://schemas.microsoft.com/office/drawing/2014/main" id="{8CD95A67-3B8A-911F-8233-CF6A2E43D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19" y="316592"/>
            <a:ext cx="1374739" cy="13747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E5B8671-E6E5-B9E8-63CF-114B2D315CEA}"/>
              </a:ext>
            </a:extLst>
          </p:cNvPr>
          <p:cNvSpPr txBox="1"/>
          <p:nvPr/>
        </p:nvSpPr>
        <p:spPr>
          <a:xfrm>
            <a:off x="7761247" y="4611005"/>
            <a:ext cx="226596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Certification</a:t>
            </a:r>
          </a:p>
          <a:p>
            <a:r>
              <a:rPr lang="en-US" sz="1200" dirty="0"/>
              <a:t>NMSBC– MBE </a:t>
            </a:r>
          </a:p>
          <a:p>
            <a:r>
              <a:rPr lang="en-US" sz="1200" dirty="0"/>
              <a:t>WBNEC– WBE, WOSB </a:t>
            </a:r>
          </a:p>
          <a:p>
            <a:r>
              <a:rPr lang="en-US" sz="1200" dirty="0">
                <a:ea typeface="Calibri" panose="020F0502020204030204"/>
                <a:cs typeface="Calibri" panose="020F0502020204030204"/>
              </a:rPr>
              <a:t>Texas HUB-Pending</a:t>
            </a:r>
          </a:p>
          <a:p>
            <a:r>
              <a:rPr lang="en-US" sz="1200" dirty="0">
                <a:ea typeface="Calibri" panose="020F0502020204030204"/>
                <a:cs typeface="Calibri" panose="020F0502020204030204"/>
              </a:rPr>
              <a:t>SBA 8(a)-in process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1B9E01-1631-AAF8-F425-A4AA5B86FEAB}"/>
              </a:ext>
            </a:extLst>
          </p:cNvPr>
          <p:cNvSpPr txBox="1"/>
          <p:nvPr/>
        </p:nvSpPr>
        <p:spPr>
          <a:xfrm>
            <a:off x="4908784" y="2197192"/>
            <a:ext cx="5184315" cy="1481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DIFFERENTIATORS</a:t>
            </a:r>
            <a:endParaRPr lang="en-US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Assemble dedicated, multifaceted teams tailored to project's specific needs.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Canva Sans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Unwavering commitment to personalized service. 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Canva Sans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Understand the intricate dynamics of community-driven initiatives.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Dedicated to crafting innovative solutions that empower communities.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Experienced in conducting robust research and evaluations.</a:t>
            </a: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Canva Sans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Experience creating and executing programs across sectors.</a:t>
            </a:r>
          </a:p>
        </p:txBody>
      </p:sp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5FFEF5C5-7A17-5316-9CDA-BB96C5E698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2"/>
          <a:stretch/>
        </p:blipFill>
        <p:spPr>
          <a:xfrm>
            <a:off x="2255380" y="4711582"/>
            <a:ext cx="1079443" cy="513943"/>
          </a:xfrm>
          <a:prstGeom prst="rect">
            <a:avLst/>
          </a:prstGeom>
        </p:spPr>
      </p:pic>
      <p:pic>
        <p:nvPicPr>
          <p:cNvPr id="55" name="Picture 54" descr="Text&#10;&#10;Description automatically generated">
            <a:extLst>
              <a:ext uri="{FF2B5EF4-FFF2-40B4-BE49-F238E27FC236}">
                <a16:creationId xmlns:a16="http://schemas.microsoft.com/office/drawing/2014/main" id="{C79F8A7D-FCA8-1C0A-79A1-2C7CCA59C2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80" y="4197229"/>
            <a:ext cx="1079443" cy="369333"/>
          </a:xfrm>
          <a:prstGeom prst="rect">
            <a:avLst/>
          </a:prstGeom>
        </p:spPr>
      </p:pic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BA2533DE-FBA2-5E32-2EC1-79A95FE990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80" y="5361780"/>
            <a:ext cx="1079443" cy="333848"/>
          </a:xfrm>
          <a:prstGeom prst="rect">
            <a:avLst/>
          </a:prstGeom>
        </p:spPr>
      </p:pic>
      <p:pic>
        <p:nvPicPr>
          <p:cNvPr id="61" name="Picture 60" descr="A picture containing text, sign, tableware&#10;&#10;Description automatically generated">
            <a:extLst>
              <a:ext uri="{FF2B5EF4-FFF2-40B4-BE49-F238E27FC236}">
                <a16:creationId xmlns:a16="http://schemas.microsoft.com/office/drawing/2014/main" id="{E9BF8AD5-A7D3-761C-1154-BED7AFFAA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47" y="4979677"/>
            <a:ext cx="713889" cy="330447"/>
          </a:xfrm>
          <a:prstGeom prst="rect">
            <a:avLst/>
          </a:prstGeom>
        </p:spPr>
      </p:pic>
      <p:pic>
        <p:nvPicPr>
          <p:cNvPr id="67" name="Picture 66" descr="Qr code&#10;&#10;Description automatically generated">
            <a:extLst>
              <a:ext uri="{FF2B5EF4-FFF2-40B4-BE49-F238E27FC236}">
                <a16:creationId xmlns:a16="http://schemas.microsoft.com/office/drawing/2014/main" id="{69EE7DD8-7C70-DB89-AB53-DAEBB904E3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09" y="5248545"/>
            <a:ext cx="1133519" cy="1133519"/>
          </a:xfrm>
          <a:prstGeom prst="rect">
            <a:avLst/>
          </a:prstGeom>
        </p:spPr>
      </p:pic>
      <p:pic>
        <p:nvPicPr>
          <p:cNvPr id="73" name="Picture 72" descr="A picture containing logo&#10;&#10;Description automatically generated">
            <a:extLst>
              <a:ext uri="{FF2B5EF4-FFF2-40B4-BE49-F238E27FC236}">
                <a16:creationId xmlns:a16="http://schemas.microsoft.com/office/drawing/2014/main" id="{EFE0C1ED-F379-5DA8-58AC-C3F8E5AD8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" y="301167"/>
            <a:ext cx="1423981" cy="142398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563F368-4D33-6CE5-AFBA-E8F0E3AF8C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15" y="4119519"/>
            <a:ext cx="756771" cy="756771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B1C0B191-DE73-E4E5-3524-065259E640F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68" y="5903855"/>
            <a:ext cx="1137270" cy="328617"/>
          </a:xfrm>
          <a:prstGeom prst="rect">
            <a:avLst/>
          </a:prstGeom>
        </p:spPr>
      </p:pic>
      <p:pic>
        <p:nvPicPr>
          <p:cNvPr id="14" name="Picture 13" descr="A pink ribbon with white text&#10;&#10;Description automatically generated">
            <a:extLst>
              <a:ext uri="{FF2B5EF4-FFF2-40B4-BE49-F238E27FC236}">
                <a16:creationId xmlns:a16="http://schemas.microsoft.com/office/drawing/2014/main" id="{55AC6EA6-3135-C975-D719-38EE539A4F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30" y="5225330"/>
            <a:ext cx="915644" cy="1002026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9E56C97-3AB2-BF90-4B51-06A218EAABE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82" y="5902970"/>
            <a:ext cx="943040" cy="3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5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D24C89486AA418DFAAFEB2F03AE87" ma:contentTypeVersion="18" ma:contentTypeDescription="Create a new document." ma:contentTypeScope="" ma:versionID="c60918a417237802be2c5875ed01e1ac">
  <xsd:schema xmlns:xsd="http://www.w3.org/2001/XMLSchema" xmlns:xs="http://www.w3.org/2001/XMLSchema" xmlns:p="http://schemas.microsoft.com/office/2006/metadata/properties" xmlns:ns1="http://schemas.microsoft.com/sharepoint/v3" xmlns:ns2="bd2f4b07-c6dd-4b67-8adc-1d1d4a62f5b1" xmlns:ns3="7d21fbbd-3a25-412d-9791-95e96e2cd6df" targetNamespace="http://schemas.microsoft.com/office/2006/metadata/properties" ma:root="true" ma:fieldsID="d7a6abe976df3349e9770f2ef2ebbf8d" ns1:_="" ns2:_="" ns3:_="">
    <xsd:import namespace="http://schemas.microsoft.com/sharepoint/v3"/>
    <xsd:import namespace="bd2f4b07-c6dd-4b67-8adc-1d1d4a62f5b1"/>
    <xsd:import namespace="7d21fbbd-3a25-412d-9791-95e96e2cd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f4b07-c6dd-4b67-8adc-1d1d4a62f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01a1cf7-5a03-4ec3-9fff-9989bea18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1fbbd-3a25-412d-9791-95e96e2cd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51a9ee7-534b-45e5-a0da-e631ef938ea8}" ma:internalName="TaxCatchAll" ma:showField="CatchAllData" ma:web="7d21fbbd-3a25-412d-9791-95e96e2cd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d21fbbd-3a25-412d-9791-95e96e2cd6df" xsi:nil="true"/>
    <lcf76f155ced4ddcb4097134ff3c332f xmlns="bd2f4b07-c6dd-4b67-8adc-1d1d4a62f5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D4B31F-6AC4-4AB2-B281-9C471BE79F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62C025-63FD-41DA-9D91-45564A50DEFC}">
  <ds:schemaRefs>
    <ds:schemaRef ds:uri="7d21fbbd-3a25-412d-9791-95e96e2cd6df"/>
    <ds:schemaRef ds:uri="bd2f4b07-c6dd-4b67-8adc-1d1d4a62f5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820D68-3A9C-438D-8E6F-B536CD3C7D4F}">
  <ds:schemaRefs>
    <ds:schemaRef ds:uri="7d21fbbd-3a25-412d-9791-95e96e2cd6df"/>
    <ds:schemaRef ds:uri="bd2f4b07-c6dd-4b67-8adc-1d1d4a62f5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244</Words>
  <Application>Microsoft Office PowerPoint</Application>
  <PresentationFormat>Widescreen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Bella Skrbich</dc:creator>
  <cp:lastModifiedBy>Adrienne Holloway</cp:lastModifiedBy>
  <cp:revision>17</cp:revision>
  <cp:lastPrinted>2023-01-19T18:04:23Z</cp:lastPrinted>
  <dcterms:created xsi:type="dcterms:W3CDTF">2023-01-09T17:36:43Z</dcterms:created>
  <dcterms:modified xsi:type="dcterms:W3CDTF">2024-01-26T16:42:58Z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0x010100B19D24C89486AA418DFAAFEB2F03AE87</vt:lpwstr>
  </property>
  <property fmtid="{D5CDD505-2E9C-101B-9397-08002B2CF9AE}" pid="3" name="MediaServiceImageTags">
    <vt:lpwstr/>
  </property>
</Properties>
</file>