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84" r:id="rId6"/>
    <p:sldId id="260" r:id="rId7"/>
    <p:sldId id="297" r:id="rId8"/>
    <p:sldId id="259" r:id="rId9"/>
    <p:sldId id="273" r:id="rId10"/>
    <p:sldId id="290" r:id="rId11"/>
    <p:sldId id="288" r:id="rId12"/>
    <p:sldId id="287" r:id="rId13"/>
    <p:sldId id="291" r:id="rId14"/>
    <p:sldId id="293" r:id="rId15"/>
    <p:sldId id="295" r:id="rId16"/>
    <p:sldId id="294" r:id="rId17"/>
    <p:sldId id="301" r:id="rId18"/>
    <p:sldId id="257" r:id="rId19"/>
    <p:sldId id="28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00"/>
    <a:srgbClr val="0026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2308" autoAdjust="0"/>
  </p:normalViewPr>
  <p:slideViewPr>
    <p:cSldViewPr snapToGrid="0">
      <p:cViewPr varScale="1">
        <p:scale>
          <a:sx n="77" d="100"/>
          <a:sy n="77" d="100"/>
        </p:scale>
        <p:origin x="-624"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7/30/19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7/30/19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7/30/19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7/30/19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7/30/19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7/30/19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7/30/19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7/30/19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7/30/19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7/30/19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7/30/19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7/30/19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7/30/19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7/30/19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7/30/19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7/30/19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7/30/19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7/30/19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cheduler@tcysa.net" TargetMode="Externa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cheduler@tcysa.net" TargetMode="Externa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cbowman@fwpromo.com" TargetMode="Externa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hyperlink" Target="http://www.tcysa.net/schedul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572719"/>
            <a:ext cx="8942522" cy="1642820"/>
          </a:xfrm>
        </p:spPr>
        <p:txBody>
          <a:bodyPr>
            <a:normAutofit/>
          </a:bodyPr>
          <a:lstStyle/>
          <a:p>
            <a:r>
              <a:rPr lang="en-US" b="1" dirty="0" smtClean="0">
                <a:ln w="10160">
                  <a:solidFill>
                    <a:srgbClr val="A50000"/>
                  </a:solidFill>
                  <a:prstDash val="solid"/>
                </a:ln>
                <a:solidFill>
                  <a:srgbClr val="FFFFFF"/>
                </a:solidFill>
                <a:effectLst>
                  <a:outerShdw blurRad="38100" dist="22860" dir="5400000" algn="tl" rotWithShape="0">
                    <a:srgbClr val="000000">
                      <a:alpha val="30000"/>
                    </a:srgbClr>
                  </a:outerShdw>
                </a:effectLst>
                <a:latin typeface="+mn-lt"/>
              </a:rPr>
              <a:t>THE COLONY YOUTH SOCCER ASSOCIATION</a:t>
            </a:r>
            <a:endParaRPr lang="en-US" b="1" dirty="0">
              <a:ln w="10160">
                <a:solidFill>
                  <a:srgbClr val="A50000"/>
                </a:solidFill>
                <a:prstDash val="solid"/>
              </a:ln>
              <a:solidFill>
                <a:srgbClr val="FFFFFF"/>
              </a:solidFill>
              <a:effectLst>
                <a:outerShdw blurRad="38100" dist="22860" dir="5400000" algn="tl" rotWithShape="0">
                  <a:srgbClr val="000000">
                    <a:alpha val="30000"/>
                  </a:srgbClr>
                </a:outerShdw>
              </a:effectLst>
              <a:latin typeface="+mn-lt"/>
            </a:endParaRPr>
          </a:p>
        </p:txBody>
      </p:sp>
      <p:sp>
        <p:nvSpPr>
          <p:cNvPr id="3" name="Subtitle 2"/>
          <p:cNvSpPr>
            <a:spLocks noGrp="1"/>
          </p:cNvSpPr>
          <p:nvPr>
            <p:ph type="subTitle" idx="1"/>
          </p:nvPr>
        </p:nvSpPr>
        <p:spPr>
          <a:xfrm>
            <a:off x="8997843" y="2572719"/>
            <a:ext cx="3194157" cy="1642820"/>
          </a:xfrm>
        </p:spPr>
        <p:txBody>
          <a:bodyPr anchor="ctr">
            <a:normAutofit lnSpcReduction="10000"/>
          </a:bodyPr>
          <a:lstStyle/>
          <a:p>
            <a:pPr algn="ctr"/>
            <a:r>
              <a:rPr lang="en-US" sz="3200" dirty="0" smtClean="0">
                <a:ln w="0"/>
                <a:effectLst>
                  <a:outerShdw blurRad="38100" dist="19050" dir="2700000" algn="tl" rotWithShape="0">
                    <a:schemeClr val="dk1">
                      <a:alpha val="40000"/>
                    </a:schemeClr>
                  </a:outerShdw>
                </a:effectLst>
              </a:rPr>
              <a:t>General</a:t>
            </a:r>
          </a:p>
          <a:p>
            <a:pPr algn="ctr"/>
            <a:r>
              <a:rPr lang="en-US" sz="3200" dirty="0" smtClean="0">
                <a:ln w="0"/>
                <a:effectLst>
                  <a:outerShdw blurRad="38100" dist="19050" dir="2700000" algn="tl" rotWithShape="0">
                    <a:schemeClr val="dk1">
                      <a:alpha val="40000"/>
                    </a:schemeClr>
                  </a:outerShdw>
                </a:effectLst>
              </a:rPr>
              <a:t>Meeting</a:t>
            </a:r>
          </a:p>
          <a:p>
            <a:pPr algn="ctr"/>
            <a:r>
              <a:rPr lang="en-US" sz="3200" dirty="0" smtClean="0">
                <a:ln w="0"/>
                <a:effectLst>
                  <a:outerShdw blurRad="38100" dist="19050" dir="2700000" algn="tl" rotWithShape="0">
                    <a:schemeClr val="dk1">
                      <a:alpha val="40000"/>
                    </a:schemeClr>
                  </a:outerShdw>
                </a:effectLst>
              </a:rPr>
              <a:t>July 31, 2019</a:t>
            </a:r>
            <a:endParaRPr lang="en-US" sz="3200" dirty="0">
              <a:ln w="0"/>
              <a:effectLst>
                <a:outerShdw blurRad="38100" dist="19050" dir="2700000" algn="tl" rotWithShape="0">
                  <a:schemeClr val="dk1">
                    <a:alpha val="40000"/>
                  </a:scheme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5680" y="5303520"/>
            <a:ext cx="845289" cy="1371600"/>
          </a:xfrm>
          <a:prstGeom prst="rect">
            <a:avLst/>
          </a:prstGeom>
        </p:spPr>
      </p:pic>
    </p:spTree>
    <p:extLst>
      <p:ext uri="{BB962C8B-B14F-4D97-AF65-F5344CB8AC3E}">
        <p14:creationId xmlns:p14="http://schemas.microsoft.com/office/powerpoint/2010/main" val="26210814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6" presetClass="path" presetSubtype="0" accel="50000" decel="50000" fill="hold" nodeType="withEffect">
                                  <p:stCondLst>
                                    <p:cond delay="0"/>
                                  </p:stCondLst>
                                  <p:childTnLst>
                                    <p:animMotion origin="layout" path="M -0.90065 -0.37593 L -0.90065 -0.18796 C -0.90065 -0.10394 -0.65221 3.7037E-7 -0.45052 3.7037E-7 L -0.00013 3.7037E-7 " pathEditMode="relative" rAng="0" ptsTypes="AAAA">
                                      <p:cBhvr>
                                        <p:cTn id="6" dur="3000" fill="hold"/>
                                        <p:tgtEl>
                                          <p:spTgt spid="4"/>
                                        </p:tgtEl>
                                        <p:attrNameLst>
                                          <p:attrName>ppt_x</p:attrName>
                                          <p:attrName>ppt_y</p:attrName>
                                        </p:attrNameLst>
                                      </p:cBhvr>
                                      <p:rCtr x="45026" y="1879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Game Schedules</a:t>
            </a:r>
            <a:endParaRPr lang="en-US" dirty="0"/>
          </a:p>
        </p:txBody>
      </p:sp>
      <p:sp>
        <p:nvSpPr>
          <p:cNvPr id="3" name="Content Placeholder 2"/>
          <p:cNvSpPr>
            <a:spLocks noGrp="1"/>
          </p:cNvSpPr>
          <p:nvPr>
            <p:ph idx="1"/>
          </p:nvPr>
        </p:nvSpPr>
        <p:spPr>
          <a:xfrm>
            <a:off x="315177" y="2162175"/>
            <a:ext cx="10731764" cy="4512945"/>
          </a:xfrm>
        </p:spPr>
        <p:txBody>
          <a:bodyPr>
            <a:normAutofit/>
          </a:bodyPr>
          <a:lstStyle/>
          <a:p>
            <a:pPr marL="342900" indent="-342900"/>
            <a:r>
              <a:rPr lang="en-US" dirty="0" smtClean="0">
                <a:ln w="0"/>
                <a:effectLst>
                  <a:outerShdw blurRad="38100" dist="19050" dir="2700000" algn="tl" rotWithShape="0">
                    <a:schemeClr val="dk1">
                      <a:alpha val="40000"/>
                    </a:schemeClr>
                  </a:outerShdw>
                </a:effectLst>
                <a:cs typeface="Arial" panose="020B0604020202020204" pitchFamily="34" charset="0"/>
              </a:rPr>
              <a:t>Please send your team’s black out dates to </a:t>
            </a:r>
            <a:r>
              <a:rPr lang="en-US" dirty="0" smtClean="0">
                <a:ln w="0"/>
                <a:effectLst>
                  <a:outerShdw blurRad="38100" dist="19050" dir="2700000" algn="tl" rotWithShape="0">
                    <a:schemeClr val="dk1">
                      <a:alpha val="40000"/>
                    </a:schemeClr>
                  </a:outerShdw>
                </a:effectLst>
                <a:cs typeface="Arial" panose="020B0604020202020204" pitchFamily="34" charset="0"/>
                <a:hlinkClick r:id="rId2"/>
              </a:rPr>
              <a:t>scheduler@tcysa.net</a:t>
            </a:r>
            <a:r>
              <a:rPr lang="en-US" dirty="0" smtClean="0">
                <a:ln w="0"/>
                <a:effectLst>
                  <a:outerShdw blurRad="38100" dist="19050" dir="2700000" algn="tl" rotWithShape="0">
                    <a:schemeClr val="dk1">
                      <a:alpha val="40000"/>
                    </a:schemeClr>
                  </a:outerShdw>
                </a:effectLst>
                <a:cs typeface="Arial" panose="020B0604020202020204" pitchFamily="34" charset="0"/>
              </a:rPr>
              <a:t> ASAP.</a:t>
            </a:r>
            <a:endParaRPr lang="en-US" dirty="0">
              <a:ln w="0"/>
              <a:effectLst>
                <a:outerShdw blurRad="38100" dist="19050" dir="2700000" algn="tl" rotWithShape="0">
                  <a:schemeClr val="dk1">
                    <a:alpha val="40000"/>
                  </a:schemeClr>
                </a:outerShdw>
              </a:effectLst>
              <a:cs typeface="Arial" panose="020B0604020202020204" pitchFamily="34" charset="0"/>
            </a:endParaRPr>
          </a:p>
          <a:p>
            <a:pPr marL="342900" indent="-342900"/>
            <a:r>
              <a:rPr lang="en-US" dirty="0" smtClean="0">
                <a:ln w="0"/>
                <a:effectLst>
                  <a:outerShdw blurRad="38100" dist="19050" dir="2700000" algn="tl" rotWithShape="0">
                    <a:schemeClr val="dk1">
                      <a:alpha val="40000"/>
                    </a:schemeClr>
                  </a:outerShdw>
                </a:effectLst>
                <a:cs typeface="Arial" panose="020B0604020202020204" pitchFamily="34" charset="0"/>
              </a:rPr>
              <a:t>We hope to have schedules available at least one week prior to the first games on </a:t>
            </a:r>
            <a:r>
              <a:rPr lang="en-US" dirty="0" smtClean="0">
                <a:ln w="0"/>
                <a:effectLst>
                  <a:outerShdw blurRad="38100" dist="19050" dir="2700000" algn="tl" rotWithShape="0">
                    <a:schemeClr val="dk1">
                      <a:alpha val="40000"/>
                    </a:schemeClr>
                  </a:outerShdw>
                </a:effectLst>
                <a:cs typeface="Arial" panose="020B0604020202020204" pitchFamily="34" charset="0"/>
              </a:rPr>
              <a:t>August 17</a:t>
            </a:r>
            <a:r>
              <a:rPr lang="en-US" dirty="0" smtClean="0">
                <a:ln w="0"/>
                <a:effectLst>
                  <a:outerShdw blurRad="38100" dist="19050" dir="2700000" algn="tl" rotWithShape="0">
                    <a:schemeClr val="dk1">
                      <a:alpha val="40000"/>
                    </a:schemeClr>
                  </a:outerShdw>
                </a:effectLst>
                <a:cs typeface="Arial" panose="020B0604020202020204" pitchFamily="34" charset="0"/>
              </a:rPr>
              <a:t>th</a:t>
            </a:r>
            <a:r>
              <a:rPr lang="en-US" dirty="0" smtClean="0">
                <a:ln w="0"/>
                <a:effectLst>
                  <a:outerShdw blurRad="38100" dist="19050" dir="2700000" algn="tl" rotWithShape="0">
                    <a:schemeClr val="dk1">
                      <a:alpha val="40000"/>
                    </a:schemeClr>
                  </a:outerShdw>
                </a:effectLst>
                <a:cs typeface="Arial" panose="020B0604020202020204" pitchFamily="34" charset="0"/>
              </a:rPr>
              <a:t>.</a:t>
            </a:r>
          </a:p>
          <a:p>
            <a:pPr marL="342900" indent="-342900"/>
            <a:r>
              <a:rPr lang="en-US" dirty="0" smtClean="0">
                <a:ln w="0"/>
                <a:effectLst>
                  <a:outerShdw blurRad="38100" dist="19050" dir="2700000" algn="tl" rotWithShape="0">
                    <a:schemeClr val="dk1">
                      <a:alpha val="40000"/>
                    </a:schemeClr>
                  </a:outerShdw>
                </a:effectLst>
                <a:cs typeface="Arial" panose="020B0604020202020204" pitchFamily="34" charset="0"/>
              </a:rPr>
              <a:t>Throughout </a:t>
            </a:r>
            <a:r>
              <a:rPr lang="en-US" dirty="0" smtClean="0">
                <a:ln w="0"/>
                <a:effectLst>
                  <a:outerShdw blurRad="38100" dist="19050" dir="2700000" algn="tl" rotWithShape="0">
                    <a:schemeClr val="dk1">
                      <a:alpha val="40000"/>
                    </a:schemeClr>
                  </a:outerShdw>
                </a:effectLst>
                <a:cs typeface="Arial" panose="020B0604020202020204" pitchFamily="34" charset="0"/>
              </a:rPr>
              <a:t>the season, make it a habit to recheck the schedule to ensure no changes have been made without you being notified.</a:t>
            </a:r>
            <a:endParaRPr lang="en-US" dirty="0" smtClean="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38560" y="5577840"/>
            <a:ext cx="676231" cy="1097280"/>
          </a:xfrm>
          <a:prstGeom prst="rect">
            <a:avLst/>
          </a:prstGeom>
        </p:spPr>
      </p:pic>
    </p:spTree>
    <p:extLst>
      <p:ext uri="{BB962C8B-B14F-4D97-AF65-F5344CB8AC3E}">
        <p14:creationId xmlns:p14="http://schemas.microsoft.com/office/powerpoint/2010/main" val="231306934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583" y="753228"/>
            <a:ext cx="9227900" cy="1080938"/>
          </a:xfrm>
        </p:spPr>
        <p:txBody>
          <a:bodyPr/>
          <a:lstStyle/>
          <a:p>
            <a:r>
              <a:rPr lang="en-US" dirty="0" smtClean="0"/>
              <a:t>Game Reschedules </a:t>
            </a:r>
            <a:br>
              <a:rPr lang="en-US" dirty="0" smtClean="0"/>
            </a:br>
            <a:r>
              <a:rPr lang="en-US" dirty="0" smtClean="0"/>
              <a:t>(School and Civic Events ONLY)</a:t>
            </a:r>
            <a:endParaRPr lang="en-US" dirty="0"/>
          </a:p>
        </p:txBody>
      </p:sp>
      <p:sp>
        <p:nvSpPr>
          <p:cNvPr id="3" name="Content Placeholder 2"/>
          <p:cNvSpPr>
            <a:spLocks noGrp="1"/>
          </p:cNvSpPr>
          <p:nvPr>
            <p:ph idx="1"/>
          </p:nvPr>
        </p:nvSpPr>
        <p:spPr>
          <a:xfrm>
            <a:off x="315177" y="2162175"/>
            <a:ext cx="10591720" cy="4512945"/>
          </a:xfrm>
        </p:spPr>
        <p:txBody>
          <a:bodyPr>
            <a:normAutofit/>
          </a:bodyPr>
          <a:lstStyle/>
          <a:p>
            <a:pPr marL="342900" indent="-342900"/>
            <a:r>
              <a:rPr lang="en-US" dirty="0" smtClean="0">
                <a:ln w="0"/>
                <a:effectLst>
                  <a:outerShdw blurRad="38100" dist="19050" dir="2700000" algn="tl" rotWithShape="0">
                    <a:schemeClr val="dk1">
                      <a:alpha val="40000"/>
                    </a:schemeClr>
                  </a:outerShdw>
                </a:effectLst>
                <a:cs typeface="Arial" panose="020B0604020202020204" pitchFamily="34" charset="0"/>
              </a:rPr>
              <a:t>Please arrange for an assistant coach to cover for you when games cannot be rescheduled.  Any adult in charge of players must pass a background check!  Generally the Head Coach, Assistant Coach, Team Mom/Manager</a:t>
            </a:r>
          </a:p>
          <a:p>
            <a:pPr marL="342900" indent="-342900"/>
            <a:r>
              <a:rPr lang="en-US" dirty="0">
                <a:ln w="0"/>
                <a:effectLst>
                  <a:outerShdw blurRad="38100" dist="19050" dir="2700000" algn="tl" rotWithShape="0">
                    <a:schemeClr val="dk1">
                      <a:alpha val="40000"/>
                    </a:schemeClr>
                  </a:outerShdw>
                </a:effectLst>
                <a:cs typeface="Arial" panose="020B0604020202020204" pitchFamily="34" charset="0"/>
              </a:rPr>
              <a:t>G</a:t>
            </a:r>
            <a:r>
              <a:rPr lang="en-US" dirty="0" smtClean="0">
                <a:ln w="0"/>
                <a:effectLst>
                  <a:outerShdw blurRad="38100" dist="19050" dir="2700000" algn="tl" rotWithShape="0">
                    <a:schemeClr val="dk1">
                      <a:alpha val="40000"/>
                    </a:schemeClr>
                  </a:outerShdw>
                </a:effectLst>
                <a:cs typeface="Arial" panose="020B0604020202020204" pitchFamily="34" charset="0"/>
              </a:rPr>
              <a:t>ame reschedule requests need to come from the head coach!</a:t>
            </a:r>
          </a:p>
          <a:p>
            <a:pPr marL="342900" indent="-342900"/>
            <a:r>
              <a:rPr lang="en-US" dirty="0" smtClean="0">
                <a:ln w="0"/>
                <a:effectLst>
                  <a:outerShdw blurRad="38100" dist="19050" dir="2700000" algn="tl" rotWithShape="0">
                    <a:schemeClr val="dk1">
                      <a:alpha val="40000"/>
                    </a:schemeClr>
                  </a:outerShdw>
                </a:effectLst>
                <a:cs typeface="Arial" panose="020B0604020202020204" pitchFamily="34" charset="0"/>
              </a:rPr>
              <a:t>At least 1 week notice to reschedule, the more time the better</a:t>
            </a:r>
          </a:p>
          <a:p>
            <a:pPr marL="342900" indent="-342900"/>
            <a:r>
              <a:rPr lang="en-US" dirty="0" smtClean="0">
                <a:ln w="0"/>
                <a:effectLst>
                  <a:outerShdw blurRad="38100" dist="19050" dir="2700000" algn="tl" rotWithShape="0">
                    <a:schemeClr val="dk1">
                      <a:alpha val="40000"/>
                    </a:schemeClr>
                  </a:outerShdw>
                </a:effectLst>
                <a:cs typeface="Arial" panose="020B0604020202020204" pitchFamily="34" charset="0"/>
              </a:rPr>
              <a:t>If you do not receive feedback on a reschedule request within a day or two, please follow up using the </a:t>
            </a:r>
            <a:r>
              <a:rPr lang="en-US" dirty="0" smtClean="0">
                <a:ln w="0"/>
                <a:effectLst>
                  <a:outerShdw blurRad="38100" dist="19050" dir="2700000" algn="tl" rotWithShape="0">
                    <a:schemeClr val="dk1">
                      <a:alpha val="40000"/>
                    </a:schemeClr>
                  </a:outerShdw>
                </a:effectLst>
                <a:cs typeface="Arial" panose="020B0604020202020204" pitchFamily="34" charset="0"/>
                <a:hlinkClick r:id="rId2"/>
              </a:rPr>
              <a:t>scheduler@tcysa.net</a:t>
            </a:r>
            <a:r>
              <a:rPr lang="en-US" dirty="0" smtClean="0">
                <a:ln w="0"/>
                <a:effectLst>
                  <a:outerShdw blurRad="38100" dist="19050" dir="2700000" algn="tl" rotWithShape="0">
                    <a:schemeClr val="dk1">
                      <a:alpha val="40000"/>
                    </a:schemeClr>
                  </a:outerShdw>
                </a:effectLst>
                <a:cs typeface="Arial" panose="020B0604020202020204" pitchFamily="34" charset="0"/>
              </a:rPr>
              <a:t> email address.</a:t>
            </a:r>
            <a:endParaRPr lang="en-US" dirty="0" smtClean="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38560" y="5577840"/>
            <a:ext cx="676231" cy="1097280"/>
          </a:xfrm>
          <a:prstGeom prst="rect">
            <a:avLst/>
          </a:prstGeom>
        </p:spPr>
      </p:pic>
    </p:spTree>
    <p:extLst>
      <p:ext uri="{BB962C8B-B14F-4D97-AF65-F5344CB8AC3E}">
        <p14:creationId xmlns:p14="http://schemas.microsoft.com/office/powerpoint/2010/main" val="167745451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Rosters</a:t>
            </a:r>
            <a:endParaRPr lang="en-US" dirty="0"/>
          </a:p>
        </p:txBody>
      </p:sp>
      <p:sp>
        <p:nvSpPr>
          <p:cNvPr id="3" name="Content Placeholder 2"/>
          <p:cNvSpPr>
            <a:spLocks noGrp="1"/>
          </p:cNvSpPr>
          <p:nvPr>
            <p:ph idx="1"/>
          </p:nvPr>
        </p:nvSpPr>
        <p:spPr/>
        <p:txBody>
          <a:bodyPr>
            <a:normAutofit/>
          </a:bodyPr>
          <a:lstStyle/>
          <a:p>
            <a:r>
              <a:rPr lang="en-US" dirty="0" smtClean="0">
                <a:latin typeface="Arial" panose="020B0604020202020204" pitchFamily="34" charset="0"/>
                <a:cs typeface="Arial" panose="020B0604020202020204" pitchFamily="34" charset="0"/>
              </a:rPr>
              <a:t>Please keep the roster information in confidence.  We do not want a child’s information to end up in the wrong hands.  For this reason, please do not share your </a:t>
            </a:r>
            <a:r>
              <a:rPr lang="en-US" dirty="0" smtClean="0">
                <a:latin typeface="Arial" panose="020B0604020202020204" pitchFamily="34" charset="0"/>
                <a:cs typeface="Arial" panose="020B0604020202020204" pitchFamily="34" charset="0"/>
              </a:rPr>
              <a:t>team’s </a:t>
            </a:r>
            <a:r>
              <a:rPr lang="en-US" dirty="0" smtClean="0">
                <a:latin typeface="Arial" panose="020B0604020202020204" pitchFamily="34" charset="0"/>
                <a:cs typeface="Arial" panose="020B0604020202020204" pitchFamily="34" charset="0"/>
              </a:rPr>
              <a:t>Got Soccer login information with non-background checked </a:t>
            </a:r>
            <a:r>
              <a:rPr lang="en-US" dirty="0" smtClean="0">
                <a:latin typeface="Arial" panose="020B0604020202020204" pitchFamily="34" charset="0"/>
                <a:cs typeface="Arial" panose="020B0604020202020204" pitchFamily="34" charset="0"/>
              </a:rPr>
              <a:t>persons</a:t>
            </a:r>
            <a:r>
              <a:rPr lang="en-US" dirty="0" smtClean="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If you have a parent who would like to act as team manager, they will need to register and complete a background </a:t>
            </a:r>
            <a:r>
              <a:rPr lang="en-US" dirty="0" smtClean="0">
                <a:latin typeface="Arial" panose="020B0604020202020204" pitchFamily="34" charset="0"/>
                <a:cs typeface="Arial" panose="020B0604020202020204" pitchFamily="34" charset="0"/>
              </a:rPr>
              <a:t>check and Safe Sport.</a:t>
            </a: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ONLY </a:t>
            </a:r>
            <a:r>
              <a:rPr lang="en-US" dirty="0" err="1" smtClean="0">
                <a:latin typeface="Arial" panose="020B0604020202020204" pitchFamily="34" charset="0"/>
                <a:cs typeface="Arial" panose="020B0604020202020204" pitchFamily="34" charset="0"/>
              </a:rPr>
              <a:t>Rostered</a:t>
            </a:r>
            <a:r>
              <a:rPr lang="en-US" dirty="0" smtClean="0">
                <a:latin typeface="Arial" panose="020B0604020202020204" pitchFamily="34" charset="0"/>
                <a:cs typeface="Arial" panose="020B0604020202020204" pitchFamily="34" charset="0"/>
              </a:rPr>
              <a:t> Players and Adults allowed on the Team Sideline.</a:t>
            </a:r>
            <a:endParaRPr lang="en-US"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1" cy="1097280"/>
          </a:xfrm>
          <a:prstGeom prst="rect">
            <a:avLst/>
          </a:prstGeom>
        </p:spPr>
      </p:pic>
    </p:spTree>
    <p:extLst>
      <p:ext uri="{BB962C8B-B14F-4D97-AF65-F5344CB8AC3E}">
        <p14:creationId xmlns:p14="http://schemas.microsoft.com/office/powerpoint/2010/main" val="171434430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Uniforms</a:t>
            </a:r>
            <a:endParaRPr lang="en-US" dirty="0"/>
          </a:p>
        </p:txBody>
      </p:sp>
      <p:sp>
        <p:nvSpPr>
          <p:cNvPr id="3" name="Content Placeholder 2"/>
          <p:cNvSpPr>
            <a:spLocks noGrp="1"/>
          </p:cNvSpPr>
          <p:nvPr>
            <p:ph idx="1"/>
          </p:nvPr>
        </p:nvSpPr>
        <p:spPr>
          <a:xfrm>
            <a:off x="315177" y="2162175"/>
            <a:ext cx="10591720" cy="4512945"/>
          </a:xfrm>
        </p:spPr>
        <p:txBody>
          <a:bodyPr>
            <a:normAutofit/>
          </a:bodyPr>
          <a:lstStyle/>
          <a:p>
            <a:pPr marL="342900" indent="-342900"/>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Coaches/teams are responsible for choosing and obtaining uniforms.</a:t>
            </a:r>
          </a:p>
          <a:p>
            <a:pPr marL="342900" indent="-342900"/>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Choose colors wisely</a:t>
            </a:r>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Home teams must have </a:t>
            </a:r>
            <a:r>
              <a:rPr lang="en-US" sz="2000" dirty="0" err="1"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pinnies</a:t>
            </a:r>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to wear in the event of uniform color conflict with the Away team.</a:t>
            </a:r>
            <a:endPar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marL="344488" indent="-344488"/>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Team jerseys must be a matching color and each </a:t>
            </a:r>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jersey </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must have a unique number on the back. </a:t>
            </a:r>
          </a:p>
          <a:p>
            <a:pPr lvl="1"/>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Jersey numbers should be approximately 6" - 8" in size, and contrast with the color of the jersey </a:t>
            </a:r>
            <a:r>
              <a:rPr lang="en-US"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(black </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OR </a:t>
            </a:r>
            <a:r>
              <a:rPr lang="en-US"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white </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are the most common colors</a:t>
            </a:r>
            <a:r>
              <a:rPr lang="en-US"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lvl="1"/>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Goal Keeper jerseys </a:t>
            </a:r>
            <a:r>
              <a:rPr lang="en-US"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shall </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be a different color from the rest of the </a:t>
            </a:r>
            <a:r>
              <a:rPr lang="en-US"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team. </a:t>
            </a:r>
          </a:p>
          <a:p>
            <a:pPr lvl="1"/>
            <a:r>
              <a:rPr lang="en-US"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We don’t prohibit placing player names on the jerseys, but suggest keeping in mind safety concerns before doing so.</a:t>
            </a:r>
            <a:endPar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Teams may obtain uniform sponsors to help offset out-of-pocket costs for </a:t>
            </a:r>
            <a:r>
              <a:rPr lang="en-US" sz="2000" dirty="0">
                <a:ln w="0"/>
                <a:solidFill>
                  <a:srgbClr val="FFFFFF"/>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families. </a:t>
            </a:r>
          </a:p>
          <a:p>
            <a:pPr lvl="1"/>
            <a:r>
              <a:rPr lang="en-US" dirty="0" smtClean="0">
                <a:ln w="0"/>
                <a:solidFill>
                  <a:srgbClr val="FFFFFF"/>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 sponsor’s logo </a:t>
            </a:r>
            <a:r>
              <a:rPr lang="en-US" dirty="0">
                <a:ln w="0"/>
                <a:solidFill>
                  <a:srgbClr val="FFFFFF"/>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may be attached to the uniform, provided they do NOT contain </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explicit or adult-oriented </a:t>
            </a:r>
            <a:r>
              <a:rPr lang="en-US"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content</a:t>
            </a:r>
            <a:r>
              <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NO ALCOHOL or TABACCO SPONSORS</a:t>
            </a:r>
            <a:endParaRPr lang="en-US"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marL="342900" indent="-342900"/>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1" cy="1097280"/>
          </a:xfrm>
          <a:prstGeom prst="rect">
            <a:avLst/>
          </a:prstGeom>
        </p:spPr>
      </p:pic>
    </p:spTree>
    <p:extLst>
      <p:ext uri="{BB962C8B-B14F-4D97-AF65-F5344CB8AC3E}">
        <p14:creationId xmlns:p14="http://schemas.microsoft.com/office/powerpoint/2010/main" val="67199822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can I order uniforms?</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smtClean="0"/>
              <a:t>Score has supplied uniforms for many of our Teams for several years. </a:t>
            </a:r>
            <a:r>
              <a:rPr lang="en-US" dirty="0" err="1" smtClean="0"/>
              <a:t>www.texas.scoresports.com</a:t>
            </a:r>
            <a:endParaRPr lang="en-US" dirty="0" smtClean="0"/>
          </a:p>
          <a:p>
            <a:endParaRPr lang="en-US" dirty="0"/>
          </a:p>
          <a:p>
            <a:r>
              <a:rPr lang="en-US" dirty="0" smtClean="0"/>
              <a:t>Challenger Team Wear</a:t>
            </a:r>
          </a:p>
          <a:p>
            <a:pPr lvl="1"/>
            <a:r>
              <a:rPr lang="en-US" dirty="0" smtClean="0"/>
              <a:t>1.866.588.3468</a:t>
            </a:r>
          </a:p>
          <a:p>
            <a:pPr lvl="1"/>
            <a:r>
              <a:rPr lang="en-US" dirty="0" smtClean="0"/>
              <a:t>Challengerteamwear.com</a:t>
            </a:r>
          </a:p>
          <a:p>
            <a:endParaRPr lang="en-US" dirty="0"/>
          </a:p>
          <a:p>
            <a:r>
              <a:rPr lang="en-US" dirty="0" smtClean="0"/>
              <a:t>FW Custom Ink – local company that also offers Jerseys and printing at competitive pricing. 		</a:t>
            </a:r>
          </a:p>
          <a:p>
            <a:pPr lvl="2"/>
            <a:r>
              <a:rPr lang="en-US" dirty="0" smtClean="0"/>
              <a:t>FWCustomink.com</a:t>
            </a:r>
          </a:p>
          <a:p>
            <a:pPr lvl="2"/>
            <a:r>
              <a:rPr lang="en-US" dirty="0" smtClean="0"/>
              <a:t>Contact: Chris Bowman ( </a:t>
            </a:r>
            <a:r>
              <a:rPr lang="en-US" dirty="0" smtClean="0">
                <a:hlinkClick r:id="rId2"/>
              </a:rPr>
              <a:t>cbowman@fwpromo.com</a:t>
            </a:r>
            <a:r>
              <a:rPr lang="en-US" dirty="0" smtClean="0"/>
              <a:t>) for special pricing and discounts</a:t>
            </a:r>
          </a:p>
          <a:p>
            <a:pPr lvl="2"/>
            <a:r>
              <a:rPr lang="en-US" dirty="0"/>
              <a:t>817-231-8040 x2018</a:t>
            </a:r>
            <a:endParaRPr lang="en-US" dirty="0" smtClean="0"/>
          </a:p>
          <a:p>
            <a:pPr lvl="2"/>
            <a:endParaRPr lang="en-US" dirty="0" smtClean="0"/>
          </a:p>
          <a:p>
            <a:pPr lvl="2"/>
            <a:endParaRPr lang="en-US" dirty="0" smtClean="0"/>
          </a:p>
          <a:p>
            <a:pPr lvl="2"/>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38560" y="5577840"/>
            <a:ext cx="676231" cy="1097280"/>
          </a:xfrm>
          <a:prstGeom prst="rect">
            <a:avLst/>
          </a:prstGeom>
        </p:spPr>
      </p:pic>
    </p:spTree>
    <p:extLst>
      <p:ext uri="{BB962C8B-B14F-4D97-AF65-F5344CB8AC3E}">
        <p14:creationId xmlns:p14="http://schemas.microsoft.com/office/powerpoint/2010/main" val="1264525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of the Game</a:t>
            </a:r>
            <a:endParaRPr lang="en-US" dirty="0"/>
          </a:p>
        </p:txBody>
      </p:sp>
      <p:sp>
        <p:nvSpPr>
          <p:cNvPr id="3" name="Content Placeholder 2"/>
          <p:cNvSpPr>
            <a:spLocks noGrp="1"/>
          </p:cNvSpPr>
          <p:nvPr>
            <p:ph idx="1"/>
          </p:nvPr>
        </p:nvSpPr>
        <p:spPr>
          <a:xfrm>
            <a:off x="680321" y="2100649"/>
            <a:ext cx="9613861" cy="4646140"/>
          </a:xfrm>
        </p:spPr>
        <p:txBody>
          <a:bodyPr>
            <a:normAutofit lnSpcReduction="10000"/>
          </a:bodyPr>
          <a:lstStyle/>
          <a:p>
            <a:pPr marL="0" indent="0">
              <a:buNone/>
            </a:pPr>
            <a:r>
              <a:rPr lang="en-US" b="1" dirty="0" smtClean="0">
                <a:latin typeface="Arial" panose="020B0604020202020204" pitchFamily="34" charset="0"/>
                <a:cs typeface="Arial" panose="020B0604020202020204" pitchFamily="34" charset="0"/>
              </a:rPr>
              <a:t>*</a:t>
            </a:r>
            <a:r>
              <a:rPr lang="en-US" b="1"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Each recreational player, when present at a game, shall play a minimum of 50% of the </a:t>
            </a:r>
            <a:r>
              <a:rPr lang="en-US" dirty="0" smtClean="0">
                <a:latin typeface="Arial" panose="020B0604020202020204" pitchFamily="34" charset="0"/>
                <a:cs typeface="Arial" panose="020B0604020202020204" pitchFamily="34" charset="0"/>
              </a:rPr>
              <a:t>time</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Coaches/Managers can be shown Yellow/</a:t>
            </a:r>
            <a:r>
              <a:rPr lang="en-US" smtClean="0">
                <a:latin typeface="Arial" panose="020B0604020202020204" pitchFamily="34" charset="0"/>
                <a:cs typeface="Arial" panose="020B0604020202020204" pitchFamily="34" charset="0"/>
              </a:rPr>
              <a:t>Red Card.</a:t>
            </a:r>
          </a:p>
          <a:p>
            <a:r>
              <a:rPr lang="en-US" dirty="0" smtClean="0">
                <a:latin typeface="Arial" panose="020B0604020202020204" pitchFamily="34" charset="0"/>
                <a:cs typeface="Arial" panose="020B0604020202020204" pitchFamily="34" charset="0"/>
              </a:rPr>
              <a:t>Goal Kicks and kicks from within Penalty Area:  Is live when kicked and moves.</a:t>
            </a:r>
          </a:p>
          <a:p>
            <a:r>
              <a:rPr lang="en-US" dirty="0" smtClean="0">
                <a:latin typeface="Arial" panose="020B0604020202020204" pitchFamily="34" charset="0"/>
                <a:cs typeface="Arial" panose="020B0604020202020204" pitchFamily="34" charset="0"/>
              </a:rPr>
              <a:t>Hand Ball Defined</a:t>
            </a:r>
            <a:r>
              <a:rPr lang="mr-IN" dirty="0" smtClean="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Accidental will now be called if advantage gained</a:t>
            </a:r>
          </a:p>
          <a:p>
            <a:r>
              <a:rPr lang="en-US" dirty="0" smtClean="0">
                <a:latin typeface="Arial" panose="020B0604020202020204" pitchFamily="34" charset="0"/>
                <a:cs typeface="Arial" panose="020B0604020202020204" pitchFamily="34" charset="0"/>
              </a:rPr>
              <a:t>Defensive Wall on Free Kicks.  3 or more Defenders, Attackers cannot be in the wall.  Must be 1 yard away.</a:t>
            </a:r>
          </a:p>
          <a:p>
            <a:r>
              <a:rPr lang="en-US" dirty="0" smtClean="0">
                <a:latin typeface="Arial" panose="020B0604020202020204" pitchFamily="34" charset="0"/>
                <a:cs typeface="Arial" panose="020B0604020202020204" pitchFamily="34" charset="0"/>
              </a:rPr>
              <a:t>Coin Toss.  Team winning toss can now Choose to Kickoff or Choose which end they want to defend first.</a:t>
            </a:r>
          </a:p>
          <a:p>
            <a:r>
              <a:rPr lang="en-US" dirty="0" err="1" smtClean="0">
                <a:latin typeface="Arial" panose="020B0604020202020204" pitchFamily="34" charset="0"/>
                <a:cs typeface="Arial" panose="020B0604020202020204" pitchFamily="34" charset="0"/>
              </a:rPr>
              <a:t>PassBack</a:t>
            </a:r>
            <a:r>
              <a:rPr lang="en-US" dirty="0" smtClean="0">
                <a:latin typeface="Arial" panose="020B0604020202020204" pitchFamily="34" charset="0"/>
                <a:cs typeface="Arial" panose="020B0604020202020204" pitchFamily="34" charset="0"/>
              </a:rPr>
              <a:t> to Keeper</a:t>
            </a: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0" cy="1097280"/>
          </a:xfrm>
          <a:prstGeom prst="rect">
            <a:avLst/>
          </a:prstGeom>
        </p:spPr>
      </p:pic>
      <p:sp>
        <p:nvSpPr>
          <p:cNvPr id="5" name="Content Placeholder 2"/>
          <p:cNvSpPr txBox="1">
            <a:spLocks/>
          </p:cNvSpPr>
          <p:nvPr/>
        </p:nvSpPr>
        <p:spPr>
          <a:xfrm>
            <a:off x="313038" y="4020064"/>
            <a:ext cx="10866238" cy="470380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Copperplate Gothic Bold" panose="020E0705020206020404" pitchFamily="34"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06435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The Colony </a:t>
            </a:r>
            <a:r>
              <a:rPr lang="en-US" dirty="0" smtClean="0"/>
              <a:t>Youth Soccer </a:t>
            </a:r>
            <a:r>
              <a:rPr lang="en-US" dirty="0"/>
              <a:t>Association</a:t>
            </a:r>
          </a:p>
        </p:txBody>
      </p:sp>
      <p:sp>
        <p:nvSpPr>
          <p:cNvPr id="3" name="Content Placeholder 2"/>
          <p:cNvSpPr>
            <a:spLocks noGrp="1"/>
          </p:cNvSpPr>
          <p:nvPr>
            <p:ph idx="1"/>
          </p:nvPr>
        </p:nvSpPr>
        <p:spPr/>
        <p:txBody>
          <a:bodyPr/>
          <a:lstStyle/>
          <a:p>
            <a:pPr marL="0" indent="0">
              <a:buNone/>
            </a:pPr>
            <a:r>
              <a:rPr lang="en-US" dirty="0" smtClean="0">
                <a:latin typeface="Arial" panose="020B0604020202020204" pitchFamily="34" charset="0"/>
                <a:cs typeface="Arial" panose="020B0604020202020204" pitchFamily="34" charset="0"/>
              </a:rPr>
              <a:t>Coaches,</a:t>
            </a:r>
          </a:p>
          <a:p>
            <a:endParaRPr lang="en-US"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Without you, hundreds of children wouldn’t be able to play soccer.  We appreciate the time and efforts that you give to TCYSA.</a:t>
            </a:r>
          </a:p>
          <a:p>
            <a:pPr marL="0" indent="0">
              <a:buNone/>
            </a:pPr>
            <a:endParaRPr lang="en-US" dirty="0">
              <a:latin typeface="Arial" panose="020B0604020202020204" pitchFamily="34" charset="0"/>
              <a:cs typeface="Arial" panose="020B0604020202020204" pitchFamily="34" charset="0"/>
            </a:endParaRPr>
          </a:p>
          <a:p>
            <a:pPr marL="0" indent="0" algn="ctr">
              <a:buNone/>
            </a:pPr>
            <a:r>
              <a:rPr lang="en-US" sz="4000" b="1" dirty="0" smtClean="0">
                <a:latin typeface="Arial" panose="020B0604020202020204" pitchFamily="34" charset="0"/>
                <a:cs typeface="Arial" panose="020B0604020202020204" pitchFamily="34" charset="0"/>
              </a:rPr>
              <a:t>THANK YOU!!!!</a:t>
            </a:r>
            <a:endParaRPr lang="en-US"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271272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1" cy="1097280"/>
          </a:xfrm>
          <a:prstGeom prst="rect">
            <a:avLst/>
          </a:prstGeom>
        </p:spPr>
      </p:pic>
      <p:sp>
        <p:nvSpPr>
          <p:cNvPr id="10" name="Title 1"/>
          <p:cNvSpPr>
            <a:spLocks noGrp="1"/>
          </p:cNvSpPr>
          <p:nvPr>
            <p:ph type="title"/>
          </p:nvPr>
        </p:nvSpPr>
        <p:spPr>
          <a:xfrm>
            <a:off x="680321" y="753228"/>
            <a:ext cx="9613861" cy="1080938"/>
          </a:xfrm>
        </p:spPr>
        <p:txBody>
          <a:bodyPr/>
          <a:lstStyle/>
          <a:p>
            <a:r>
              <a:rPr lang="en-US" dirty="0" smtClean="0"/>
              <a:t>TSS Photography</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580" y="2443421"/>
            <a:ext cx="4676775" cy="2333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6000441" y="2733070"/>
            <a:ext cx="4560467" cy="1477328"/>
          </a:xfrm>
          <a:prstGeom prst="rect">
            <a:avLst/>
          </a:prstGeom>
        </p:spPr>
        <p:txBody>
          <a:bodyPr wrap="square">
            <a:spAutoFit/>
          </a:bodyPr>
          <a:lstStyle/>
          <a:p>
            <a:r>
              <a:rPr lang="en-US" b="1" dirty="0" smtClean="0"/>
              <a:t>Joan Hollander</a:t>
            </a:r>
            <a:r>
              <a:rPr lang="en-US" dirty="0"/>
              <a:t/>
            </a:r>
            <a:br>
              <a:rPr lang="en-US" dirty="0"/>
            </a:br>
            <a:r>
              <a:rPr lang="en-US" dirty="0" smtClean="0"/>
              <a:t>Carrollton, </a:t>
            </a:r>
            <a:r>
              <a:rPr lang="en-US" dirty="0"/>
              <a:t>TX</a:t>
            </a:r>
            <a:br>
              <a:rPr lang="en-US" dirty="0"/>
            </a:br>
            <a:r>
              <a:rPr lang="en-US" dirty="0"/>
              <a:t>(p) 972</a:t>
            </a:r>
            <a:r>
              <a:rPr lang="en-US" dirty="0" smtClean="0"/>
              <a:t>-394-1010</a:t>
            </a:r>
            <a:r>
              <a:rPr lang="en-US" dirty="0"/>
              <a:t/>
            </a:r>
            <a:br>
              <a:rPr lang="en-US" dirty="0"/>
            </a:br>
            <a:r>
              <a:rPr lang="en-US" dirty="0" smtClean="0"/>
              <a:t>Email: </a:t>
            </a:r>
            <a:r>
              <a:rPr lang="en-US" dirty="0" err="1" smtClean="0"/>
              <a:t>joan.hollander@</a:t>
            </a:r>
            <a:r>
              <a:rPr lang="en-US" dirty="0" err="1"/>
              <a:t>tssphotography.com</a:t>
            </a:r>
            <a:endParaRPr lang="en-US" dirty="0"/>
          </a:p>
        </p:txBody>
      </p:sp>
      <p:sp>
        <p:nvSpPr>
          <p:cNvPr id="8" name="TextBox 7"/>
          <p:cNvSpPr txBox="1"/>
          <p:nvPr/>
        </p:nvSpPr>
        <p:spPr>
          <a:xfrm>
            <a:off x="0" y="5563880"/>
            <a:ext cx="11338560" cy="707886"/>
          </a:xfrm>
          <a:prstGeom prst="rect">
            <a:avLst/>
          </a:prstGeom>
          <a:noFill/>
        </p:spPr>
        <p:txBody>
          <a:bodyPr wrap="square" rtlCol="0">
            <a:spAutoFit/>
          </a:bodyPr>
          <a:lstStyle/>
          <a:p>
            <a:pPr algn="ctr"/>
            <a:r>
              <a:rPr lang="en-US" sz="4000" dirty="0" smtClean="0">
                <a:ln w="0"/>
                <a:effectLst>
                  <a:outerShdw blurRad="38100" dist="19050" dir="2700000" algn="tl" rotWithShape="0">
                    <a:schemeClr val="dk1">
                      <a:alpha val="40000"/>
                    </a:schemeClr>
                  </a:outerShdw>
                </a:effectLst>
              </a:rPr>
              <a:t>PICTURE DAY – Sept. 21 </a:t>
            </a:r>
            <a:endParaRPr lang="en-US" sz="1400" dirty="0">
              <a:solidFill>
                <a:schemeClr val="bg1"/>
              </a:solidFill>
              <a:ea typeface="Calibri"/>
              <a:cs typeface="Times New Roman"/>
            </a:endParaRPr>
          </a:p>
        </p:txBody>
      </p:sp>
    </p:spTree>
    <p:extLst>
      <p:ext uri="{BB962C8B-B14F-4D97-AF65-F5344CB8AC3E}">
        <p14:creationId xmlns:p14="http://schemas.microsoft.com/office/powerpoint/2010/main" val="326434801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57394"/>
            <a:ext cx="9613861" cy="812125"/>
          </a:xfrm>
        </p:spPr>
        <p:txBody>
          <a:bodyPr>
            <a:normAutofit fontScale="90000"/>
          </a:bodyPr>
          <a:lstStyle/>
          <a:p>
            <a:r>
              <a:rPr lang="en-US" dirty="0" smtClean="0"/>
              <a:t>TCYSA Executive Committee  </a:t>
            </a:r>
            <a:br>
              <a:rPr lang="en-US" dirty="0" smtClean="0"/>
            </a:br>
            <a:r>
              <a:rPr lang="en-US" dirty="0" smtClean="0"/>
              <a:t>(red text means </a:t>
            </a:r>
            <a:r>
              <a:rPr lang="en-US" dirty="0" smtClean="0"/>
              <a:t>new</a:t>
            </a:r>
            <a:r>
              <a:rPr lang="en-US" dirty="0" smtClean="0"/>
              <a:t>ly elected</a:t>
            </a:r>
            <a:r>
              <a:rPr lang="en-US" dirty="0" smtClean="0"/>
              <a:t> </a:t>
            </a:r>
            <a:r>
              <a:rPr lang="en-US" dirty="0" smtClean="0"/>
              <a:t>member</a:t>
            </a:r>
            <a:r>
              <a:rPr lang="en-US" dirty="0" smtClean="0"/>
              <a:t>)</a:t>
            </a:r>
            <a:endParaRPr lang="en-US" dirty="0"/>
          </a:p>
        </p:txBody>
      </p:sp>
      <p:sp>
        <p:nvSpPr>
          <p:cNvPr id="3" name="Content Placeholder 2"/>
          <p:cNvSpPr>
            <a:spLocks noGrp="1"/>
          </p:cNvSpPr>
          <p:nvPr>
            <p:ph idx="1"/>
          </p:nvPr>
        </p:nvSpPr>
        <p:spPr/>
        <p:txBody>
          <a:bodyPr/>
          <a:lstStyle/>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0" cy="1097280"/>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3029719646"/>
              </p:ext>
            </p:extLst>
          </p:nvPr>
        </p:nvGraphicFramePr>
        <p:xfrm>
          <a:off x="1641603" y="1871973"/>
          <a:ext cx="8340597" cy="4986027"/>
        </p:xfrm>
        <a:graphic>
          <a:graphicData uri="http://schemas.openxmlformats.org/drawingml/2006/table">
            <a:tbl>
              <a:tblPr firstRow="1" bandRow="1">
                <a:tableStyleId>{5C22544A-7EE6-4342-B048-85BDC9FD1C3A}</a:tableStyleId>
              </a:tblPr>
              <a:tblGrid>
                <a:gridCol w="2354992"/>
                <a:gridCol w="2943740"/>
                <a:gridCol w="3041865"/>
              </a:tblGrid>
              <a:tr h="309331">
                <a:tc>
                  <a:txBody>
                    <a:bodyPr/>
                    <a:lstStyle/>
                    <a:p>
                      <a:r>
                        <a:rPr lang="en-US" sz="1400" dirty="0" smtClean="0">
                          <a:latin typeface="+mn-lt"/>
                        </a:rPr>
                        <a:t>Name</a:t>
                      </a:r>
                      <a:endParaRPr lang="en-US" sz="1400" dirty="0">
                        <a:latin typeface="+mn-lt"/>
                      </a:endParaRPr>
                    </a:p>
                  </a:txBody>
                  <a:tcPr>
                    <a:solidFill>
                      <a:srgbClr val="A50000"/>
                    </a:solidFill>
                  </a:tcPr>
                </a:tc>
                <a:tc>
                  <a:txBody>
                    <a:bodyPr/>
                    <a:lstStyle/>
                    <a:p>
                      <a:r>
                        <a:rPr lang="en-US" sz="1400" dirty="0" smtClean="0">
                          <a:latin typeface="+mn-lt"/>
                        </a:rPr>
                        <a:t>Position</a:t>
                      </a:r>
                      <a:r>
                        <a:rPr lang="en-US" sz="1400" baseline="0" dirty="0" smtClean="0">
                          <a:latin typeface="+mn-lt"/>
                        </a:rPr>
                        <a:t> Held</a:t>
                      </a:r>
                      <a:endParaRPr lang="en-US" sz="1400" dirty="0">
                        <a:latin typeface="+mn-lt"/>
                      </a:endParaRPr>
                    </a:p>
                  </a:txBody>
                  <a:tcPr>
                    <a:solidFill>
                      <a:srgbClr val="A50000"/>
                    </a:solidFill>
                  </a:tcPr>
                </a:tc>
                <a:tc>
                  <a:txBody>
                    <a:bodyPr/>
                    <a:lstStyle/>
                    <a:p>
                      <a:r>
                        <a:rPr lang="en-US" sz="1400" dirty="0" smtClean="0">
                          <a:latin typeface="+mn-lt"/>
                        </a:rPr>
                        <a:t>Email Address</a:t>
                      </a:r>
                      <a:endParaRPr lang="en-US" sz="1400" dirty="0">
                        <a:latin typeface="+mn-lt"/>
                      </a:endParaRPr>
                    </a:p>
                  </a:txBody>
                  <a:tcPr>
                    <a:solidFill>
                      <a:srgbClr val="A50000"/>
                    </a:solidFill>
                  </a:tcPr>
                </a:tc>
              </a:tr>
              <a:tr h="480043">
                <a:tc>
                  <a:txBody>
                    <a:bodyPr/>
                    <a:lstStyle/>
                    <a:p>
                      <a:pPr marL="0" marR="0">
                        <a:lnSpc>
                          <a:spcPct val="115000"/>
                        </a:lnSpc>
                        <a:spcBef>
                          <a:spcPts val="0"/>
                        </a:spcBef>
                        <a:spcAft>
                          <a:spcPts val="0"/>
                        </a:spcAft>
                      </a:pPr>
                      <a:r>
                        <a:rPr lang="en-US" sz="1400" dirty="0" smtClean="0">
                          <a:solidFill>
                            <a:schemeClr val="bg1"/>
                          </a:solidFill>
                          <a:effectLst/>
                          <a:latin typeface="+mn-lt"/>
                          <a:ea typeface="Calibri"/>
                          <a:cs typeface="Times New Roman"/>
                        </a:rPr>
                        <a:t>Joe</a:t>
                      </a:r>
                      <a:r>
                        <a:rPr lang="en-US" sz="1400" baseline="0" dirty="0" smtClean="0">
                          <a:solidFill>
                            <a:schemeClr val="bg1"/>
                          </a:solidFill>
                          <a:effectLst/>
                          <a:latin typeface="+mn-lt"/>
                          <a:ea typeface="Calibri"/>
                          <a:cs typeface="Times New Roman"/>
                        </a:rPr>
                        <a:t> Hedrington</a:t>
                      </a: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smtClean="0">
                          <a:solidFill>
                            <a:srgbClr val="FF0000"/>
                          </a:solidFill>
                          <a:effectLst/>
                          <a:latin typeface="+mn-lt"/>
                          <a:ea typeface="Calibri"/>
                          <a:cs typeface="Times New Roman"/>
                        </a:rPr>
                        <a:t>President</a:t>
                      </a: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president@tcysa.net</a:t>
                      </a:r>
                    </a:p>
                  </a:txBody>
                  <a:tcPr marL="68580" marR="68580" marT="0" marB="0"/>
                </a:tc>
              </a:tr>
              <a:tr h="480043">
                <a:tc>
                  <a:txBody>
                    <a:bodyPr/>
                    <a:lstStyle/>
                    <a:p>
                      <a:pPr marL="0" marR="0">
                        <a:lnSpc>
                          <a:spcPct val="115000"/>
                        </a:lnSpc>
                        <a:spcBef>
                          <a:spcPts val="0"/>
                        </a:spcBef>
                        <a:spcAft>
                          <a:spcPts val="0"/>
                        </a:spcAft>
                      </a:pPr>
                      <a:r>
                        <a:rPr lang="en-US" sz="1400" dirty="0" smtClean="0">
                          <a:solidFill>
                            <a:schemeClr val="bg1"/>
                          </a:solidFill>
                          <a:effectLst/>
                          <a:latin typeface="+mn-lt"/>
                          <a:ea typeface="Calibri"/>
                          <a:cs typeface="Times New Roman"/>
                        </a:rPr>
                        <a:t>Melvin </a:t>
                      </a:r>
                      <a:r>
                        <a:rPr lang="en-US" sz="1400" dirty="0" err="1" smtClean="0">
                          <a:solidFill>
                            <a:schemeClr val="bg1"/>
                          </a:solidFill>
                          <a:effectLst/>
                          <a:latin typeface="+mn-lt"/>
                          <a:ea typeface="Calibri"/>
                          <a:cs typeface="Times New Roman"/>
                        </a:rPr>
                        <a:t>Tramell</a:t>
                      </a: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1st Vice-</a:t>
                      </a:r>
                      <a:r>
                        <a:rPr lang="en-US" sz="1400" dirty="0" smtClean="0">
                          <a:solidFill>
                            <a:schemeClr val="bg1"/>
                          </a:solidFill>
                          <a:effectLst/>
                          <a:latin typeface="+mn-lt"/>
                          <a:ea typeface="Calibri"/>
                          <a:cs typeface="Times New Roman"/>
                        </a:rPr>
                        <a:t>President</a:t>
                      </a: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err="1">
                          <a:solidFill>
                            <a:schemeClr val="bg1"/>
                          </a:solidFill>
                          <a:effectLst/>
                          <a:latin typeface="+mn-lt"/>
                          <a:ea typeface="Calibri"/>
                          <a:cs typeface="Times New Roman"/>
                        </a:rPr>
                        <a:t>firstvp@</a:t>
                      </a:r>
                      <a:r>
                        <a:rPr lang="en-US" sz="1400" dirty="0" err="1" smtClean="0">
                          <a:solidFill>
                            <a:schemeClr val="bg1"/>
                          </a:solidFill>
                          <a:effectLst/>
                          <a:latin typeface="+mn-lt"/>
                          <a:ea typeface="Calibri"/>
                          <a:cs typeface="Times New Roman"/>
                        </a:rPr>
                        <a:t>tcysa.net</a:t>
                      </a:r>
                      <a:endParaRPr lang="en-US" sz="1400" dirty="0">
                        <a:solidFill>
                          <a:schemeClr val="bg1"/>
                        </a:solidFill>
                        <a:effectLst/>
                        <a:latin typeface="+mn-lt"/>
                        <a:ea typeface="Calibri"/>
                        <a:cs typeface="Times New Roman"/>
                      </a:endParaRPr>
                    </a:p>
                  </a:txBody>
                  <a:tcPr marL="68580" marR="68580" marT="0" marB="0"/>
                </a:tc>
              </a:tr>
              <a:tr h="747034">
                <a:tc>
                  <a:txBody>
                    <a:bodyPr/>
                    <a:lstStyle/>
                    <a:p>
                      <a:pPr marL="0" marR="0">
                        <a:lnSpc>
                          <a:spcPct val="115000"/>
                        </a:lnSpc>
                        <a:spcBef>
                          <a:spcPts val="0"/>
                        </a:spcBef>
                        <a:spcAft>
                          <a:spcPts val="0"/>
                        </a:spcAft>
                      </a:pPr>
                      <a:r>
                        <a:rPr lang="en-US" sz="1400" dirty="0" smtClean="0">
                          <a:solidFill>
                            <a:schemeClr val="bg1"/>
                          </a:solidFill>
                          <a:effectLst/>
                          <a:latin typeface="+mn-lt"/>
                          <a:ea typeface="Calibri"/>
                          <a:cs typeface="Times New Roman"/>
                        </a:rPr>
                        <a:t>Lee</a:t>
                      </a:r>
                      <a:r>
                        <a:rPr lang="en-US" sz="1400" baseline="0" dirty="0" smtClean="0">
                          <a:solidFill>
                            <a:schemeClr val="bg1"/>
                          </a:solidFill>
                          <a:effectLst/>
                          <a:latin typeface="+mn-lt"/>
                          <a:ea typeface="Calibri"/>
                          <a:cs typeface="Times New Roman"/>
                        </a:rPr>
                        <a:t> Wise</a:t>
                      </a: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rgbClr val="FF0000"/>
                          </a:solidFill>
                          <a:effectLst/>
                          <a:latin typeface="+mn-lt"/>
                          <a:ea typeface="Calibri"/>
                          <a:cs typeface="Times New Roman"/>
                        </a:rPr>
                        <a:t>2nd Vice-</a:t>
                      </a:r>
                      <a:r>
                        <a:rPr lang="en-US" sz="1400" dirty="0" smtClean="0">
                          <a:solidFill>
                            <a:srgbClr val="FF0000"/>
                          </a:solidFill>
                          <a:effectLst/>
                          <a:latin typeface="+mn-lt"/>
                          <a:ea typeface="Calibri"/>
                          <a:cs typeface="Times New Roman"/>
                        </a:rPr>
                        <a:t>President</a:t>
                      </a:r>
                      <a:endParaRPr lang="en-US" sz="1400" dirty="0" smtClean="0">
                        <a:solidFill>
                          <a:schemeClr val="bg1"/>
                        </a:solidFill>
                        <a:effectLst/>
                        <a:latin typeface="+mn-lt"/>
                        <a:ea typeface="Calibri"/>
                        <a:cs typeface="Times New Roman"/>
                      </a:endParaRPr>
                    </a:p>
                    <a:p>
                      <a:pPr marL="0" marR="0">
                        <a:lnSpc>
                          <a:spcPct val="115000"/>
                        </a:lnSpc>
                        <a:spcBef>
                          <a:spcPts val="0"/>
                        </a:spcBef>
                        <a:spcAft>
                          <a:spcPts val="0"/>
                        </a:spcAft>
                      </a:pP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secondvp@tcysa.net</a:t>
                      </a:r>
                    </a:p>
                    <a:p>
                      <a:pPr marL="0" marR="0">
                        <a:lnSpc>
                          <a:spcPct val="115000"/>
                        </a:lnSpc>
                        <a:spcBef>
                          <a:spcPts val="0"/>
                        </a:spcBef>
                        <a:spcAft>
                          <a:spcPts val="0"/>
                        </a:spcAft>
                      </a:pPr>
                      <a:r>
                        <a:rPr lang="en-US" sz="1400" dirty="0" err="1">
                          <a:solidFill>
                            <a:schemeClr val="bg1"/>
                          </a:solidFill>
                          <a:effectLst/>
                          <a:latin typeface="+mn-lt"/>
                          <a:ea typeface="Calibri"/>
                          <a:cs typeface="Times New Roman"/>
                        </a:rPr>
                        <a:t>referee@</a:t>
                      </a:r>
                      <a:r>
                        <a:rPr lang="en-US" sz="1400" dirty="0" err="1" smtClean="0">
                          <a:solidFill>
                            <a:schemeClr val="bg1"/>
                          </a:solidFill>
                          <a:effectLst/>
                          <a:latin typeface="+mn-lt"/>
                          <a:ea typeface="Calibri"/>
                          <a:cs typeface="Times New Roman"/>
                        </a:rPr>
                        <a:t>tcysa.net</a:t>
                      </a:r>
                      <a:endParaRPr lang="en-US" sz="1400" dirty="0" smtClean="0">
                        <a:solidFill>
                          <a:schemeClr val="bg1"/>
                        </a:solidFill>
                        <a:effectLst/>
                        <a:latin typeface="+mn-lt"/>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400" dirty="0" err="1" smtClean="0">
                          <a:solidFill>
                            <a:schemeClr val="bg1"/>
                          </a:solidFill>
                          <a:effectLst/>
                          <a:latin typeface="+mn-lt"/>
                          <a:ea typeface="Calibri"/>
                          <a:cs typeface="Times New Roman"/>
                        </a:rPr>
                        <a:t>scheduler@tcysa.net</a:t>
                      </a:r>
                      <a:endParaRPr lang="en-US" sz="1400" dirty="0" smtClean="0">
                        <a:solidFill>
                          <a:schemeClr val="bg1"/>
                        </a:solidFill>
                        <a:effectLst/>
                        <a:latin typeface="+mn-lt"/>
                        <a:ea typeface="Calibri"/>
                        <a:cs typeface="Times New Roman"/>
                      </a:endParaRPr>
                    </a:p>
                  </a:txBody>
                  <a:tcPr marL="68580" marR="68580" marT="0" marB="0"/>
                </a:tc>
              </a:tr>
              <a:tr h="371197">
                <a:tc>
                  <a:txBody>
                    <a:bodyPr/>
                    <a:lstStyle/>
                    <a:p>
                      <a:pPr marL="0" marR="0">
                        <a:lnSpc>
                          <a:spcPct val="115000"/>
                        </a:lnSpc>
                        <a:spcBef>
                          <a:spcPts val="0"/>
                        </a:spcBef>
                        <a:spcAft>
                          <a:spcPts val="0"/>
                        </a:spcAft>
                      </a:pPr>
                      <a:r>
                        <a:rPr lang="en-US" sz="1400" dirty="0" smtClean="0">
                          <a:solidFill>
                            <a:schemeClr val="bg1"/>
                          </a:solidFill>
                          <a:effectLst/>
                          <a:latin typeface="+mn-lt"/>
                          <a:ea typeface="Calibri"/>
                          <a:cs typeface="Times New Roman"/>
                        </a:rPr>
                        <a:t>Lisa </a:t>
                      </a:r>
                      <a:r>
                        <a:rPr lang="en-US" sz="1400" dirty="0" err="1" smtClean="0">
                          <a:solidFill>
                            <a:schemeClr val="bg1"/>
                          </a:solidFill>
                          <a:effectLst/>
                          <a:latin typeface="+mn-lt"/>
                          <a:ea typeface="Calibri"/>
                          <a:cs typeface="Times New Roman"/>
                        </a:rPr>
                        <a:t>Tramell</a:t>
                      </a: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Secretary / Registrar</a:t>
                      </a: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registrar@tcysa.net</a:t>
                      </a:r>
                    </a:p>
                  </a:txBody>
                  <a:tcPr marL="68580" marR="68580" marT="0" marB="0"/>
                </a:tc>
              </a:tr>
              <a:tr h="371197">
                <a:tc>
                  <a:txBody>
                    <a:bodyPr/>
                    <a:lstStyle/>
                    <a:p>
                      <a:pPr marL="0" marR="0">
                        <a:lnSpc>
                          <a:spcPct val="115000"/>
                        </a:lnSpc>
                        <a:spcBef>
                          <a:spcPts val="0"/>
                        </a:spcBef>
                        <a:spcAft>
                          <a:spcPts val="0"/>
                        </a:spcAft>
                      </a:pPr>
                      <a:r>
                        <a:rPr lang="en-US" sz="1400" dirty="0" smtClean="0">
                          <a:solidFill>
                            <a:schemeClr val="bg1"/>
                          </a:solidFill>
                          <a:effectLst/>
                          <a:latin typeface="+mn-lt"/>
                          <a:ea typeface="Calibri"/>
                          <a:cs typeface="Times New Roman"/>
                        </a:rPr>
                        <a:t>Sheri</a:t>
                      </a:r>
                      <a:r>
                        <a:rPr lang="en-US" sz="1400" baseline="0" dirty="0" smtClean="0">
                          <a:solidFill>
                            <a:schemeClr val="bg1"/>
                          </a:solidFill>
                          <a:effectLst/>
                          <a:latin typeface="+mn-lt"/>
                          <a:ea typeface="Calibri"/>
                          <a:cs typeface="Times New Roman"/>
                        </a:rPr>
                        <a:t> Coates</a:t>
                      </a:r>
                      <a:endParaRPr lang="en-US" sz="1400" dirty="0">
                        <a:solidFill>
                          <a:schemeClr val="bg1"/>
                        </a:solidFill>
                        <a:effectLst/>
                        <a:latin typeface="+mn-lt"/>
                        <a:ea typeface="Calibri"/>
                        <a:cs typeface="Times New Roman"/>
                      </a:endParaRPr>
                    </a:p>
                  </a:txBody>
                  <a:tcPr marL="68580" marR="68580" marT="0" marB="0">
                    <a:solidFill>
                      <a:schemeClr val="tx1"/>
                    </a:solidFill>
                  </a:tcPr>
                </a:tc>
                <a:tc>
                  <a:txBody>
                    <a:bodyPr/>
                    <a:lstStyle/>
                    <a:p>
                      <a:pPr marL="0" marR="0">
                        <a:lnSpc>
                          <a:spcPct val="115000"/>
                        </a:lnSpc>
                        <a:spcBef>
                          <a:spcPts val="0"/>
                        </a:spcBef>
                        <a:spcAft>
                          <a:spcPts val="0"/>
                        </a:spcAft>
                      </a:pPr>
                      <a:r>
                        <a:rPr lang="en-US" sz="1400" dirty="0" smtClean="0">
                          <a:solidFill>
                            <a:srgbClr val="FF0000"/>
                          </a:solidFill>
                          <a:effectLst/>
                          <a:latin typeface="+mn-lt"/>
                          <a:ea typeface="Calibri"/>
                          <a:cs typeface="Times New Roman"/>
                        </a:rPr>
                        <a:t>Treasurer</a:t>
                      </a:r>
                      <a:endParaRPr lang="en-US" sz="1400" dirty="0">
                        <a:solidFill>
                          <a:schemeClr val="bg1"/>
                        </a:solidFill>
                        <a:effectLst/>
                        <a:latin typeface="+mn-lt"/>
                        <a:ea typeface="Calibri"/>
                        <a:cs typeface="Times New Roman"/>
                      </a:endParaRPr>
                    </a:p>
                  </a:txBody>
                  <a:tcPr marL="68580" marR="68580" marT="0" marB="0">
                    <a:solidFill>
                      <a:schemeClr val="tx1"/>
                    </a:solidFill>
                  </a:tcPr>
                </a:tc>
                <a:tc>
                  <a:txBody>
                    <a:bodyPr/>
                    <a:lstStyle/>
                    <a:p>
                      <a:pPr marL="0" marR="0">
                        <a:lnSpc>
                          <a:spcPct val="115000"/>
                        </a:lnSpc>
                        <a:spcBef>
                          <a:spcPts val="0"/>
                        </a:spcBef>
                        <a:spcAft>
                          <a:spcPts val="0"/>
                        </a:spcAft>
                      </a:pPr>
                      <a:r>
                        <a:rPr lang="en-US" sz="1400" dirty="0" smtClean="0">
                          <a:solidFill>
                            <a:schemeClr val="bg1"/>
                          </a:solidFill>
                          <a:effectLst/>
                          <a:latin typeface="+mn-lt"/>
                          <a:ea typeface="Calibri"/>
                          <a:cs typeface="Times New Roman"/>
                        </a:rPr>
                        <a:t>treasurer@tcysa.net</a:t>
                      </a:r>
                      <a:endParaRPr lang="en-US" sz="1400" dirty="0">
                        <a:solidFill>
                          <a:schemeClr val="bg1"/>
                        </a:solidFill>
                        <a:effectLst/>
                        <a:latin typeface="+mn-lt"/>
                        <a:ea typeface="Calibri"/>
                        <a:cs typeface="Times New Roman"/>
                      </a:endParaRPr>
                    </a:p>
                  </a:txBody>
                  <a:tcPr marL="68580" marR="68580" marT="0" marB="0">
                    <a:solidFill>
                      <a:schemeClr val="tx1"/>
                    </a:solidFill>
                  </a:tcPr>
                </a:tc>
              </a:tr>
              <a:tr h="371197">
                <a:tc>
                  <a:txBody>
                    <a:bodyPr/>
                    <a:lstStyle/>
                    <a:p>
                      <a:pPr marL="0" marR="0">
                        <a:lnSpc>
                          <a:spcPct val="115000"/>
                        </a:lnSpc>
                        <a:spcBef>
                          <a:spcPts val="0"/>
                        </a:spcBef>
                        <a:spcAft>
                          <a:spcPts val="0"/>
                        </a:spcAft>
                      </a:pPr>
                      <a:r>
                        <a:rPr lang="en-US" sz="1400" dirty="0" smtClean="0">
                          <a:solidFill>
                            <a:schemeClr val="bg1"/>
                          </a:solidFill>
                          <a:effectLst/>
                          <a:latin typeface="+mn-lt"/>
                          <a:ea typeface="Calibri"/>
                          <a:cs typeface="Times New Roman"/>
                        </a:rPr>
                        <a:t>Jeremy</a:t>
                      </a:r>
                      <a:r>
                        <a:rPr lang="en-US" sz="1400" baseline="0" dirty="0" smtClean="0">
                          <a:solidFill>
                            <a:schemeClr val="bg1"/>
                          </a:solidFill>
                          <a:effectLst/>
                          <a:latin typeface="+mn-lt"/>
                          <a:ea typeface="Calibri"/>
                          <a:cs typeface="Times New Roman"/>
                        </a:rPr>
                        <a:t> Doss</a:t>
                      </a: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Field Manager</a:t>
                      </a: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field.manager@tcysa.net</a:t>
                      </a:r>
                    </a:p>
                  </a:txBody>
                  <a:tcPr marL="68580" marR="68580" marT="0" marB="0"/>
                </a:tc>
              </a:tr>
              <a:tr h="371197">
                <a:tc>
                  <a:txBody>
                    <a:bodyPr/>
                    <a:lstStyle/>
                    <a:p>
                      <a:pPr marL="0" marR="0">
                        <a:lnSpc>
                          <a:spcPct val="115000"/>
                        </a:lnSpc>
                        <a:spcBef>
                          <a:spcPts val="0"/>
                        </a:spcBef>
                        <a:spcAft>
                          <a:spcPts val="0"/>
                        </a:spcAft>
                      </a:pPr>
                      <a:r>
                        <a:rPr lang="en-US" sz="1400" dirty="0" smtClean="0">
                          <a:solidFill>
                            <a:schemeClr val="bg1"/>
                          </a:solidFill>
                          <a:effectLst/>
                          <a:latin typeface="+mn-lt"/>
                          <a:ea typeface="Calibri"/>
                          <a:cs typeface="Times New Roman"/>
                        </a:rPr>
                        <a:t>Melissa</a:t>
                      </a:r>
                      <a:r>
                        <a:rPr lang="en-US" sz="1400" baseline="0" dirty="0" smtClean="0">
                          <a:solidFill>
                            <a:schemeClr val="bg1"/>
                          </a:solidFill>
                          <a:effectLst/>
                          <a:latin typeface="+mn-lt"/>
                          <a:ea typeface="Calibri"/>
                          <a:cs typeface="Times New Roman"/>
                        </a:rPr>
                        <a:t> </a:t>
                      </a:r>
                      <a:r>
                        <a:rPr lang="en-US" sz="1400" baseline="0" dirty="0" err="1" smtClean="0">
                          <a:solidFill>
                            <a:schemeClr val="bg1"/>
                          </a:solidFill>
                          <a:effectLst/>
                          <a:latin typeface="+mn-lt"/>
                          <a:ea typeface="Calibri"/>
                          <a:cs typeface="Times New Roman"/>
                        </a:rPr>
                        <a:t>Zieglar</a:t>
                      </a: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U4-U6 Boys Director</a:t>
                      </a: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u6b.director@tcysa.net</a:t>
                      </a:r>
                    </a:p>
                  </a:txBody>
                  <a:tcPr marL="68580" marR="68580" marT="0" marB="0"/>
                </a:tc>
              </a:tr>
              <a:tr h="371197">
                <a:tc>
                  <a:txBody>
                    <a:bodyPr/>
                    <a:lstStyle/>
                    <a:p>
                      <a:pPr marL="0" marR="0">
                        <a:lnSpc>
                          <a:spcPct val="115000"/>
                        </a:lnSpc>
                        <a:spcBef>
                          <a:spcPts val="0"/>
                        </a:spcBef>
                        <a:spcAft>
                          <a:spcPts val="0"/>
                        </a:spcAft>
                      </a:pPr>
                      <a:r>
                        <a:rPr lang="en-US" sz="1400" dirty="0" smtClean="0">
                          <a:solidFill>
                            <a:schemeClr val="bg1"/>
                          </a:solidFill>
                          <a:effectLst/>
                          <a:latin typeface="+mn-lt"/>
                          <a:ea typeface="Calibri"/>
                          <a:cs typeface="Times New Roman"/>
                        </a:rPr>
                        <a:t>Ruth Huerta</a:t>
                      </a: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rgbClr val="FF0000"/>
                          </a:solidFill>
                          <a:effectLst/>
                          <a:latin typeface="+mn-lt"/>
                          <a:ea typeface="Calibri"/>
                          <a:cs typeface="Times New Roman"/>
                        </a:rPr>
                        <a:t>U4-U6 Girls </a:t>
                      </a:r>
                      <a:r>
                        <a:rPr lang="en-US" sz="1400" dirty="0" smtClean="0">
                          <a:solidFill>
                            <a:srgbClr val="FF0000"/>
                          </a:solidFill>
                          <a:effectLst/>
                          <a:latin typeface="+mn-lt"/>
                          <a:ea typeface="Calibri"/>
                          <a:cs typeface="Times New Roman"/>
                        </a:rPr>
                        <a:t>Director </a:t>
                      </a: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u6g.director@tcysa.net</a:t>
                      </a:r>
                    </a:p>
                  </a:txBody>
                  <a:tcPr marL="68580" marR="68580" marT="0" marB="0"/>
                </a:tc>
              </a:tr>
              <a:tr h="371197">
                <a:tc>
                  <a:txBody>
                    <a:bodyPr/>
                    <a:lstStyle/>
                    <a:p>
                      <a:pPr marL="0" marR="0">
                        <a:lnSpc>
                          <a:spcPct val="115000"/>
                        </a:lnSpc>
                        <a:spcBef>
                          <a:spcPts val="0"/>
                        </a:spcBef>
                        <a:spcAft>
                          <a:spcPts val="0"/>
                        </a:spcAft>
                      </a:pPr>
                      <a:r>
                        <a:rPr lang="en-US" sz="1400" dirty="0" smtClean="0">
                          <a:solidFill>
                            <a:schemeClr val="bg1"/>
                          </a:solidFill>
                          <a:effectLst/>
                          <a:latin typeface="+mn-lt"/>
                          <a:ea typeface="Calibri"/>
                          <a:cs typeface="Times New Roman"/>
                        </a:rPr>
                        <a:t>Eric</a:t>
                      </a:r>
                      <a:r>
                        <a:rPr lang="en-US" sz="1400" baseline="0" dirty="0" smtClean="0">
                          <a:solidFill>
                            <a:schemeClr val="bg1"/>
                          </a:solidFill>
                          <a:effectLst/>
                          <a:latin typeface="+mn-lt"/>
                          <a:ea typeface="Calibri"/>
                          <a:cs typeface="Times New Roman"/>
                        </a:rPr>
                        <a:t> </a:t>
                      </a:r>
                      <a:r>
                        <a:rPr lang="en-US" sz="1400" baseline="0" dirty="0" err="1" smtClean="0">
                          <a:solidFill>
                            <a:schemeClr val="bg1"/>
                          </a:solidFill>
                          <a:effectLst/>
                          <a:latin typeface="+mn-lt"/>
                          <a:ea typeface="Calibri"/>
                          <a:cs typeface="Times New Roman"/>
                        </a:rPr>
                        <a:t>Umanzor</a:t>
                      </a: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rgbClr val="FF0000"/>
                          </a:solidFill>
                          <a:effectLst/>
                          <a:latin typeface="+mn-lt"/>
                          <a:ea typeface="Calibri"/>
                          <a:cs typeface="Times New Roman"/>
                        </a:rPr>
                        <a:t>U7-U8 Director</a:t>
                      </a: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u8.director@tcysa.net</a:t>
                      </a:r>
                    </a:p>
                  </a:txBody>
                  <a:tcPr marL="68580" marR="68580" marT="0" marB="0"/>
                </a:tc>
              </a:tr>
              <a:tr h="371197">
                <a:tc>
                  <a:txBody>
                    <a:bodyPr/>
                    <a:lstStyle/>
                    <a:p>
                      <a:pPr marL="0" marR="0">
                        <a:lnSpc>
                          <a:spcPct val="115000"/>
                        </a:lnSpc>
                        <a:spcBef>
                          <a:spcPts val="0"/>
                        </a:spcBef>
                        <a:spcAft>
                          <a:spcPts val="0"/>
                        </a:spcAft>
                      </a:pPr>
                      <a:r>
                        <a:rPr lang="en-US" sz="1400" dirty="0" smtClean="0">
                          <a:solidFill>
                            <a:schemeClr val="bg1"/>
                          </a:solidFill>
                          <a:effectLst/>
                          <a:latin typeface="+mn-lt"/>
                          <a:ea typeface="Calibri"/>
                          <a:cs typeface="Times New Roman"/>
                        </a:rPr>
                        <a:t>Nate</a:t>
                      </a:r>
                      <a:r>
                        <a:rPr lang="en-US" sz="1400" baseline="0" dirty="0" smtClean="0">
                          <a:solidFill>
                            <a:schemeClr val="bg1"/>
                          </a:solidFill>
                          <a:effectLst/>
                          <a:latin typeface="+mn-lt"/>
                          <a:ea typeface="Calibri"/>
                          <a:cs typeface="Times New Roman"/>
                        </a:rPr>
                        <a:t> </a:t>
                      </a:r>
                      <a:r>
                        <a:rPr lang="en-US" sz="1400" baseline="0" dirty="0" err="1" smtClean="0">
                          <a:solidFill>
                            <a:schemeClr val="bg1"/>
                          </a:solidFill>
                          <a:effectLst/>
                          <a:latin typeface="+mn-lt"/>
                          <a:ea typeface="Calibri"/>
                          <a:cs typeface="Times New Roman"/>
                        </a:rPr>
                        <a:t>Eltzholtz</a:t>
                      </a:r>
                      <a:endParaRPr lang="en-US" sz="140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rgbClr val="FF0000"/>
                          </a:solidFill>
                          <a:effectLst/>
                          <a:latin typeface="+mn-lt"/>
                          <a:ea typeface="Calibri"/>
                          <a:cs typeface="Times New Roman"/>
                        </a:rPr>
                        <a:t>U9-U10 Director</a:t>
                      </a: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u10.director@tcysa.net</a:t>
                      </a:r>
                    </a:p>
                  </a:txBody>
                  <a:tcPr marL="68580" marR="68580" marT="0" marB="0"/>
                </a:tc>
              </a:tr>
              <a:tr h="371197">
                <a:tc>
                  <a:txBody>
                    <a:bodyPr/>
                    <a:lstStyle/>
                    <a:p>
                      <a:pPr marL="0" marR="0">
                        <a:lnSpc>
                          <a:spcPct val="115000"/>
                        </a:lnSpc>
                        <a:spcBef>
                          <a:spcPts val="0"/>
                        </a:spcBef>
                        <a:spcAft>
                          <a:spcPts val="0"/>
                        </a:spcAft>
                      </a:pPr>
                      <a:r>
                        <a:rPr lang="en-US" sz="1400" i="0" dirty="0" smtClean="0">
                          <a:solidFill>
                            <a:schemeClr val="bg1"/>
                          </a:solidFill>
                          <a:effectLst/>
                          <a:latin typeface="+mn-lt"/>
                          <a:ea typeface="Calibri"/>
                          <a:cs typeface="Times New Roman"/>
                        </a:rPr>
                        <a:t>Kendal Garner</a:t>
                      </a:r>
                      <a:endParaRPr lang="en-US" sz="1400" i="0" dirty="0">
                        <a:solidFill>
                          <a:schemeClr val="bg1"/>
                        </a:solidFill>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U11 and Up Director</a:t>
                      </a:r>
                    </a:p>
                  </a:txBody>
                  <a:tcPr marL="68580" marR="68580" marT="0" marB="0"/>
                </a:tc>
                <a:tc>
                  <a:txBody>
                    <a:bodyPr/>
                    <a:lstStyle/>
                    <a:p>
                      <a:pPr marL="0" marR="0">
                        <a:lnSpc>
                          <a:spcPct val="115000"/>
                        </a:lnSpc>
                        <a:spcBef>
                          <a:spcPts val="0"/>
                        </a:spcBef>
                        <a:spcAft>
                          <a:spcPts val="0"/>
                        </a:spcAft>
                      </a:pPr>
                      <a:r>
                        <a:rPr lang="en-US" sz="1400" dirty="0">
                          <a:solidFill>
                            <a:schemeClr val="bg1"/>
                          </a:solidFill>
                          <a:effectLst/>
                          <a:latin typeface="+mn-lt"/>
                          <a:ea typeface="Calibri"/>
                          <a:cs typeface="Times New Roman"/>
                        </a:rPr>
                        <a:t>u11.director@tcysa.net</a:t>
                      </a:r>
                    </a:p>
                  </a:txBody>
                  <a:tcPr marL="68580" marR="68580" marT="0" marB="0"/>
                </a:tc>
              </a:tr>
            </a:tbl>
          </a:graphicData>
        </a:graphic>
      </p:graphicFrame>
      <p:sp>
        <p:nvSpPr>
          <p:cNvPr id="5" name="TextBox 4"/>
          <p:cNvSpPr txBox="1"/>
          <p:nvPr/>
        </p:nvSpPr>
        <p:spPr>
          <a:xfrm>
            <a:off x="6712403" y="125365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68386587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Coaches Badges</a:t>
            </a:r>
            <a:endParaRPr lang="en-US" dirty="0"/>
          </a:p>
        </p:txBody>
      </p:sp>
      <p:sp>
        <p:nvSpPr>
          <p:cNvPr id="3" name="TextBox 2"/>
          <p:cNvSpPr txBox="1"/>
          <p:nvPr/>
        </p:nvSpPr>
        <p:spPr>
          <a:xfrm>
            <a:off x="526553" y="2261476"/>
            <a:ext cx="9485244" cy="2677656"/>
          </a:xfrm>
          <a:prstGeom prst="rect">
            <a:avLst/>
          </a:prstGeom>
          <a:noFill/>
        </p:spPr>
        <p:txBody>
          <a:bodyPr wrap="square" rtlCol="0">
            <a:spAutoFit/>
          </a:bodyPr>
          <a:lstStyle/>
          <a:p>
            <a:pPr marL="457200" indent="-457200">
              <a:buFont typeface="Arial"/>
              <a:buChar char="•"/>
            </a:pPr>
            <a:r>
              <a:rPr lang="en-US" sz="2800" dirty="0" smtClean="0"/>
              <a:t>Print out the R/M Background Check Card from your Coach </a:t>
            </a:r>
            <a:r>
              <a:rPr lang="en-US" sz="2800" dirty="0" err="1" smtClean="0"/>
              <a:t>GotSoccer</a:t>
            </a:r>
            <a:r>
              <a:rPr lang="en-US" sz="2800" dirty="0" smtClean="0"/>
              <a:t> Account</a:t>
            </a:r>
          </a:p>
          <a:p>
            <a:pPr marL="457200" indent="-457200">
              <a:buFont typeface="Arial"/>
              <a:buChar char="•"/>
            </a:pPr>
            <a:endParaRPr lang="en-US" sz="2800" dirty="0" smtClean="0"/>
          </a:p>
          <a:p>
            <a:pPr marL="457200" indent="-457200">
              <a:buFont typeface="Arial"/>
              <a:buChar char="•"/>
            </a:pPr>
            <a:r>
              <a:rPr lang="en-US" sz="2800" dirty="0" smtClean="0"/>
              <a:t>Carry this card and your ID (ex: Driver’s License) to all games, especially if playing away from Five Star</a:t>
            </a:r>
          </a:p>
          <a:p>
            <a:pPr marL="457200" indent="-457200">
              <a:buFont typeface="Arial"/>
              <a:buChar char="•"/>
            </a:pPr>
            <a:endParaRPr lang="en-US" sz="28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0" cy="1097280"/>
          </a:xfrm>
          <a:prstGeom prst="rect">
            <a:avLst/>
          </a:prstGeom>
        </p:spPr>
      </p:pic>
    </p:spTree>
    <p:extLst>
      <p:ext uri="{BB962C8B-B14F-4D97-AF65-F5344CB8AC3E}">
        <p14:creationId xmlns:p14="http://schemas.microsoft.com/office/powerpoint/2010/main" val="885236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Fields</a:t>
            </a:r>
            <a:endParaRPr lang="en-US" dirty="0"/>
          </a:p>
        </p:txBody>
      </p:sp>
      <p:sp>
        <p:nvSpPr>
          <p:cNvPr id="3" name="Content Placeholder 2"/>
          <p:cNvSpPr>
            <a:spLocks noGrp="1"/>
          </p:cNvSpPr>
          <p:nvPr>
            <p:ph idx="1"/>
          </p:nvPr>
        </p:nvSpPr>
        <p:spPr>
          <a:xfrm>
            <a:off x="680321" y="1982662"/>
            <a:ext cx="9613861" cy="4337075"/>
          </a:xfrm>
        </p:spPr>
        <p:txBody>
          <a:bodyPr>
            <a:normAutofit fontScale="32500" lnSpcReduction="20000"/>
          </a:bodyPr>
          <a:lstStyle/>
          <a:p>
            <a:pPr marL="0" indent="0">
              <a:buNone/>
            </a:pPr>
            <a:r>
              <a:rPr lang="en-US" sz="8600" b="1" dirty="0" smtClean="0">
                <a:latin typeface="Arial" panose="020B0604020202020204" pitchFamily="34" charset="0"/>
                <a:cs typeface="Arial" panose="020B0604020202020204" pitchFamily="34" charset="0"/>
              </a:rPr>
              <a:t>Turner (TCYSA Rents for Practice):</a:t>
            </a:r>
            <a:endParaRPr lang="en-US" sz="8600" b="1" dirty="0">
              <a:latin typeface="Arial" panose="020B0604020202020204" pitchFamily="34" charset="0"/>
              <a:cs typeface="Arial" panose="020B0604020202020204" pitchFamily="34" charset="0"/>
            </a:endParaRPr>
          </a:p>
          <a:p>
            <a:pPr marL="461963" indent="0">
              <a:lnSpc>
                <a:spcPct val="110000"/>
              </a:lnSpc>
              <a:buNone/>
            </a:pPr>
            <a:r>
              <a:rPr lang="en-US" sz="6000" dirty="0">
                <a:latin typeface="Arial" panose="020B0604020202020204" pitchFamily="34" charset="0"/>
                <a:cs typeface="Arial" panose="020B0604020202020204" pitchFamily="34" charset="0"/>
              </a:rPr>
              <a:t>Lights:  The lights are scheduled to come on 30 minutes before sunset. If the lights do not turn on, call the Rec </a:t>
            </a:r>
            <a:r>
              <a:rPr lang="en-US" sz="6000" dirty="0" smtClean="0">
                <a:latin typeface="Arial" panose="020B0604020202020204" pitchFamily="34" charset="0"/>
                <a:cs typeface="Arial" panose="020B0604020202020204" pitchFamily="34" charset="0"/>
              </a:rPr>
              <a:t>Center </a:t>
            </a:r>
            <a:r>
              <a:rPr lang="en-US" sz="6000" dirty="0">
                <a:latin typeface="Arial" panose="020B0604020202020204" pitchFamily="34" charset="0"/>
                <a:cs typeface="Arial" panose="020B0604020202020204" pitchFamily="34" charset="0"/>
              </a:rPr>
              <a:t>at 972-625-1106 </a:t>
            </a:r>
            <a:r>
              <a:rPr lang="en-US" sz="6000" dirty="0" smtClean="0">
                <a:latin typeface="Arial" panose="020B0604020202020204" pitchFamily="34" charset="0"/>
                <a:cs typeface="Arial" panose="020B0604020202020204" pitchFamily="34" charset="0"/>
              </a:rPr>
              <a:t>ext. </a:t>
            </a:r>
            <a:r>
              <a:rPr lang="en-US" sz="6000" dirty="0">
                <a:latin typeface="Arial" panose="020B0604020202020204" pitchFamily="34" charset="0"/>
                <a:cs typeface="Arial" panose="020B0604020202020204" pitchFamily="34" charset="0"/>
              </a:rPr>
              <a:t>0. </a:t>
            </a:r>
            <a:endParaRPr lang="en-US" sz="6000" dirty="0" smtClean="0">
              <a:latin typeface="Arial" panose="020B0604020202020204" pitchFamily="34" charset="0"/>
              <a:cs typeface="Arial" panose="020B0604020202020204" pitchFamily="34" charset="0"/>
            </a:endParaRPr>
          </a:p>
          <a:p>
            <a:pPr marL="461963" indent="0">
              <a:lnSpc>
                <a:spcPct val="110000"/>
              </a:lnSpc>
              <a:buNone/>
            </a:pPr>
            <a:r>
              <a:rPr lang="en-US" sz="6000" dirty="0" smtClean="0">
                <a:latin typeface="Arial" panose="020B0604020202020204" pitchFamily="34" charset="0"/>
                <a:cs typeface="Arial" panose="020B0604020202020204" pitchFamily="34" charset="0"/>
              </a:rPr>
              <a:t>Do not wait until the next day to report a problem!</a:t>
            </a:r>
            <a:endParaRPr lang="en-US" sz="6000" dirty="0">
              <a:latin typeface="Arial" panose="020B0604020202020204" pitchFamily="34" charset="0"/>
              <a:cs typeface="Arial" panose="020B0604020202020204" pitchFamily="34" charset="0"/>
            </a:endParaRPr>
          </a:p>
          <a:p>
            <a:pPr marL="461963" indent="0">
              <a:buNone/>
            </a:pPr>
            <a:endParaRPr lang="en-US" sz="6000" dirty="0">
              <a:latin typeface="Arial" panose="020B0604020202020204" pitchFamily="34" charset="0"/>
              <a:cs typeface="Arial" panose="020B0604020202020204" pitchFamily="34" charset="0"/>
            </a:endParaRPr>
          </a:p>
          <a:p>
            <a:pPr marL="461963" indent="0">
              <a:lnSpc>
                <a:spcPct val="110000"/>
              </a:lnSpc>
              <a:buNone/>
            </a:pPr>
            <a:r>
              <a:rPr lang="en-US" sz="6000" dirty="0">
                <a:latin typeface="Arial" panose="020B0604020202020204" pitchFamily="34" charset="0"/>
                <a:cs typeface="Arial" panose="020B0604020202020204" pitchFamily="34" charset="0"/>
              </a:rPr>
              <a:t>Restrooms:  The code for the bathroom is </a:t>
            </a:r>
            <a:r>
              <a:rPr lang="en-US" sz="6000" dirty="0" smtClean="0">
                <a:latin typeface="Arial" panose="020B0604020202020204" pitchFamily="34" charset="0"/>
                <a:cs typeface="Arial" panose="020B0604020202020204" pitchFamily="34" charset="0"/>
              </a:rPr>
              <a:t>6575.  </a:t>
            </a:r>
            <a:r>
              <a:rPr lang="en-US" sz="6000" dirty="0">
                <a:latin typeface="Arial" panose="020B0604020202020204" pitchFamily="34" charset="0"/>
                <a:cs typeface="Arial" panose="020B0604020202020204" pitchFamily="34" charset="0"/>
              </a:rPr>
              <a:t>If you unlock them, you are responsible to </a:t>
            </a:r>
            <a:r>
              <a:rPr lang="en-US" sz="6000" dirty="0" smtClean="0">
                <a:latin typeface="Arial" panose="020B0604020202020204" pitchFamily="34" charset="0"/>
                <a:cs typeface="Arial" panose="020B0604020202020204" pitchFamily="34" charset="0"/>
              </a:rPr>
              <a:t>lock </a:t>
            </a:r>
            <a:r>
              <a:rPr lang="en-US" sz="6000" dirty="0">
                <a:latin typeface="Arial" panose="020B0604020202020204" pitchFamily="34" charset="0"/>
                <a:cs typeface="Arial" panose="020B0604020202020204" pitchFamily="34" charset="0"/>
              </a:rPr>
              <a:t>them</a:t>
            </a:r>
            <a:r>
              <a:rPr lang="en-US" sz="6000" dirty="0" smtClean="0">
                <a:latin typeface="Arial" panose="020B0604020202020204" pitchFamily="34" charset="0"/>
                <a:cs typeface="Arial" panose="020B0604020202020204" pitchFamily="34" charset="0"/>
              </a:rPr>
              <a:t>.  If found unlocked, PARD may change the code.  There are Solar Powered Lights in the restrooms (TP and Towels on your own)</a:t>
            </a:r>
            <a:endParaRPr lang="en-US" sz="6000" dirty="0">
              <a:latin typeface="Arial" panose="020B0604020202020204" pitchFamily="34" charset="0"/>
              <a:cs typeface="Arial" panose="020B0604020202020204" pitchFamily="34" charset="0"/>
            </a:endParaRPr>
          </a:p>
          <a:p>
            <a:pPr marL="0" indent="0">
              <a:buNone/>
            </a:pPr>
            <a:endParaRPr lang="en-US" sz="6000" dirty="0">
              <a:latin typeface="Arial" panose="020B0604020202020204" pitchFamily="34" charset="0"/>
              <a:cs typeface="Arial" panose="020B0604020202020204" pitchFamily="34" charset="0"/>
            </a:endParaRPr>
          </a:p>
          <a:p>
            <a:pPr marL="0" indent="0">
              <a:buNone/>
            </a:pPr>
            <a:r>
              <a:rPr lang="en-US" sz="8600" b="1" dirty="0">
                <a:latin typeface="Arial" panose="020B0604020202020204" pitchFamily="34" charset="0"/>
                <a:cs typeface="Arial" panose="020B0604020202020204" pitchFamily="34" charset="0"/>
              </a:rPr>
              <a:t>Five </a:t>
            </a:r>
            <a:r>
              <a:rPr lang="en-US" sz="8600" b="1" dirty="0" smtClean="0">
                <a:latin typeface="Arial" panose="020B0604020202020204" pitchFamily="34" charset="0"/>
                <a:cs typeface="Arial" panose="020B0604020202020204" pitchFamily="34" charset="0"/>
              </a:rPr>
              <a:t>Star (TCYSA Rents for Games: </a:t>
            </a:r>
            <a:endParaRPr lang="en-US" sz="8600" b="1" dirty="0">
              <a:latin typeface="Arial" panose="020B0604020202020204" pitchFamily="34" charset="0"/>
              <a:cs typeface="Arial" panose="020B0604020202020204" pitchFamily="34" charset="0"/>
            </a:endParaRPr>
          </a:p>
          <a:p>
            <a:pPr marL="461963" indent="0">
              <a:buNone/>
            </a:pPr>
            <a:r>
              <a:rPr lang="en-US" sz="6000" dirty="0">
                <a:latin typeface="Arial" panose="020B0604020202020204" pitchFamily="34" charset="0"/>
                <a:cs typeface="Arial" panose="020B0604020202020204" pitchFamily="34" charset="0"/>
              </a:rPr>
              <a:t>Contact a Board Member or Field </a:t>
            </a:r>
            <a:r>
              <a:rPr lang="en-US" sz="6000" dirty="0" smtClean="0">
                <a:latin typeface="Arial" panose="020B0604020202020204" pitchFamily="34" charset="0"/>
                <a:cs typeface="Arial" panose="020B0604020202020204" pitchFamily="34" charset="0"/>
              </a:rPr>
              <a:t>Marshall </a:t>
            </a:r>
            <a:r>
              <a:rPr lang="en-US" sz="6000" dirty="0">
                <a:latin typeface="Arial" panose="020B0604020202020204" pitchFamily="34" charset="0"/>
                <a:cs typeface="Arial" panose="020B0604020202020204" pitchFamily="34" charset="0"/>
              </a:rPr>
              <a:t>to report any </a:t>
            </a:r>
            <a:r>
              <a:rPr lang="en-US" sz="6000" dirty="0" smtClean="0">
                <a:latin typeface="Arial" panose="020B0604020202020204" pitchFamily="34" charset="0"/>
                <a:cs typeface="Arial" panose="020B0604020202020204" pitchFamily="34" charset="0"/>
              </a:rPr>
              <a:t>issues.</a:t>
            </a:r>
            <a:endParaRPr lang="en-US" sz="60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0" cy="1097280"/>
          </a:xfrm>
          <a:prstGeom prst="rect">
            <a:avLst/>
          </a:prstGeom>
        </p:spPr>
      </p:pic>
    </p:spTree>
    <p:extLst>
      <p:ext uri="{BB962C8B-B14F-4D97-AF65-F5344CB8AC3E}">
        <p14:creationId xmlns:p14="http://schemas.microsoft.com/office/powerpoint/2010/main" val="270491516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Season Dates</a:t>
            </a:r>
            <a:endParaRPr lang="en-US" dirty="0"/>
          </a:p>
        </p:txBody>
      </p:sp>
      <p:sp>
        <p:nvSpPr>
          <p:cNvPr id="3" name="Content Placeholder 2"/>
          <p:cNvSpPr>
            <a:spLocks noGrp="1"/>
          </p:cNvSpPr>
          <p:nvPr>
            <p:ph idx="1"/>
          </p:nvPr>
        </p:nvSpPr>
        <p:spPr>
          <a:xfrm>
            <a:off x="315176" y="1970045"/>
            <a:ext cx="10344149" cy="4839730"/>
          </a:xfrm>
        </p:spPr>
        <p:txBody>
          <a:bodyPr>
            <a:noAutofit/>
          </a:bodyPr>
          <a:lstStyle/>
          <a:p>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Aug </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5		</a:t>
            </a:r>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Possible Start </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of </a:t>
            </a:r>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Practices (have to get PARD approval)</a:t>
            </a:r>
          </a:p>
          <a:p>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Aug 24</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Opening Day (TCYSA/</a:t>
            </a:r>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GLASA)</a:t>
            </a:r>
          </a:p>
          <a:p>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Aug 31		</a:t>
            </a:r>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Labor Day Weekend.  </a:t>
            </a:r>
            <a:r>
              <a:rPr lang="en-US" sz="2000" b="1"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NO GAMES</a:t>
            </a:r>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p>
          <a:p>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Sept 21	</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TSS Picture </a:t>
            </a:r>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Day</a:t>
            </a:r>
            <a:endPar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Nov 2</a:t>
            </a:r>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End </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of Regular </a:t>
            </a:r>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Season (Five Star Closed on weekends)</a:t>
            </a:r>
            <a:endPar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endPar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TOC is December 6-8 for ages U9 </a:t>
            </a:r>
            <a:r>
              <a:rPr lang="mr-IN"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U18 (2002 </a:t>
            </a:r>
            <a:r>
              <a:rPr lang="mr-IN"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2011 Birth years)</a:t>
            </a:r>
          </a:p>
          <a:p>
            <a:r>
              <a:rPr lang="en-US" sz="2000" dirty="0" smtClean="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Teams must Qualify for TOC.  TCYSA will invite your team to play and pay Fees.  If you cannot play, do not accept as NTX Soccer will penalize team for no shows.</a:t>
            </a:r>
            <a:endPar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1" cy="1097280"/>
          </a:xfrm>
          <a:prstGeom prst="rect">
            <a:avLst/>
          </a:prstGeom>
        </p:spPr>
      </p:pic>
    </p:spTree>
    <p:extLst>
      <p:ext uri="{BB962C8B-B14F-4D97-AF65-F5344CB8AC3E}">
        <p14:creationId xmlns:p14="http://schemas.microsoft.com/office/powerpoint/2010/main" val="32839528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Rain Out Information</a:t>
            </a:r>
            <a:endParaRPr lang="en-US" dirty="0"/>
          </a:p>
        </p:txBody>
      </p:sp>
      <p:sp>
        <p:nvSpPr>
          <p:cNvPr id="3" name="Content Placeholder 2"/>
          <p:cNvSpPr>
            <a:spLocks noGrp="1"/>
          </p:cNvSpPr>
          <p:nvPr>
            <p:ph idx="1"/>
          </p:nvPr>
        </p:nvSpPr>
        <p:spPr>
          <a:xfrm>
            <a:off x="680322" y="2336873"/>
            <a:ext cx="5951138" cy="3874438"/>
          </a:xfrm>
        </p:spPr>
        <p:txBody>
          <a:bodyPr>
            <a:normAutofit fontScale="40000" lnSpcReduction="20000"/>
          </a:bodyPr>
          <a:lstStyle/>
          <a:p>
            <a:pPr marL="0" indent="0">
              <a:buNone/>
            </a:pPr>
            <a:r>
              <a:rPr lang="en-US" sz="8600" b="1" dirty="0" smtClean="0">
                <a:latin typeface="Arial" panose="020B0604020202020204" pitchFamily="34" charset="0"/>
                <a:cs typeface="Arial" panose="020B0604020202020204" pitchFamily="34" charset="0"/>
              </a:rPr>
              <a:t>Turner / Five Star:</a:t>
            </a:r>
            <a:endParaRPr lang="en-US" sz="6000" dirty="0" smtClean="0">
              <a:latin typeface="Arial" panose="020B0604020202020204" pitchFamily="34" charset="0"/>
              <a:cs typeface="Arial" panose="020B0604020202020204" pitchFamily="34" charset="0"/>
            </a:endParaRPr>
          </a:p>
          <a:p>
            <a:pPr marL="461963" indent="0">
              <a:buNone/>
            </a:pPr>
            <a:r>
              <a:rPr lang="en-US" sz="6000" dirty="0" smtClean="0">
                <a:latin typeface="Arial" panose="020B0604020202020204" pitchFamily="34" charset="0"/>
                <a:cs typeface="Arial" panose="020B0604020202020204" pitchFamily="34" charset="0"/>
              </a:rPr>
              <a:t>Facebook / Twitter / </a:t>
            </a:r>
            <a:r>
              <a:rPr lang="en-US" sz="6000" dirty="0" err="1" smtClean="0">
                <a:latin typeface="Arial" panose="020B0604020202020204" pitchFamily="34" charset="0"/>
                <a:cs typeface="Arial" panose="020B0604020202020204" pitchFamily="34" charset="0"/>
              </a:rPr>
              <a:t>Instagram</a:t>
            </a:r>
            <a:endParaRPr lang="en-US" sz="6000" dirty="0" smtClean="0">
              <a:latin typeface="Arial" panose="020B0604020202020204" pitchFamily="34" charset="0"/>
              <a:cs typeface="Arial" panose="020B0604020202020204" pitchFamily="34" charset="0"/>
            </a:endParaRPr>
          </a:p>
          <a:p>
            <a:pPr marL="461963" indent="0">
              <a:buNone/>
            </a:pPr>
            <a:r>
              <a:rPr lang="en-US" sz="6000" dirty="0" smtClean="0">
                <a:latin typeface="Arial" panose="020B0604020202020204" pitchFamily="34" charset="0"/>
                <a:cs typeface="Arial" panose="020B0604020202020204" pitchFamily="34" charset="0"/>
              </a:rPr>
              <a:t>Website – www.tcysa.net</a:t>
            </a:r>
            <a:endParaRPr lang="en-US" sz="6000" dirty="0">
              <a:latin typeface="Arial" panose="020B0604020202020204" pitchFamily="34" charset="0"/>
              <a:cs typeface="Arial" panose="020B0604020202020204" pitchFamily="34" charset="0"/>
            </a:endParaRPr>
          </a:p>
          <a:p>
            <a:pPr marL="461963" indent="0">
              <a:buNone/>
            </a:pPr>
            <a:r>
              <a:rPr lang="en-US" sz="6000" dirty="0" smtClean="0">
                <a:latin typeface="Arial" panose="020B0604020202020204" pitchFamily="34" charset="0"/>
                <a:cs typeface="Arial" panose="020B0604020202020204" pitchFamily="34" charset="0"/>
              </a:rPr>
              <a:t>Call-in Line – 682-777-GOAL (4625)</a:t>
            </a:r>
            <a:endParaRPr lang="en-US" sz="6000" dirty="0">
              <a:latin typeface="Arial" panose="020B0604020202020204" pitchFamily="34" charset="0"/>
              <a:cs typeface="Arial" panose="020B0604020202020204" pitchFamily="34" charset="0"/>
            </a:endParaRPr>
          </a:p>
          <a:p>
            <a:pPr marL="0" indent="0">
              <a:buNone/>
            </a:pPr>
            <a:endParaRPr lang="en-US" sz="6000" dirty="0">
              <a:latin typeface="Arial" panose="020B0604020202020204" pitchFamily="34" charset="0"/>
              <a:cs typeface="Arial" panose="020B0604020202020204" pitchFamily="34" charset="0"/>
            </a:endParaRPr>
          </a:p>
          <a:p>
            <a:pPr marL="0" indent="0">
              <a:buNone/>
            </a:pPr>
            <a:r>
              <a:rPr lang="en-US" sz="8600" b="1" dirty="0" smtClean="0">
                <a:latin typeface="Arial" panose="020B0604020202020204" pitchFamily="34" charset="0"/>
                <a:cs typeface="Arial" panose="020B0604020202020204" pitchFamily="34" charset="0"/>
              </a:rPr>
              <a:t>Other Associations: </a:t>
            </a:r>
            <a:endParaRPr lang="en-US" sz="8600" b="1" dirty="0">
              <a:latin typeface="Arial" panose="020B0604020202020204" pitchFamily="34" charset="0"/>
              <a:cs typeface="Arial" panose="020B0604020202020204" pitchFamily="34" charset="0"/>
            </a:endParaRPr>
          </a:p>
          <a:p>
            <a:pPr marL="461963" indent="0">
              <a:lnSpc>
                <a:spcPct val="110000"/>
              </a:lnSpc>
              <a:buNone/>
            </a:pPr>
            <a:r>
              <a:rPr lang="en-US" sz="6000" dirty="0" smtClean="0">
                <a:latin typeface="Arial" panose="020B0604020202020204" pitchFamily="34" charset="0"/>
                <a:cs typeface="Arial" panose="020B0604020202020204" pitchFamily="34" charset="0"/>
              </a:rPr>
              <a:t>Use Rain Out Number / Websites for Other Member Associations</a:t>
            </a:r>
            <a:endParaRPr lang="en-US" sz="6000" dirty="0">
              <a:latin typeface="Arial" panose="020B0604020202020204" pitchFamily="34" charset="0"/>
              <a:cs typeface="Arial" panose="020B0604020202020204" pitchFamily="34" charset="0"/>
            </a:endParaRPr>
          </a:p>
          <a:p>
            <a:pPr marL="0" indent="0">
              <a:buNone/>
            </a:pPr>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0" cy="1097280"/>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3795" y="2095014"/>
            <a:ext cx="4517630" cy="40934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1380521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Star Setup and Teardown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0" cy="1097280"/>
          </a:xfrm>
          <a:prstGeom prst="rect">
            <a:avLst/>
          </a:prstGeom>
        </p:spPr>
      </p:pic>
      <p:sp>
        <p:nvSpPr>
          <p:cNvPr id="5" name="Content Placeholder 2"/>
          <p:cNvSpPr txBox="1">
            <a:spLocks/>
          </p:cNvSpPr>
          <p:nvPr/>
        </p:nvSpPr>
        <p:spPr>
          <a:xfrm>
            <a:off x="229190" y="1988242"/>
            <a:ext cx="11785600" cy="48079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endParaRPr lang="en-US" sz="80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dirty="0"/>
          </a:p>
        </p:txBody>
      </p:sp>
      <p:sp>
        <p:nvSpPr>
          <p:cNvPr id="3" name="Rectangle 2"/>
          <p:cNvSpPr/>
          <p:nvPr/>
        </p:nvSpPr>
        <p:spPr>
          <a:xfrm>
            <a:off x="321274" y="2190397"/>
            <a:ext cx="11804821" cy="3385542"/>
          </a:xfrm>
          <a:prstGeom prst="rect">
            <a:avLst/>
          </a:prstGeom>
        </p:spPr>
        <p:txBody>
          <a:bodyPr wrap="square">
            <a:spAutoFit/>
          </a:bodyPr>
          <a:lstStyle/>
          <a:p>
            <a:pPr marL="342900" indent="-342900">
              <a:lnSpc>
                <a:spcPct val="150000"/>
              </a:lnSpc>
              <a:buFont typeface="Arial"/>
              <a:buChar char="•"/>
            </a:pPr>
            <a:r>
              <a:rPr lang="en-US" sz="2400" b="1" dirty="0" smtClean="0">
                <a:latin typeface="Arial" panose="020B0604020202020204" pitchFamily="34" charset="0"/>
                <a:cs typeface="Arial" panose="020B0604020202020204" pitchFamily="34" charset="0"/>
              </a:rPr>
              <a:t>Set up nets </a:t>
            </a:r>
            <a:r>
              <a:rPr lang="en-US" sz="2400" b="1" dirty="0">
                <a:latin typeface="Arial" panose="020B0604020202020204" pitchFamily="34" charset="0"/>
                <a:cs typeface="Arial" panose="020B0604020202020204" pitchFamily="34" charset="0"/>
              </a:rPr>
              <a:t>and </a:t>
            </a:r>
            <a:r>
              <a:rPr lang="en-US" sz="2400" b="1" dirty="0" smtClean="0">
                <a:latin typeface="Arial" panose="020B0604020202020204" pitchFamily="34" charset="0"/>
                <a:cs typeface="Arial" panose="020B0604020202020204" pitchFamily="34" charset="0"/>
              </a:rPr>
              <a:t>flags if </a:t>
            </a:r>
            <a:r>
              <a:rPr lang="en-US" sz="2400" b="1" dirty="0">
                <a:latin typeface="Arial" panose="020B0604020202020204" pitchFamily="34" charset="0"/>
                <a:cs typeface="Arial" panose="020B0604020202020204" pitchFamily="34" charset="0"/>
              </a:rPr>
              <a:t>you are the first Home team to play.</a:t>
            </a:r>
          </a:p>
          <a:p>
            <a:pPr marL="342900" indent="-342900">
              <a:lnSpc>
                <a:spcPct val="150000"/>
              </a:lnSpc>
              <a:buFont typeface="Arial" panose="020B0604020202020204" pitchFamily="34" charset="0"/>
              <a:buChar char="•"/>
            </a:pPr>
            <a:r>
              <a:rPr lang="en-US" sz="2400" b="1" dirty="0">
                <a:latin typeface="Arial" panose="020B0604020202020204" pitchFamily="34" charset="0"/>
                <a:cs typeface="Arial" panose="020B0604020202020204" pitchFamily="34" charset="0"/>
              </a:rPr>
              <a:t>T</a:t>
            </a:r>
            <a:r>
              <a:rPr lang="en-US" sz="2400" b="1" dirty="0" smtClean="0">
                <a:latin typeface="Arial" panose="020B0604020202020204" pitchFamily="34" charset="0"/>
                <a:cs typeface="Arial" panose="020B0604020202020204" pitchFamily="34" charset="0"/>
              </a:rPr>
              <a:t>ake </a:t>
            </a:r>
            <a:r>
              <a:rPr lang="en-US" sz="2400" b="1" dirty="0">
                <a:latin typeface="Arial" panose="020B0604020202020204" pitchFamily="34" charset="0"/>
                <a:cs typeface="Arial" panose="020B0604020202020204" pitchFamily="34" charset="0"/>
              </a:rPr>
              <a:t>down nets and flags if you are the last Home team to play.</a:t>
            </a:r>
          </a:p>
          <a:p>
            <a:pPr marL="342900" indent="-342900">
              <a:lnSpc>
                <a:spcPct val="150000"/>
              </a:lnSpc>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Both Teams sit on the same side of the field.</a:t>
            </a:r>
          </a:p>
          <a:p>
            <a:pPr marL="342900" indent="-342900">
              <a:lnSpc>
                <a:spcPct val="150000"/>
              </a:lnSpc>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Have parents/spectators </a:t>
            </a:r>
            <a:r>
              <a:rPr lang="en-US" sz="2400" b="1" dirty="0">
                <a:latin typeface="Arial" panose="020B0604020202020204" pitchFamily="34" charset="0"/>
                <a:cs typeface="Arial" panose="020B0604020202020204" pitchFamily="34" charset="0"/>
              </a:rPr>
              <a:t>sit on the side of the field opposite your bench</a:t>
            </a:r>
            <a:r>
              <a:rPr lang="en-US" sz="2400" b="1" dirty="0" smtClean="0">
                <a:latin typeface="Arial" panose="020B0604020202020204" pitchFamily="34" charset="0"/>
                <a:cs typeface="Arial" panose="020B0604020202020204" pitchFamily="34" charset="0"/>
              </a:rPr>
              <a:t>.</a:t>
            </a:r>
          </a:p>
          <a:p>
            <a:pPr marL="342900" indent="-342900">
              <a:lnSpc>
                <a:spcPct val="150000"/>
              </a:lnSpc>
              <a:buFont typeface="Arial" panose="020B0604020202020204" pitchFamily="34" charset="0"/>
              <a:buChar char="•"/>
            </a:pPr>
            <a:r>
              <a:rPr lang="en-US" sz="2400" b="1" dirty="0">
                <a:latin typeface="Arial" panose="020B0604020202020204" pitchFamily="34" charset="0"/>
                <a:cs typeface="Arial" panose="020B0604020202020204" pitchFamily="34" charset="0"/>
              </a:rPr>
              <a:t>Have your team pick up their trash after practices and games.</a:t>
            </a:r>
          </a:p>
          <a:p>
            <a:pPr>
              <a:lnSpc>
                <a:spcPct val="150000"/>
              </a:lnSpc>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769925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38560" y="5577840"/>
            <a:ext cx="676230" cy="1097280"/>
          </a:xfrm>
          <a:prstGeom prst="rect">
            <a:avLst/>
          </a:prstGeom>
        </p:spPr>
      </p:pic>
      <p:sp>
        <p:nvSpPr>
          <p:cNvPr id="5" name="Content Placeholder 2"/>
          <p:cNvSpPr txBox="1">
            <a:spLocks/>
          </p:cNvSpPr>
          <p:nvPr/>
        </p:nvSpPr>
        <p:spPr>
          <a:xfrm>
            <a:off x="229190" y="1988242"/>
            <a:ext cx="11785600" cy="4807974"/>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None/>
            </a:pPr>
            <a:r>
              <a:rPr lang="en-US" sz="9600" b="1" dirty="0">
                <a:latin typeface="Arial" panose="020B0604020202020204" pitchFamily="34" charset="0"/>
                <a:cs typeface="Arial" panose="020B0604020202020204" pitchFamily="34" charset="0"/>
              </a:rPr>
              <a:t>How to find your schedule</a:t>
            </a:r>
          </a:p>
          <a:p>
            <a:pPr>
              <a:lnSpc>
                <a:spcPct val="100000"/>
              </a:lnSpc>
            </a:pPr>
            <a:r>
              <a:rPr lang="en-US" sz="9600" dirty="0">
                <a:latin typeface="Arial" panose="020B0604020202020204" pitchFamily="34" charset="0"/>
                <a:cs typeface="Arial" panose="020B0604020202020204" pitchFamily="34" charset="0"/>
              </a:rPr>
              <a:t>We provide a link to all schedules on our website </a:t>
            </a:r>
            <a:r>
              <a:rPr lang="en-US" sz="9600" dirty="0">
                <a:solidFill>
                  <a:srgbClr val="FF0000"/>
                </a:solidFill>
                <a:latin typeface="Arial" panose="020B0604020202020204" pitchFamily="34" charset="0"/>
                <a:cs typeface="Arial" panose="020B0604020202020204" pitchFamily="34" charset="0"/>
                <a:hlinkClick r:id="rId3"/>
              </a:rPr>
              <a:t>http://www.tcysa.net/</a:t>
            </a:r>
            <a:r>
              <a:rPr lang="en-US" sz="9600" dirty="0" smtClean="0">
                <a:solidFill>
                  <a:srgbClr val="FF0000"/>
                </a:solidFill>
                <a:latin typeface="Arial" panose="020B0604020202020204" pitchFamily="34" charset="0"/>
                <a:cs typeface="Arial" panose="020B0604020202020204" pitchFamily="34" charset="0"/>
                <a:hlinkClick r:id="rId3"/>
              </a:rPr>
              <a:t>schedules</a:t>
            </a:r>
            <a:endParaRPr lang="en-US" sz="9600" dirty="0">
              <a:solidFill>
                <a:srgbClr val="FF0000"/>
              </a:solidFill>
              <a:latin typeface="Arial" panose="020B0604020202020204" pitchFamily="34" charset="0"/>
              <a:cs typeface="Arial" panose="020B0604020202020204" pitchFamily="34" charset="0"/>
            </a:endParaRPr>
          </a:p>
          <a:p>
            <a:pPr marL="0" indent="0">
              <a:buNone/>
            </a:pPr>
            <a:endParaRPr lang="en-US" sz="9600" dirty="0">
              <a:latin typeface="Arial" panose="020B0604020202020204" pitchFamily="34" charset="0"/>
              <a:cs typeface="Arial" panose="020B0604020202020204" pitchFamily="34" charset="0"/>
            </a:endParaRPr>
          </a:p>
          <a:p>
            <a:pPr marL="0" indent="0">
              <a:buNone/>
            </a:pPr>
            <a:r>
              <a:rPr lang="en-US" sz="9600" b="1" dirty="0">
                <a:latin typeface="Arial" panose="020B0604020202020204" pitchFamily="34" charset="0"/>
                <a:cs typeface="Arial" panose="020B0604020202020204" pitchFamily="34" charset="0"/>
              </a:rPr>
              <a:t>Game Day </a:t>
            </a:r>
            <a:r>
              <a:rPr lang="en-US" sz="9600" b="1" dirty="0" smtClean="0">
                <a:latin typeface="Arial" panose="020B0604020202020204" pitchFamily="34" charset="0"/>
                <a:cs typeface="Arial" panose="020B0604020202020204" pitchFamily="34" charset="0"/>
              </a:rPr>
              <a:t>Report: Required U9 and older, filled out with Names and Jersey #</a:t>
            </a:r>
            <a:endParaRPr lang="en-US" sz="9600" b="1" dirty="0">
              <a:latin typeface="Arial" panose="020B0604020202020204" pitchFamily="34" charset="0"/>
              <a:cs typeface="Arial" panose="020B0604020202020204" pitchFamily="34" charset="0"/>
            </a:endParaRPr>
          </a:p>
          <a:p>
            <a:pPr marL="0" indent="0">
              <a:buNone/>
            </a:pPr>
            <a:r>
              <a:rPr lang="en-US" sz="9600" b="1" dirty="0" smtClean="0">
                <a:latin typeface="Arial" panose="020B0604020202020204" pitchFamily="34" charset="0"/>
                <a:cs typeface="Arial" panose="020B0604020202020204" pitchFamily="34" charset="0"/>
              </a:rPr>
              <a:t>Photo Player Cards or Roster:  U13 and Older MUST have them in case asked</a:t>
            </a:r>
          </a:p>
          <a:p>
            <a:pPr marL="0" indent="0">
              <a:buNone/>
            </a:pPr>
            <a:endParaRPr lang="en-US" sz="9600" b="1" dirty="0" smtClean="0">
              <a:latin typeface="Arial" panose="020B0604020202020204" pitchFamily="34" charset="0"/>
              <a:cs typeface="Arial" panose="020B0604020202020204" pitchFamily="34" charset="0"/>
            </a:endParaRPr>
          </a:p>
          <a:p>
            <a:pPr marL="0" indent="0">
              <a:buNone/>
            </a:pPr>
            <a:r>
              <a:rPr lang="en-US" sz="9600" b="1" dirty="0" smtClean="0">
                <a:latin typeface="Arial" panose="020B0604020202020204" pitchFamily="34" charset="0"/>
                <a:cs typeface="Arial" panose="020B0604020202020204" pitchFamily="34" charset="0"/>
              </a:rPr>
              <a:t>Calling </a:t>
            </a:r>
            <a:r>
              <a:rPr lang="en-US" sz="9600" b="1" dirty="0">
                <a:latin typeface="Arial" panose="020B0604020202020204" pitchFamily="34" charset="0"/>
                <a:cs typeface="Arial" panose="020B0604020202020204" pitchFamily="34" charset="0"/>
              </a:rPr>
              <a:t>in </a:t>
            </a:r>
            <a:r>
              <a:rPr lang="en-US" sz="9600" b="1" dirty="0" smtClean="0">
                <a:latin typeface="Arial" panose="020B0604020202020204" pitchFamily="34" charset="0"/>
                <a:cs typeface="Arial" panose="020B0604020202020204" pitchFamily="34" charset="0"/>
              </a:rPr>
              <a:t>Scores (U9 and older)</a:t>
            </a:r>
            <a:endParaRPr lang="en-US" sz="9600" b="1" dirty="0">
              <a:latin typeface="Arial" panose="020B0604020202020204" pitchFamily="34" charset="0"/>
              <a:cs typeface="Arial" panose="020B0604020202020204" pitchFamily="34" charset="0"/>
            </a:endParaRPr>
          </a:p>
          <a:p>
            <a:pPr marL="0" indent="0">
              <a:lnSpc>
                <a:spcPct val="100000"/>
              </a:lnSpc>
              <a:buNone/>
            </a:pPr>
            <a:r>
              <a:rPr lang="en-US" sz="9600" dirty="0">
                <a:latin typeface="Arial" panose="020B0604020202020204" pitchFamily="34" charset="0"/>
                <a:cs typeface="Arial" panose="020B0604020202020204" pitchFamily="34" charset="0"/>
              </a:rPr>
              <a:t>The phone number, event and pin number will be on the bottom of the </a:t>
            </a:r>
            <a:br>
              <a:rPr lang="en-US" sz="9600" dirty="0">
                <a:latin typeface="Arial" panose="020B0604020202020204" pitchFamily="34" charset="0"/>
                <a:cs typeface="Arial" panose="020B0604020202020204" pitchFamily="34" charset="0"/>
              </a:rPr>
            </a:br>
            <a:r>
              <a:rPr lang="en-US" sz="9600" dirty="0">
                <a:latin typeface="Arial" panose="020B0604020202020204" pitchFamily="34" charset="0"/>
                <a:cs typeface="Arial" panose="020B0604020202020204" pitchFamily="34" charset="0"/>
              </a:rPr>
              <a:t>Game Day Report.  You will be prompted to put in the game number </a:t>
            </a:r>
            <a:br>
              <a:rPr lang="en-US" sz="9600" dirty="0">
                <a:latin typeface="Arial" panose="020B0604020202020204" pitchFamily="34" charset="0"/>
                <a:cs typeface="Arial" panose="020B0604020202020204" pitchFamily="34" charset="0"/>
              </a:rPr>
            </a:br>
            <a:r>
              <a:rPr lang="en-US" sz="9600" dirty="0">
                <a:latin typeface="Arial" panose="020B0604020202020204" pitchFamily="34" charset="0"/>
                <a:cs typeface="Arial" panose="020B0604020202020204" pitchFamily="34" charset="0"/>
              </a:rPr>
              <a:t>(found on your schedule) and the score.  The Home team should call in </a:t>
            </a:r>
            <a:br>
              <a:rPr lang="en-US" sz="9600" dirty="0">
                <a:latin typeface="Arial" panose="020B0604020202020204" pitchFamily="34" charset="0"/>
                <a:cs typeface="Arial" panose="020B0604020202020204" pitchFamily="34" charset="0"/>
              </a:rPr>
            </a:br>
            <a:r>
              <a:rPr lang="en-US" sz="9600" dirty="0" smtClean="0">
                <a:latin typeface="Arial" panose="020B0604020202020204" pitchFamily="34" charset="0"/>
                <a:cs typeface="Arial" panose="020B0604020202020204" pitchFamily="34" charset="0"/>
              </a:rPr>
              <a:t>the </a:t>
            </a:r>
            <a:r>
              <a:rPr lang="en-US" sz="9600" dirty="0">
                <a:latin typeface="Arial" panose="020B0604020202020204" pitchFamily="34" charset="0"/>
                <a:cs typeface="Arial" panose="020B0604020202020204" pitchFamily="34" charset="0"/>
              </a:rPr>
              <a:t>score within 24 hours</a:t>
            </a:r>
            <a:r>
              <a:rPr lang="en-US" sz="9600" dirty="0" smtClean="0">
                <a:latin typeface="Arial" panose="020B0604020202020204" pitchFamily="34" charset="0"/>
                <a:cs typeface="Arial" panose="020B0604020202020204" pitchFamily="34" charset="0"/>
              </a:rPr>
              <a:t>.  Do not abuse the calling in of scores.</a:t>
            </a:r>
            <a:endParaRPr lang="en-US" sz="960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sz="8000"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13988708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erlin">
  <a:themeElements>
    <a:clrScheme name="Custom 1">
      <a:dk1>
        <a:srgbClr val="000000"/>
      </a:dk1>
      <a:lt1>
        <a:sysClr val="window" lastClr="FFFFFF"/>
      </a:lt1>
      <a:dk2>
        <a:srgbClr val="5E5E5E"/>
      </a:dk2>
      <a:lt2>
        <a:srgbClr val="DDDDDD"/>
      </a:lt2>
      <a:accent1>
        <a:srgbClr val="00264B"/>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 xmlns:thm15="http://schemas.microsoft.com/office/thememl/2012/main" name="Berlin" id="{7B5DBA9E-B069-418E-9360-A61BDD0615A4}" vid="{C0CBE056-4EF4-4D92-969E-947779DA7AA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7A06A7006731A4E86F020004AC3D848" ma:contentTypeVersion="5" ma:contentTypeDescription="Create a new document." ma:contentTypeScope="" ma:versionID="15887b71a48effc3304d6f96847cde12">
  <xsd:schema xmlns:xsd="http://www.w3.org/2001/XMLSchema" xmlns:xs="http://www.w3.org/2001/XMLSchema" xmlns:p="http://schemas.microsoft.com/office/2006/metadata/properties" xmlns:ns2="3905122a-9556-4e97-a02a-62a2124897ef" xmlns:ns3="b50cb298-2b08-47a3-b965-c1bbde1cf949" targetNamespace="http://schemas.microsoft.com/office/2006/metadata/properties" ma:root="true" ma:fieldsID="511fcfd8196d02fb8a6e3989f7330dc5" ns2:_="" ns3:_="">
    <xsd:import namespace="3905122a-9556-4e97-a02a-62a2124897ef"/>
    <xsd:import namespace="b50cb298-2b08-47a3-b965-c1bbde1cf949"/>
    <xsd:element name="properties">
      <xsd:complexType>
        <xsd:sequence>
          <xsd:element name="documentManagement">
            <xsd:complexType>
              <xsd:all>
                <xsd:element ref="ns2:SharedWithUsers" minOccurs="0"/>
                <xsd:element ref="ns2:SharedWithDetails" minOccurs="0"/>
                <xsd:element ref="ns3:Visible"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05122a-9556-4e97-a02a-62a2124897e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50cb298-2b08-47a3-b965-c1bbde1cf949" elementFormDefault="qualified">
    <xsd:import namespace="http://schemas.microsoft.com/office/2006/documentManagement/types"/>
    <xsd:import namespace="http://schemas.microsoft.com/office/infopath/2007/PartnerControls"/>
    <xsd:element name="Visible" ma:index="10" nillable="true" ma:displayName="Visible" ma:default="1" ma:internalName="Visible">
      <xsd:simpleType>
        <xsd:restriction base="dms:Boolean"/>
      </xsd:simpleType>
    </xsd:element>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isible xmlns="b50cb298-2b08-47a3-b965-c1bbde1cf949">true</Visible>
  </documentManagement>
</p:properties>
</file>

<file path=customXml/itemProps1.xml><?xml version="1.0" encoding="utf-8"?>
<ds:datastoreItem xmlns:ds="http://schemas.openxmlformats.org/officeDocument/2006/customXml" ds:itemID="{D1359C25-21EF-46C3-A41D-2A155206D7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05122a-9556-4e97-a02a-62a2124897ef"/>
    <ds:schemaRef ds:uri="b50cb298-2b08-47a3-b965-c1bbde1cf9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547D00-914E-4EC4-89AB-24BF7418E996}">
  <ds:schemaRefs>
    <ds:schemaRef ds:uri="http://schemas.microsoft.com/sharepoint/v3/contenttype/forms"/>
  </ds:schemaRefs>
</ds:datastoreItem>
</file>

<file path=customXml/itemProps3.xml><?xml version="1.0" encoding="utf-8"?>
<ds:datastoreItem xmlns:ds="http://schemas.openxmlformats.org/officeDocument/2006/customXml" ds:itemID="{4C2F46FE-B9E0-4067-861C-45CC4B49D89D}">
  <ds:schemaRefs>
    <ds:schemaRef ds:uri="http://schemas.microsoft.com/office/2006/metadata/properties"/>
    <ds:schemaRef ds:uri="http://schemas.microsoft.com/office/infopath/2007/PartnerControls"/>
    <ds:schemaRef ds:uri="b50cb298-2b08-47a3-b965-c1bbde1cf949"/>
  </ds:schemaRefs>
</ds:datastoreItem>
</file>

<file path=docProps/app.xml><?xml version="1.0" encoding="utf-8"?>
<Properties xmlns="http://schemas.openxmlformats.org/officeDocument/2006/extended-properties" xmlns:vt="http://schemas.openxmlformats.org/officeDocument/2006/docPropsVTypes">
  <Template>Berlin</Template>
  <TotalTime>1124</TotalTime>
  <Words>1087</Words>
  <Application>Microsoft Macintosh PowerPoint</Application>
  <PresentationFormat>Custom</PresentationFormat>
  <Paragraphs>141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Berlin</vt:lpstr>
      <vt:lpstr>THE COLONY YOUTH SOCCER ASSOCIATION</vt:lpstr>
      <vt:lpstr>TSS Photography</vt:lpstr>
      <vt:lpstr>TCYSA Executive Committee   (red text means newly elected member)</vt:lpstr>
      <vt:lpstr>Coaches Badges</vt:lpstr>
      <vt:lpstr>Fields</vt:lpstr>
      <vt:lpstr>Season Dates</vt:lpstr>
      <vt:lpstr>Rain Out Information</vt:lpstr>
      <vt:lpstr>Five Star Setup and Teardown</vt:lpstr>
      <vt:lpstr>SCHEDULES</vt:lpstr>
      <vt:lpstr>Game Schedules</vt:lpstr>
      <vt:lpstr>Game Reschedules  (School and Civic Events ONLY)</vt:lpstr>
      <vt:lpstr>Rosters</vt:lpstr>
      <vt:lpstr>Uniforms</vt:lpstr>
      <vt:lpstr>Where can I order uniforms?</vt:lpstr>
      <vt:lpstr>Rules of the Game</vt:lpstr>
      <vt:lpstr>The Colony Youth Soccer Association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Spring 2017 General Meeting Presentation</dc:title>
  <dc:creator>Lovelace, Neil</dc:creator>
  <cp:lastModifiedBy>Joseph Hedrington</cp:lastModifiedBy>
  <cp:revision>101</cp:revision>
  <dcterms:created xsi:type="dcterms:W3CDTF">2014-05-07T13:46:32Z</dcterms:created>
  <dcterms:modified xsi:type="dcterms:W3CDTF">2019-07-31T02:50:00Z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0x01010047A06A7006731A4E86F020004AC3D848</vt:lpwstr>
  </property>
</Properties>
</file>