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84" r:id="rId6"/>
    <p:sldId id="302" r:id="rId7"/>
    <p:sldId id="297" r:id="rId8"/>
    <p:sldId id="259" r:id="rId9"/>
    <p:sldId id="273" r:id="rId10"/>
    <p:sldId id="290" r:id="rId11"/>
    <p:sldId id="288" r:id="rId12"/>
    <p:sldId id="287" r:id="rId13"/>
    <p:sldId id="291" r:id="rId14"/>
    <p:sldId id="293" r:id="rId15"/>
    <p:sldId id="295" r:id="rId16"/>
    <p:sldId id="294" r:id="rId17"/>
    <p:sldId id="301" r:id="rId18"/>
    <p:sldId id="257" r:id="rId19"/>
    <p:sldId id="303"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00"/>
    <a:srgbClr val="002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2308" autoAdjust="0"/>
  </p:normalViewPr>
  <p:slideViewPr>
    <p:cSldViewPr snapToGrid="0">
      <p:cViewPr varScale="1">
        <p:scale>
          <a:sx n="105" d="100"/>
          <a:sy n="105" d="100"/>
        </p:scale>
        <p:origin x="66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8/1/2021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8/1/2021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8/1/2021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8/1/2021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8/1/2021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8/1/2021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8/1/2021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scheduler@tcysa.ne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scheduler@tcysa.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bowman@fwpromo.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cysa.net/schedul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72719"/>
            <a:ext cx="8942522" cy="1642820"/>
          </a:xfrm>
        </p:spPr>
        <p:txBody>
          <a:bodyPr>
            <a:normAutofit/>
          </a:bodyPr>
          <a:lstStyle/>
          <a:p>
            <a:r>
              <a:rPr lang="en-US" b="1" dirty="0">
                <a:ln w="10160">
                  <a:solidFill>
                    <a:srgbClr val="A50000"/>
                  </a:solidFill>
                  <a:prstDash val="solid"/>
                </a:ln>
                <a:solidFill>
                  <a:srgbClr val="FFFFFF"/>
                </a:solidFill>
                <a:effectLst>
                  <a:outerShdw blurRad="38100" dist="22860" dir="5400000" algn="tl" rotWithShape="0">
                    <a:srgbClr val="000000">
                      <a:alpha val="30000"/>
                    </a:srgbClr>
                  </a:outerShdw>
                </a:effectLst>
                <a:latin typeface="+mn-lt"/>
              </a:rPr>
              <a:t>THE COLONY YOUTH SOCCER ASSOCIATION</a:t>
            </a:r>
          </a:p>
        </p:txBody>
      </p:sp>
      <p:sp>
        <p:nvSpPr>
          <p:cNvPr id="3" name="Subtitle 2"/>
          <p:cNvSpPr>
            <a:spLocks noGrp="1"/>
          </p:cNvSpPr>
          <p:nvPr>
            <p:ph type="subTitle" idx="1"/>
          </p:nvPr>
        </p:nvSpPr>
        <p:spPr>
          <a:xfrm>
            <a:off x="8997843" y="2572719"/>
            <a:ext cx="3194157" cy="1642820"/>
          </a:xfrm>
        </p:spPr>
        <p:txBody>
          <a:bodyPr anchor="ctr">
            <a:normAutofit lnSpcReduction="10000"/>
          </a:bodyPr>
          <a:lstStyle/>
          <a:p>
            <a:pPr algn="ctr"/>
            <a:r>
              <a:rPr lang="en-US" sz="3200" dirty="0">
                <a:ln w="0"/>
                <a:effectLst>
                  <a:outerShdw blurRad="38100" dist="19050" dir="2700000" algn="tl" rotWithShape="0">
                    <a:schemeClr val="dk1">
                      <a:alpha val="40000"/>
                    </a:schemeClr>
                  </a:outerShdw>
                </a:effectLst>
              </a:rPr>
              <a:t>General</a:t>
            </a:r>
          </a:p>
          <a:p>
            <a:pPr algn="ctr"/>
            <a:r>
              <a:rPr lang="en-US" sz="3200" dirty="0">
                <a:ln w="0"/>
                <a:effectLst>
                  <a:outerShdw blurRad="38100" dist="19050" dir="2700000" algn="tl" rotWithShape="0">
                    <a:schemeClr val="dk1">
                      <a:alpha val="40000"/>
                    </a:schemeClr>
                  </a:outerShdw>
                </a:effectLst>
              </a:rPr>
              <a:t>Meeting</a:t>
            </a:r>
          </a:p>
          <a:p>
            <a:pPr algn="ctr"/>
            <a:r>
              <a:rPr lang="en-US" sz="3200" dirty="0">
                <a:ln w="0"/>
                <a:effectLst>
                  <a:outerShdw blurRad="38100" dist="19050" dir="2700000" algn="tl" rotWithShape="0">
                    <a:schemeClr val="dk1">
                      <a:alpha val="40000"/>
                    </a:schemeClr>
                  </a:outerShdw>
                </a:effectLst>
              </a:rPr>
              <a:t>Aug 11,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680" y="5303520"/>
            <a:ext cx="845289" cy="1371600"/>
          </a:xfrm>
          <a:prstGeom prst="rect">
            <a:avLst/>
          </a:prstGeom>
        </p:spPr>
      </p:pic>
    </p:spTree>
    <p:extLst>
      <p:ext uri="{BB962C8B-B14F-4D97-AF65-F5344CB8AC3E}">
        <p14:creationId xmlns:p14="http://schemas.microsoft.com/office/powerpoint/2010/main" val="262108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path" presetSubtype="0" accel="50000" decel="50000" fill="hold" nodeType="withEffect">
                                  <p:stCondLst>
                                    <p:cond delay="0"/>
                                  </p:stCondLst>
                                  <p:childTnLst>
                                    <p:animMotion origin="layout" path="M -0.90065 -0.37593 L -0.90065 -0.18796 C -0.90065 -0.10394 -0.65221 3.7037E-7 -0.45052 3.7037E-7 L -0.00013 3.7037E-7 " pathEditMode="relative" rAng="0" ptsTypes="AAAA">
                                      <p:cBhvr>
                                        <p:cTn id="6" dur="3000" fill="hold"/>
                                        <p:tgtEl>
                                          <p:spTgt spid="4"/>
                                        </p:tgtEl>
                                        <p:attrNameLst>
                                          <p:attrName>ppt_x</p:attrName>
                                          <p:attrName>ppt_y</p:attrName>
                                        </p:attrNameLst>
                                      </p:cBhvr>
                                      <p:rCtr x="45026" y="187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Game Schedules</a:t>
            </a:r>
          </a:p>
        </p:txBody>
      </p:sp>
      <p:sp>
        <p:nvSpPr>
          <p:cNvPr id="3" name="Content Placeholder 2"/>
          <p:cNvSpPr>
            <a:spLocks noGrp="1"/>
          </p:cNvSpPr>
          <p:nvPr>
            <p:ph idx="1"/>
          </p:nvPr>
        </p:nvSpPr>
        <p:spPr>
          <a:xfrm>
            <a:off x="315177" y="2162175"/>
            <a:ext cx="10731764" cy="4512945"/>
          </a:xfrm>
        </p:spPr>
        <p:txBody>
          <a:bodyPr>
            <a:normAutofit/>
          </a:bodyPr>
          <a:lstStyle/>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Please send your team’s black out dates to </a:t>
            </a:r>
            <a:r>
              <a:rPr lang="en-US" dirty="0">
                <a:ln w="0"/>
                <a:effectLst>
                  <a:outerShdw blurRad="38100" dist="19050" dir="2700000" algn="tl" rotWithShape="0">
                    <a:schemeClr val="dk1">
                      <a:alpha val="40000"/>
                    </a:schemeClr>
                  </a:outerShdw>
                </a:effectLst>
                <a:cs typeface="Arial" panose="020B0604020202020204" pitchFamily="34" charset="0"/>
                <a:hlinkClick r:id="rId2"/>
              </a:rPr>
              <a:t>scheduler@tcysa.net</a:t>
            </a:r>
            <a:r>
              <a:rPr lang="en-US" dirty="0">
                <a:ln w="0"/>
                <a:effectLst>
                  <a:outerShdw blurRad="38100" dist="19050" dir="2700000" algn="tl" rotWithShape="0">
                    <a:schemeClr val="dk1">
                      <a:alpha val="40000"/>
                    </a:schemeClr>
                  </a:outerShdw>
                </a:effectLst>
                <a:cs typeface="Arial" panose="020B0604020202020204" pitchFamily="34" charset="0"/>
              </a:rPr>
              <a:t> ASAP.</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We hope to have schedules available at least one week prior to the first games on August 17th.</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Throughout the season, make it a habit to recheck the schedule to ensure no changes have been made without you being notified.</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231306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583" y="753228"/>
            <a:ext cx="9227900" cy="1080938"/>
          </a:xfrm>
        </p:spPr>
        <p:txBody>
          <a:bodyPr/>
          <a:lstStyle/>
          <a:p>
            <a:r>
              <a:rPr lang="en-US" dirty="0"/>
              <a:t>Game Reschedules </a:t>
            </a:r>
            <a:br>
              <a:rPr lang="en-US" dirty="0"/>
            </a:br>
            <a:r>
              <a:rPr lang="en-US" dirty="0"/>
              <a:t>(School and Civic Events ONLY)</a:t>
            </a:r>
          </a:p>
        </p:txBody>
      </p:sp>
      <p:sp>
        <p:nvSpPr>
          <p:cNvPr id="3" name="Content Placeholder 2"/>
          <p:cNvSpPr>
            <a:spLocks noGrp="1"/>
          </p:cNvSpPr>
          <p:nvPr>
            <p:ph idx="1"/>
          </p:nvPr>
        </p:nvSpPr>
        <p:spPr>
          <a:xfrm>
            <a:off x="315177" y="2162175"/>
            <a:ext cx="10591720" cy="4512945"/>
          </a:xfrm>
        </p:spPr>
        <p:txBody>
          <a:bodyPr>
            <a:normAutofit/>
          </a:bodyPr>
          <a:lstStyle/>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Please arrange for an assistant coach to cover for you when games cannot be rescheduled.  Any adult in charge of players must pass a background check!  Generally the Head Coach, Assistant Coach, Team Mom/Manager</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Game reschedule requests need to come from the head coach!</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At least 1 week notice to reschedule, the more time the better</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If you do not receive feedback on a reschedule request within a day or two, please follow up using the </a:t>
            </a:r>
            <a:r>
              <a:rPr lang="en-US" dirty="0">
                <a:ln w="0"/>
                <a:effectLst>
                  <a:outerShdw blurRad="38100" dist="19050" dir="2700000" algn="tl" rotWithShape="0">
                    <a:schemeClr val="dk1">
                      <a:alpha val="40000"/>
                    </a:schemeClr>
                  </a:outerShdw>
                </a:effectLst>
                <a:cs typeface="Arial" panose="020B0604020202020204" pitchFamily="34" charset="0"/>
                <a:hlinkClick r:id="rId2"/>
              </a:rPr>
              <a:t>scheduler@tcysa.net</a:t>
            </a:r>
            <a:r>
              <a:rPr lang="en-US" dirty="0">
                <a:ln w="0"/>
                <a:effectLst>
                  <a:outerShdw blurRad="38100" dist="19050" dir="2700000" algn="tl" rotWithShape="0">
                    <a:schemeClr val="dk1">
                      <a:alpha val="40000"/>
                    </a:schemeClr>
                  </a:outerShdw>
                </a:effectLst>
                <a:cs typeface="Arial" panose="020B0604020202020204" pitchFamily="34" charset="0"/>
              </a:rPr>
              <a:t> email address.</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677454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Rosters</a:t>
            </a:r>
          </a:p>
        </p:txBody>
      </p:sp>
      <p:sp>
        <p:nvSpPr>
          <p:cNvPr id="3" name="Content Placeholder 2"/>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Please keep the roster information in confidence.  We do not want a child’s information to end up in the wrong hands.  For this reason, please do not share your team’s Got Soccer login information with non-background checked persons.</a:t>
            </a:r>
          </a:p>
          <a:p>
            <a:r>
              <a:rPr lang="en-US" dirty="0">
                <a:latin typeface="Arial" panose="020B0604020202020204" pitchFamily="34" charset="0"/>
                <a:cs typeface="Arial" panose="020B0604020202020204" pitchFamily="34" charset="0"/>
              </a:rPr>
              <a:t>If you have a parent who would like to act as team manager, they will need to register and complete a background check and Safe Sport.</a:t>
            </a:r>
          </a:p>
          <a:p>
            <a:r>
              <a:rPr lang="en-US" dirty="0">
                <a:latin typeface="Arial" panose="020B0604020202020204" pitchFamily="34" charset="0"/>
                <a:cs typeface="Arial" panose="020B0604020202020204" pitchFamily="34" charset="0"/>
              </a:rPr>
              <a:t>ONLY </a:t>
            </a:r>
            <a:r>
              <a:rPr lang="en-US" dirty="0" err="1">
                <a:latin typeface="Arial" panose="020B0604020202020204" pitchFamily="34" charset="0"/>
                <a:cs typeface="Arial" panose="020B0604020202020204" pitchFamily="34" charset="0"/>
              </a:rPr>
              <a:t>Rostered</a:t>
            </a:r>
            <a:r>
              <a:rPr lang="en-US" dirty="0">
                <a:latin typeface="Arial" panose="020B0604020202020204" pitchFamily="34" charset="0"/>
                <a:cs typeface="Arial" panose="020B0604020202020204" pitchFamily="34" charset="0"/>
              </a:rPr>
              <a:t> Players and Adults allowed on the Team Sideline.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71434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Uniforms</a:t>
            </a:r>
          </a:p>
        </p:txBody>
      </p:sp>
      <p:sp>
        <p:nvSpPr>
          <p:cNvPr id="3" name="Content Placeholder 2"/>
          <p:cNvSpPr>
            <a:spLocks noGrp="1"/>
          </p:cNvSpPr>
          <p:nvPr>
            <p:ph idx="1"/>
          </p:nvPr>
        </p:nvSpPr>
        <p:spPr>
          <a:xfrm>
            <a:off x="315177" y="2162175"/>
            <a:ext cx="10591720" cy="4512945"/>
          </a:xfrm>
        </p:spPr>
        <p:txBody>
          <a:bodyPr>
            <a:normAutofit/>
          </a:bodyPr>
          <a:lstStyle/>
          <a:p>
            <a:pPr marL="342900" indent="-342900"/>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Coaches/teams are responsible for choosing and obtaining uniforms.</a:t>
            </a:r>
          </a:p>
          <a:p>
            <a:pPr marL="342900" indent="-342900"/>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Choose colors wisely.  Home teams must have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pinnies</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to wear in the event of uniform color conflict with the Away team.</a:t>
            </a:r>
          </a:p>
          <a:p>
            <a:pPr marL="344488" indent="-344488"/>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 jerseys must be a matching color and each jersey must have a unique number on the back. </a:t>
            </a:r>
          </a:p>
          <a:p>
            <a:pPr lvl="1"/>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Jersey numbers should be approximately 6" - 8" in size, and contrast with the color of the jersey (black OR white are the most common colors).</a:t>
            </a:r>
          </a:p>
          <a:p>
            <a:pPr lvl="1"/>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Goal Keeper jerseys shall be a different color from the rest of the team. </a:t>
            </a:r>
          </a:p>
          <a:p>
            <a:pPr lvl="1"/>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We don’t prohibit placing player names on the jerseys, but suggest keeping in mind safety concerns before doing so.</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Teams may obtain uniform sponsors to help offset out-of-pocket costs for </a:t>
            </a:r>
            <a:r>
              <a:rPr lang="en-US" sz="2000" dirty="0">
                <a:ln w="0"/>
                <a:solidFill>
                  <a:srgbClr val="FFFFF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families. </a:t>
            </a:r>
          </a:p>
          <a:p>
            <a:pPr lvl="1"/>
            <a:r>
              <a:rPr lang="en-US" dirty="0">
                <a:ln w="0"/>
                <a:solidFill>
                  <a:srgbClr val="FFFFF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 sponsor’s logo may be attached to the uniform, provided they do NOT contain </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explicit or adult-oriented content – NO ALCOHOL or TABACCO SPONSORS</a:t>
            </a:r>
          </a:p>
          <a:p>
            <a:pPr marL="342900" indent="-342900"/>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67199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can I order uniforms?</a:t>
            </a:r>
          </a:p>
        </p:txBody>
      </p:sp>
      <p:sp>
        <p:nvSpPr>
          <p:cNvPr id="3" name="Content Placeholder 2"/>
          <p:cNvSpPr>
            <a:spLocks noGrp="1"/>
          </p:cNvSpPr>
          <p:nvPr>
            <p:ph idx="1"/>
          </p:nvPr>
        </p:nvSpPr>
        <p:spPr/>
        <p:txBody>
          <a:bodyPr>
            <a:normAutofit fontScale="85000" lnSpcReduction="20000"/>
          </a:bodyPr>
          <a:lstStyle/>
          <a:p>
            <a:endParaRPr lang="en-US" dirty="0"/>
          </a:p>
          <a:p>
            <a:r>
              <a:rPr lang="en-US" dirty="0"/>
              <a:t>Score has supplied uniforms for many of our Teams for several years. </a:t>
            </a:r>
            <a:r>
              <a:rPr lang="en-US" dirty="0" err="1"/>
              <a:t>www.texas.scoresports.com</a:t>
            </a:r>
            <a:endParaRPr lang="en-US" dirty="0"/>
          </a:p>
          <a:p>
            <a:endParaRPr lang="en-US" dirty="0"/>
          </a:p>
          <a:p>
            <a:r>
              <a:rPr lang="en-US" dirty="0"/>
              <a:t>Challenger Team Wear</a:t>
            </a:r>
          </a:p>
          <a:p>
            <a:pPr lvl="1"/>
            <a:r>
              <a:rPr lang="en-US" dirty="0"/>
              <a:t>1.866.588.3468</a:t>
            </a:r>
          </a:p>
          <a:p>
            <a:pPr lvl="1"/>
            <a:r>
              <a:rPr lang="en-US" dirty="0"/>
              <a:t>Challengerteamwear.com</a:t>
            </a:r>
          </a:p>
          <a:p>
            <a:endParaRPr lang="en-US" dirty="0"/>
          </a:p>
          <a:p>
            <a:r>
              <a:rPr lang="en-US" dirty="0"/>
              <a:t>FW Custom Ink – local company that also offers Jerseys and printing at competitive pricing. 		</a:t>
            </a:r>
          </a:p>
          <a:p>
            <a:pPr lvl="2"/>
            <a:r>
              <a:rPr lang="en-US" dirty="0"/>
              <a:t>FWCustomink.com</a:t>
            </a:r>
          </a:p>
          <a:p>
            <a:pPr lvl="2"/>
            <a:r>
              <a:rPr lang="en-US" dirty="0"/>
              <a:t>Contact: Chris Bowman ( </a:t>
            </a:r>
            <a:r>
              <a:rPr lang="en-US" dirty="0">
                <a:hlinkClick r:id="rId2"/>
              </a:rPr>
              <a:t>cbowman@fwpromo.com</a:t>
            </a:r>
            <a:r>
              <a:rPr lang="en-US" dirty="0"/>
              <a:t>) for special pricing and discounts</a:t>
            </a:r>
          </a:p>
          <a:p>
            <a:pPr lvl="2"/>
            <a:r>
              <a:rPr lang="en-US" dirty="0"/>
              <a:t>817-231-8040 x2018</a:t>
            </a:r>
          </a:p>
          <a:p>
            <a:pPr lvl="2"/>
            <a:endParaRPr lang="en-US" dirty="0"/>
          </a:p>
          <a:p>
            <a:pPr lvl="2"/>
            <a:endParaRPr lang="en-US" dirty="0"/>
          </a:p>
          <a:p>
            <a:pPr lvl="2"/>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26452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of the Game</a:t>
            </a:r>
          </a:p>
        </p:txBody>
      </p:sp>
      <p:sp>
        <p:nvSpPr>
          <p:cNvPr id="3" name="Content Placeholder 2"/>
          <p:cNvSpPr>
            <a:spLocks noGrp="1"/>
          </p:cNvSpPr>
          <p:nvPr>
            <p:ph idx="1"/>
          </p:nvPr>
        </p:nvSpPr>
        <p:spPr>
          <a:xfrm>
            <a:off x="177211" y="2100649"/>
            <a:ext cx="11701752" cy="4646140"/>
          </a:xfrm>
        </p:spPr>
        <p:txBody>
          <a:bodyPr>
            <a:normAutofit/>
          </a:bodyPr>
          <a:lstStyle/>
          <a:p>
            <a:pPr marL="0" indent="0">
              <a:buNone/>
            </a:pP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Each recreational player, when present at a game, shall play a minimum of 50% of the time.</a:t>
            </a:r>
          </a:p>
          <a:p>
            <a:r>
              <a:rPr lang="en-US" dirty="0">
                <a:latin typeface="Arial" panose="020B0604020202020204" pitchFamily="34" charset="0"/>
                <a:cs typeface="Arial" panose="020B0604020202020204" pitchFamily="34" charset="0"/>
              </a:rPr>
              <a:t>Coaches/Managers can be shown Yellow/Red Card.</a:t>
            </a:r>
          </a:p>
          <a:p>
            <a:r>
              <a:rPr lang="en-US" dirty="0">
                <a:latin typeface="Arial" panose="020B0604020202020204" pitchFamily="34" charset="0"/>
                <a:cs typeface="Arial" panose="020B0604020202020204" pitchFamily="34" charset="0"/>
              </a:rPr>
              <a:t>Goal Kicks and kicks from within Penalty Area:  Is live when kicked and moves.</a:t>
            </a:r>
          </a:p>
          <a:p>
            <a:r>
              <a:rPr lang="en-US" dirty="0">
                <a:latin typeface="Arial" panose="020B0604020202020204" pitchFamily="34" charset="0"/>
                <a:cs typeface="Arial" panose="020B0604020202020204" pitchFamily="34" charset="0"/>
              </a:rPr>
              <a:t>Hand Ball Defined</a:t>
            </a:r>
            <a:r>
              <a:rPr lang="mr-IN"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Accidental will now be called if advantage gained</a:t>
            </a:r>
          </a:p>
          <a:p>
            <a:r>
              <a:rPr lang="en-US" dirty="0">
                <a:latin typeface="Arial" panose="020B0604020202020204" pitchFamily="34" charset="0"/>
                <a:cs typeface="Arial" panose="020B0604020202020204" pitchFamily="34" charset="0"/>
              </a:rPr>
              <a:t>Defensive Wall on Free Kicks.  3 or more Defenders, Attackers cannot be in the wall.  Must be 1 yard away.</a:t>
            </a:r>
          </a:p>
          <a:p>
            <a:r>
              <a:rPr lang="en-US" dirty="0">
                <a:latin typeface="Arial" panose="020B0604020202020204" pitchFamily="34" charset="0"/>
                <a:cs typeface="Arial" panose="020B0604020202020204" pitchFamily="34" charset="0"/>
              </a:rPr>
              <a:t>Coin Toss.  Team winning toss can now Choose to Kickoff or Choose which end they want to defend first.</a:t>
            </a:r>
          </a:p>
          <a:p>
            <a:r>
              <a:rPr lang="en-US" dirty="0">
                <a:latin typeface="Arial" panose="020B0604020202020204" pitchFamily="34" charset="0"/>
                <a:cs typeface="Arial" panose="020B0604020202020204" pitchFamily="34" charset="0"/>
              </a:rPr>
              <a:t>Pass Back to Keeper</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313038" y="4020064"/>
            <a:ext cx="10866238" cy="470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opperplate Gothic Bold" panose="020E07050202060204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64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EB8A-7E21-47E7-B814-189067191B1A}"/>
              </a:ext>
            </a:extLst>
          </p:cNvPr>
          <p:cNvSpPr>
            <a:spLocks noGrp="1"/>
          </p:cNvSpPr>
          <p:nvPr>
            <p:ph type="title"/>
          </p:nvPr>
        </p:nvSpPr>
        <p:spPr/>
        <p:txBody>
          <a:bodyPr/>
          <a:lstStyle/>
          <a:p>
            <a:pPr algn="ctr"/>
            <a:r>
              <a:rPr lang="en-US" dirty="0"/>
              <a:t>Five Star Complex Fields</a:t>
            </a:r>
          </a:p>
        </p:txBody>
      </p:sp>
      <p:pic>
        <p:nvPicPr>
          <p:cNvPr id="9" name="Picture 8">
            <a:extLst>
              <a:ext uri="{FF2B5EF4-FFF2-40B4-BE49-F238E27FC236}">
                <a16:creationId xmlns:a16="http://schemas.microsoft.com/office/drawing/2014/main" id="{E5CA0B52-E3CD-4443-A85D-383FB5B8F1EF}"/>
              </a:ext>
            </a:extLst>
          </p:cNvPr>
          <p:cNvPicPr>
            <a:picLocks noChangeAspect="1"/>
          </p:cNvPicPr>
          <p:nvPr/>
        </p:nvPicPr>
        <p:blipFill>
          <a:blip r:embed="rId2"/>
          <a:stretch>
            <a:fillRect/>
          </a:stretch>
        </p:blipFill>
        <p:spPr>
          <a:xfrm>
            <a:off x="295275" y="2124075"/>
            <a:ext cx="11101387" cy="4426667"/>
          </a:xfrm>
          <a:prstGeom prst="rect">
            <a:avLst/>
          </a:prstGeom>
        </p:spPr>
      </p:pic>
    </p:spTree>
    <p:extLst>
      <p:ext uri="{BB962C8B-B14F-4D97-AF65-F5344CB8AC3E}">
        <p14:creationId xmlns:p14="http://schemas.microsoft.com/office/powerpoint/2010/main" val="3323355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Colony Youth Soccer Association</a:t>
            </a:r>
          </a:p>
        </p:txBody>
      </p:sp>
      <p:sp>
        <p:nvSpPr>
          <p:cNvPr id="3" name="Content Placeholder 2"/>
          <p:cNvSpPr>
            <a:spLocks noGrp="1"/>
          </p:cNvSpPr>
          <p:nvPr>
            <p:ph idx="1"/>
          </p:nvPr>
        </p:nvSpPr>
        <p:spPr>
          <a:xfrm>
            <a:off x="680321" y="2336873"/>
            <a:ext cx="9613861" cy="1951663"/>
          </a:xfrm>
        </p:spPr>
        <p:txBody>
          <a:bodyPr/>
          <a:lstStyle/>
          <a:p>
            <a:pPr marL="0" indent="0">
              <a:buNone/>
            </a:pPr>
            <a:r>
              <a:rPr lang="en-US" dirty="0">
                <a:latin typeface="Arial" panose="020B0604020202020204" pitchFamily="34" charset="0"/>
                <a:cs typeface="Arial" panose="020B0604020202020204" pitchFamily="34" charset="0"/>
              </a:rPr>
              <a:t>Coaches,</a:t>
            </a: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Without you, hundreds of children wouldn’t be able to play soccer.  We appreciate the time and efforts that you give to TCYSA.</a:t>
            </a:r>
          </a:p>
          <a:p>
            <a:pPr marL="0" indent="0">
              <a:buNone/>
            </a:pPr>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E56E26C0-1104-49B1-AC36-0FCEA302F05E}"/>
              </a:ext>
            </a:extLst>
          </p:cNvPr>
          <p:cNvSpPr txBox="1"/>
          <p:nvPr/>
        </p:nvSpPr>
        <p:spPr>
          <a:xfrm>
            <a:off x="0" y="4553712"/>
            <a:ext cx="12192000" cy="1446550"/>
          </a:xfrm>
          <a:prstGeom prst="rect">
            <a:avLst/>
          </a:prstGeom>
          <a:noFill/>
        </p:spPr>
        <p:txBody>
          <a:bodyPr wrap="square" rtlCol="0">
            <a:spAutoFit/>
          </a:bodyPr>
          <a:lstStyle/>
          <a:p>
            <a:pPr algn="ctr"/>
            <a:r>
              <a:rPr lang="en-US" sz="4400" b="1" dirty="0">
                <a:latin typeface="Arial" panose="020B0604020202020204" pitchFamily="34" charset="0"/>
                <a:cs typeface="Arial" panose="020B0604020202020204" pitchFamily="34" charset="0"/>
              </a:rPr>
              <a:t>THANK YOU!!!!</a:t>
            </a:r>
          </a:p>
          <a:p>
            <a:pPr algn="ctr"/>
            <a:endParaRPr lang="en-US" sz="4400" dirty="0"/>
          </a:p>
        </p:txBody>
      </p:sp>
    </p:spTree>
    <p:extLst>
      <p:ext uri="{BB962C8B-B14F-4D97-AF65-F5344CB8AC3E}">
        <p14:creationId xmlns:p14="http://schemas.microsoft.com/office/powerpoint/2010/main" val="331271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4000" fill="hold" grpId="0" nodeType="withEffect">
                                  <p:stCondLst>
                                    <p:cond delay="0"/>
                                  </p:stCondLst>
                                  <p:childTnLst>
                                    <p:animScale>
                                      <p:cBhvr>
                                        <p:cTn id="6" dur="3000" fill="hold"/>
                                        <p:tgtEl>
                                          <p:spTgt spid="4">
                                            <p:txEl>
                                              <p:pRg st="0" end="0"/>
                                            </p:txEl>
                                          </p:spTgt>
                                        </p:tgtEl>
                                      </p:cBhvr>
                                      <p:by x="250000" y="250000"/>
                                    </p:animScale>
                                  </p:childTnLst>
                                </p:cTn>
                              </p:par>
                            </p:childTnLst>
                          </p:cTn>
                        </p:par>
                        <p:par>
                          <p:cTn id="7" fill="hold">
                            <p:stCondLst>
                              <p:cond delay="12000"/>
                            </p:stCondLst>
                            <p:childTnLst>
                              <p:par>
                                <p:cTn id="8" presetID="21" presetClass="entr" presetSubtype="3" repeatCount="5000" fill="hold" grpId="1" nodeType="after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heel(3)">
                                      <p:cBhvr>
                                        <p:cTn id="10" dur="3000"/>
                                        <p:tgtEl>
                                          <p:spTgt spid="4">
                                            <p:txEl>
                                              <p:pRg st="0" end="0"/>
                                            </p:txEl>
                                          </p:spTgt>
                                        </p:tgtEl>
                                      </p:cBhvr>
                                    </p:animEffect>
                                  </p:childTnLst>
                                </p:cTn>
                              </p:par>
                            </p:childTnLst>
                          </p:cTn>
                        </p:par>
                        <p:par>
                          <p:cTn id="11" fill="hold">
                            <p:stCondLst>
                              <p:cond delay="27000"/>
                            </p:stCondLst>
                            <p:childTnLst>
                              <p:par>
                                <p:cTn id="12" presetID="21" presetClass="entr" presetSubtype="1" fill="hold" grpId="2"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heel(1)">
                                      <p:cBhvr>
                                        <p:cTn id="14"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4" grpId="1" build="allAtOnce"/>
      <p:bldP spid="4" grpId="2"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
        <p:nvSpPr>
          <p:cNvPr id="10" name="Title 1"/>
          <p:cNvSpPr>
            <a:spLocks noGrp="1"/>
          </p:cNvSpPr>
          <p:nvPr>
            <p:ph type="title"/>
          </p:nvPr>
        </p:nvSpPr>
        <p:spPr>
          <a:xfrm>
            <a:off x="680321" y="753228"/>
            <a:ext cx="9613861" cy="1080938"/>
          </a:xfrm>
        </p:spPr>
        <p:txBody>
          <a:bodyPr/>
          <a:lstStyle/>
          <a:p>
            <a:r>
              <a:rPr lang="en-US" dirty="0"/>
              <a:t>TSS Photography</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580" y="2443421"/>
            <a:ext cx="4676775" cy="2333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Rectangle 1"/>
          <p:cNvSpPr/>
          <p:nvPr/>
        </p:nvSpPr>
        <p:spPr>
          <a:xfrm>
            <a:off x="6000441" y="2733070"/>
            <a:ext cx="5338119" cy="1323439"/>
          </a:xfrm>
          <a:prstGeom prst="rect">
            <a:avLst/>
          </a:prstGeom>
        </p:spPr>
        <p:txBody>
          <a:bodyPr wrap="square">
            <a:spAutoFit/>
          </a:bodyPr>
          <a:lstStyle/>
          <a:p>
            <a:r>
              <a:rPr lang="en-US" sz="2000" b="1" dirty="0"/>
              <a:t>Joan Hollander</a:t>
            </a:r>
            <a:br>
              <a:rPr lang="en-US" sz="2000" dirty="0"/>
            </a:br>
            <a:r>
              <a:rPr lang="en-US" sz="2000" dirty="0"/>
              <a:t>Carrollton, TX</a:t>
            </a:r>
            <a:br>
              <a:rPr lang="en-US" sz="2000" dirty="0"/>
            </a:br>
            <a:r>
              <a:rPr lang="en-US" sz="2000" dirty="0"/>
              <a:t>(p) 972-394-1010</a:t>
            </a:r>
            <a:br>
              <a:rPr lang="en-US" sz="2000" dirty="0"/>
            </a:br>
            <a:r>
              <a:rPr lang="en-US" sz="2000" dirty="0"/>
              <a:t>Email: </a:t>
            </a:r>
            <a:r>
              <a:rPr lang="en-US" sz="2000" dirty="0" err="1"/>
              <a:t>joan.hollander@tssphotography.com</a:t>
            </a:r>
            <a:endParaRPr lang="en-US" sz="2000" dirty="0"/>
          </a:p>
        </p:txBody>
      </p:sp>
      <p:sp>
        <p:nvSpPr>
          <p:cNvPr id="8" name="TextBox 7"/>
          <p:cNvSpPr txBox="1"/>
          <p:nvPr/>
        </p:nvSpPr>
        <p:spPr>
          <a:xfrm>
            <a:off x="0" y="5563880"/>
            <a:ext cx="11338560" cy="707886"/>
          </a:xfrm>
          <a:prstGeom prst="rect">
            <a:avLst/>
          </a:prstGeom>
          <a:noFill/>
        </p:spPr>
        <p:txBody>
          <a:bodyPr wrap="square" rtlCol="0">
            <a:spAutoFit/>
          </a:bodyPr>
          <a:lstStyle/>
          <a:p>
            <a:pPr algn="ctr"/>
            <a:r>
              <a:rPr lang="en-US" sz="4000" dirty="0">
                <a:ln w="0"/>
                <a:effectLst>
                  <a:outerShdw blurRad="38100" dist="19050" dir="2700000" algn="tl" rotWithShape="0">
                    <a:schemeClr val="dk1">
                      <a:alpha val="40000"/>
                    </a:schemeClr>
                  </a:outerShdw>
                </a:effectLst>
              </a:rPr>
              <a:t>PICTURE DAY – October 02, 2021 </a:t>
            </a:r>
            <a:endParaRPr lang="en-US" sz="1400" dirty="0">
              <a:solidFill>
                <a:schemeClr val="bg1"/>
              </a:solidFill>
              <a:ea typeface="Calibri"/>
              <a:cs typeface="Times New Roman"/>
            </a:endParaRPr>
          </a:p>
        </p:txBody>
      </p:sp>
    </p:spTree>
    <p:extLst>
      <p:ext uri="{BB962C8B-B14F-4D97-AF65-F5344CB8AC3E}">
        <p14:creationId xmlns:p14="http://schemas.microsoft.com/office/powerpoint/2010/main" val="326434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7394"/>
            <a:ext cx="9634111" cy="812125"/>
          </a:xfrm>
        </p:spPr>
        <p:txBody>
          <a:bodyPr>
            <a:noAutofit/>
          </a:bodyPr>
          <a:lstStyle/>
          <a:p>
            <a:pPr algn="ctr"/>
            <a:r>
              <a:rPr lang="en-US" sz="4000" dirty="0"/>
              <a:t>TCYSA Executive Committee  </a:t>
            </a:r>
          </a:p>
        </p:txBody>
      </p:sp>
      <p:sp>
        <p:nvSpPr>
          <p:cNvPr id="3" name="Content Placeholder 2"/>
          <p:cNvSpPr>
            <a:spLocks noGrp="1"/>
          </p:cNvSpPr>
          <p:nvPr>
            <p:ph idx="1"/>
          </p:nvPr>
        </p:nvSpPr>
        <p:spPr/>
        <p:txBody>
          <a:bodyPr/>
          <a:lstStyle/>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864646892"/>
              </p:ext>
            </p:extLst>
          </p:nvPr>
        </p:nvGraphicFramePr>
        <p:xfrm>
          <a:off x="1641603" y="1871973"/>
          <a:ext cx="8340597" cy="4986027"/>
        </p:xfrm>
        <a:graphic>
          <a:graphicData uri="http://schemas.openxmlformats.org/drawingml/2006/table">
            <a:tbl>
              <a:tblPr firstRow="1" bandRow="1">
                <a:tableStyleId>{5C22544A-7EE6-4342-B048-85BDC9FD1C3A}</a:tableStyleId>
              </a:tblPr>
              <a:tblGrid>
                <a:gridCol w="2354992">
                  <a:extLst>
                    <a:ext uri="{9D8B030D-6E8A-4147-A177-3AD203B41FA5}">
                      <a16:colId xmlns:a16="http://schemas.microsoft.com/office/drawing/2014/main" val="20000"/>
                    </a:ext>
                  </a:extLst>
                </a:gridCol>
                <a:gridCol w="2943740">
                  <a:extLst>
                    <a:ext uri="{9D8B030D-6E8A-4147-A177-3AD203B41FA5}">
                      <a16:colId xmlns:a16="http://schemas.microsoft.com/office/drawing/2014/main" val="20001"/>
                    </a:ext>
                  </a:extLst>
                </a:gridCol>
                <a:gridCol w="3041865">
                  <a:extLst>
                    <a:ext uri="{9D8B030D-6E8A-4147-A177-3AD203B41FA5}">
                      <a16:colId xmlns:a16="http://schemas.microsoft.com/office/drawing/2014/main" val="20002"/>
                    </a:ext>
                  </a:extLst>
                </a:gridCol>
              </a:tblGrid>
              <a:tr h="309331">
                <a:tc>
                  <a:txBody>
                    <a:bodyPr/>
                    <a:lstStyle/>
                    <a:p>
                      <a:r>
                        <a:rPr lang="en-US" sz="1400" dirty="0">
                          <a:latin typeface="+mn-lt"/>
                        </a:rPr>
                        <a:t>Name</a:t>
                      </a:r>
                    </a:p>
                  </a:txBody>
                  <a:tcPr>
                    <a:solidFill>
                      <a:srgbClr val="A50000"/>
                    </a:solidFill>
                  </a:tcPr>
                </a:tc>
                <a:tc>
                  <a:txBody>
                    <a:bodyPr/>
                    <a:lstStyle/>
                    <a:p>
                      <a:r>
                        <a:rPr lang="en-US" sz="1400" dirty="0">
                          <a:latin typeface="+mn-lt"/>
                        </a:rPr>
                        <a:t>Position</a:t>
                      </a:r>
                      <a:r>
                        <a:rPr lang="en-US" sz="1400" baseline="0" dirty="0">
                          <a:latin typeface="+mn-lt"/>
                        </a:rPr>
                        <a:t> Held</a:t>
                      </a:r>
                      <a:endParaRPr lang="en-US" sz="1400" dirty="0">
                        <a:latin typeface="+mn-lt"/>
                      </a:endParaRPr>
                    </a:p>
                  </a:txBody>
                  <a:tcPr>
                    <a:solidFill>
                      <a:srgbClr val="A50000"/>
                    </a:solidFill>
                  </a:tcPr>
                </a:tc>
                <a:tc>
                  <a:txBody>
                    <a:bodyPr/>
                    <a:lstStyle/>
                    <a:p>
                      <a:r>
                        <a:rPr lang="en-US" sz="1400" dirty="0">
                          <a:latin typeface="+mn-lt"/>
                        </a:rPr>
                        <a:t>Email Address</a:t>
                      </a:r>
                    </a:p>
                  </a:txBody>
                  <a:tcPr>
                    <a:solidFill>
                      <a:srgbClr val="A50000"/>
                    </a:solidFill>
                  </a:tcPr>
                </a:tc>
                <a:extLst>
                  <a:ext uri="{0D108BD9-81ED-4DB2-BD59-A6C34878D82A}">
                    <a16:rowId xmlns:a16="http://schemas.microsoft.com/office/drawing/2014/main" val="10000"/>
                  </a:ext>
                </a:extLst>
              </a:tr>
              <a:tr h="480043">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Melissa Zieglar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President</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Melissa.Zieglar@tcysa.net</a:t>
                      </a:r>
                    </a:p>
                  </a:txBody>
                  <a:tcPr marL="68580" marR="68580" marT="0" marB="0"/>
                </a:tc>
                <a:extLst>
                  <a:ext uri="{0D108BD9-81ED-4DB2-BD59-A6C34878D82A}">
                    <a16:rowId xmlns:a16="http://schemas.microsoft.com/office/drawing/2014/main" val="10001"/>
                  </a:ext>
                </a:extLst>
              </a:tr>
              <a:tr h="480043">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Melvin </a:t>
                      </a:r>
                      <a:r>
                        <a:rPr lang="en-US" sz="1400" dirty="0" err="1">
                          <a:solidFill>
                            <a:schemeClr val="bg1"/>
                          </a:solidFill>
                          <a:effectLst/>
                          <a:latin typeface="+mn-lt"/>
                          <a:ea typeface="Calibri"/>
                          <a:cs typeface="Times New Roman"/>
                        </a:rPr>
                        <a:t>Tramell</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1st Vice-President</a:t>
                      </a:r>
                    </a:p>
                  </a:txBody>
                  <a:tcPr marL="68580" marR="68580" marT="0" marB="0"/>
                </a:tc>
                <a:tc>
                  <a:txBody>
                    <a:bodyPr/>
                    <a:lstStyle/>
                    <a:p>
                      <a:pPr marL="0" marR="0">
                        <a:lnSpc>
                          <a:spcPct val="115000"/>
                        </a:lnSpc>
                        <a:spcBef>
                          <a:spcPts val="0"/>
                        </a:spcBef>
                        <a:spcAft>
                          <a:spcPts val="0"/>
                        </a:spcAft>
                      </a:pPr>
                      <a:r>
                        <a:rPr lang="en-US" sz="1400" dirty="0" err="1">
                          <a:solidFill>
                            <a:schemeClr val="bg1"/>
                          </a:solidFill>
                          <a:effectLst/>
                          <a:latin typeface="+mn-lt"/>
                          <a:ea typeface="Calibri"/>
                          <a:cs typeface="Times New Roman"/>
                        </a:rPr>
                        <a:t>firstvp@tcysa.net</a:t>
                      </a:r>
                      <a:endParaRPr lang="en-US" sz="1400" dirty="0">
                        <a:solidFill>
                          <a:schemeClr val="bg1"/>
                        </a:solidFill>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7470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Joe </a:t>
                      </a:r>
                      <a:r>
                        <a:rPr lang="en-US" sz="1400" b="0" i="0" kern="1200" dirty="0" err="1">
                          <a:solidFill>
                            <a:schemeClr val="dk1"/>
                          </a:solidFill>
                          <a:effectLst/>
                          <a:latin typeface="+mn-lt"/>
                          <a:ea typeface="+mn-ea"/>
                          <a:cs typeface="+mn-cs"/>
                        </a:rPr>
                        <a:t>Hedrington</a:t>
                      </a:r>
                      <a:endParaRPr lang="en-US" sz="11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2nd Vice-President</a:t>
                      </a:r>
                    </a:p>
                    <a:p>
                      <a:pPr marL="0" marR="0">
                        <a:lnSpc>
                          <a:spcPct val="115000"/>
                        </a:lnSpc>
                        <a:spcBef>
                          <a:spcPts val="0"/>
                        </a:spcBef>
                        <a:spcAft>
                          <a:spcPts val="0"/>
                        </a:spcAft>
                      </a:pP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secondvp@tcysa.net</a:t>
                      </a:r>
                    </a:p>
                    <a:p>
                      <a:pPr marL="0" marR="0">
                        <a:lnSpc>
                          <a:spcPct val="115000"/>
                        </a:lnSpc>
                        <a:spcBef>
                          <a:spcPts val="0"/>
                        </a:spcBef>
                        <a:spcAft>
                          <a:spcPts val="0"/>
                        </a:spcAft>
                      </a:pPr>
                      <a:r>
                        <a:rPr lang="en-US" sz="1400" dirty="0" err="1">
                          <a:solidFill>
                            <a:schemeClr val="bg1"/>
                          </a:solidFill>
                          <a:effectLst/>
                          <a:latin typeface="+mn-lt"/>
                          <a:ea typeface="Calibri"/>
                          <a:cs typeface="Times New Roman"/>
                        </a:rPr>
                        <a:t>referee@tcysa.net</a:t>
                      </a:r>
                      <a:endParaRPr lang="en-US" sz="1400" dirty="0">
                        <a:solidFill>
                          <a:schemeClr val="bg1"/>
                        </a:solidFill>
                        <a:effectLst/>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err="1">
                          <a:solidFill>
                            <a:schemeClr val="bg1"/>
                          </a:solidFill>
                          <a:effectLst/>
                          <a:latin typeface="+mn-lt"/>
                          <a:ea typeface="Calibri"/>
                          <a:cs typeface="Times New Roman"/>
                        </a:rPr>
                        <a:t>scheduler@tcysa.net</a:t>
                      </a:r>
                      <a:endParaRPr lang="en-US" sz="1400" dirty="0">
                        <a:solidFill>
                          <a:schemeClr val="bg1"/>
                        </a:solidFill>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371197">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Lisa </a:t>
                      </a:r>
                      <a:r>
                        <a:rPr lang="en-US" sz="1400" dirty="0" err="1">
                          <a:solidFill>
                            <a:schemeClr val="bg1"/>
                          </a:solidFill>
                          <a:effectLst/>
                          <a:latin typeface="+mn-lt"/>
                          <a:ea typeface="Calibri"/>
                          <a:cs typeface="Times New Roman"/>
                        </a:rPr>
                        <a:t>Tramell</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Secretary / Registrar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registrar@tcysa.net</a:t>
                      </a:r>
                    </a:p>
                  </a:txBody>
                  <a:tcPr marL="68580" marR="68580" marT="0" marB="0"/>
                </a:tc>
                <a:extLst>
                  <a:ext uri="{0D108BD9-81ED-4DB2-BD59-A6C34878D82A}">
                    <a16:rowId xmlns:a16="http://schemas.microsoft.com/office/drawing/2014/main" val="10004"/>
                  </a:ext>
                </a:extLst>
              </a:tr>
              <a:tr h="371197">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Sheri</a:t>
                      </a:r>
                      <a:r>
                        <a:rPr lang="en-US" sz="1400" baseline="0" dirty="0">
                          <a:solidFill>
                            <a:schemeClr val="bg1"/>
                          </a:solidFill>
                          <a:effectLst/>
                          <a:latin typeface="+mn-lt"/>
                          <a:ea typeface="Calibri"/>
                          <a:cs typeface="Times New Roman"/>
                        </a:rPr>
                        <a:t> Coates</a:t>
                      </a:r>
                      <a:endParaRPr lang="en-US" sz="1400" dirty="0">
                        <a:solidFill>
                          <a:schemeClr val="bg1"/>
                        </a:solidFill>
                        <a:effectLst/>
                        <a:latin typeface="+mn-lt"/>
                        <a:ea typeface="Calibri"/>
                        <a:cs typeface="Times New Roman"/>
                      </a:endParaRPr>
                    </a:p>
                  </a:txBody>
                  <a:tcPr marL="68580" marR="68580" marT="0" marB="0">
                    <a:solidFill>
                      <a:schemeClr val="tx1"/>
                    </a:solidFill>
                  </a:tcPr>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Treasurer</a:t>
                      </a:r>
                    </a:p>
                  </a:txBody>
                  <a:tcPr marL="68580" marR="68580" marT="0" marB="0">
                    <a:solidFill>
                      <a:schemeClr val="tx1"/>
                    </a:solidFill>
                  </a:tcPr>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treasurer@tcysa.net</a:t>
                      </a:r>
                    </a:p>
                  </a:txBody>
                  <a:tcPr marL="68580" marR="68580" marT="0" marB="0">
                    <a:solidFill>
                      <a:schemeClr val="tx1"/>
                    </a:solidFill>
                  </a:tcPr>
                </a:tc>
                <a:extLst>
                  <a:ext uri="{0D108BD9-81ED-4DB2-BD59-A6C34878D82A}">
                    <a16:rowId xmlns:a16="http://schemas.microsoft.com/office/drawing/2014/main" val="10005"/>
                  </a:ext>
                </a:extLst>
              </a:tr>
              <a:tr h="371197">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Jeremy</a:t>
                      </a:r>
                      <a:r>
                        <a:rPr lang="en-US" sz="1400" baseline="0" dirty="0">
                          <a:solidFill>
                            <a:schemeClr val="bg1"/>
                          </a:solidFill>
                          <a:effectLst/>
                          <a:latin typeface="+mn-lt"/>
                          <a:ea typeface="Calibri"/>
                          <a:cs typeface="Times New Roman"/>
                        </a:rPr>
                        <a:t> Doss</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Field Manager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field.manager@tcysa.net</a:t>
                      </a:r>
                    </a:p>
                  </a:txBody>
                  <a:tcPr marL="68580" marR="68580" marT="0" marB="0"/>
                </a:tc>
                <a:extLst>
                  <a:ext uri="{0D108BD9-81ED-4DB2-BD59-A6C34878D82A}">
                    <a16:rowId xmlns:a16="http://schemas.microsoft.com/office/drawing/2014/main" val="10006"/>
                  </a:ext>
                </a:extLst>
              </a:tr>
              <a:tr h="371197">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Steven Peters</a:t>
                      </a:r>
                      <a:endParaRPr lang="en-US" sz="11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U4-U6 Boys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u6b.director@tcysa.net</a:t>
                      </a:r>
                    </a:p>
                  </a:txBody>
                  <a:tcPr marL="68580" marR="68580" marT="0" marB="0"/>
                </a:tc>
                <a:extLst>
                  <a:ext uri="{0D108BD9-81ED-4DB2-BD59-A6C34878D82A}">
                    <a16:rowId xmlns:a16="http://schemas.microsoft.com/office/drawing/2014/main" val="10007"/>
                  </a:ext>
                </a:extLst>
              </a:tr>
              <a:tr h="371197">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Steven Peters</a:t>
                      </a:r>
                      <a:endParaRPr lang="en-US" sz="11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U4-U6 Girls Director </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u6g.director@tcysa.net</a:t>
                      </a:r>
                    </a:p>
                  </a:txBody>
                  <a:tcPr marL="68580" marR="68580" marT="0" marB="0"/>
                </a:tc>
                <a:extLst>
                  <a:ext uri="{0D108BD9-81ED-4DB2-BD59-A6C34878D82A}">
                    <a16:rowId xmlns:a16="http://schemas.microsoft.com/office/drawing/2014/main" val="10008"/>
                  </a:ext>
                </a:extLst>
              </a:tr>
              <a:tr h="371197">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Chantel Bennett</a:t>
                      </a:r>
                      <a:endParaRPr lang="en-US" sz="11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U7-U8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u8.director@tcysa.net</a:t>
                      </a:r>
                    </a:p>
                  </a:txBody>
                  <a:tcPr marL="68580" marR="68580" marT="0" marB="0"/>
                </a:tc>
                <a:extLst>
                  <a:ext uri="{0D108BD9-81ED-4DB2-BD59-A6C34878D82A}">
                    <a16:rowId xmlns:a16="http://schemas.microsoft.com/office/drawing/2014/main" val="10009"/>
                  </a:ext>
                </a:extLst>
              </a:tr>
              <a:tr h="371197">
                <a:tc>
                  <a:txBody>
                    <a:bodyPr/>
                    <a:lstStyle/>
                    <a:p>
                      <a:pPr marL="0" marR="0">
                        <a:lnSpc>
                          <a:spcPct val="115000"/>
                        </a:lnSpc>
                        <a:spcBef>
                          <a:spcPts val="0"/>
                        </a:spcBef>
                        <a:spcAft>
                          <a:spcPts val="0"/>
                        </a:spcAft>
                      </a:pP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U9-U10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u10.director@tcysa.net</a:t>
                      </a:r>
                    </a:p>
                  </a:txBody>
                  <a:tcPr marL="68580" marR="68580" marT="0" marB="0"/>
                </a:tc>
                <a:extLst>
                  <a:ext uri="{0D108BD9-81ED-4DB2-BD59-A6C34878D82A}">
                    <a16:rowId xmlns:a16="http://schemas.microsoft.com/office/drawing/2014/main" val="10010"/>
                  </a:ext>
                </a:extLst>
              </a:tr>
              <a:tr h="371197">
                <a:tc>
                  <a:txBody>
                    <a:bodyPr/>
                    <a:lstStyle/>
                    <a:p>
                      <a:pPr marL="0" marR="0">
                        <a:lnSpc>
                          <a:spcPct val="115000"/>
                        </a:lnSpc>
                        <a:spcBef>
                          <a:spcPts val="0"/>
                        </a:spcBef>
                        <a:spcAft>
                          <a:spcPts val="0"/>
                        </a:spcAft>
                      </a:pPr>
                      <a:r>
                        <a:rPr lang="en-US" sz="1400" i="0" dirty="0">
                          <a:solidFill>
                            <a:schemeClr val="bg1"/>
                          </a:solidFill>
                          <a:effectLst/>
                          <a:latin typeface="+mn-lt"/>
                          <a:ea typeface="Calibri"/>
                          <a:cs typeface="Times New Roman"/>
                        </a:rPr>
                        <a:t>Ken Zieglar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U11 and Up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u11.director@tcysa.net</a:t>
                      </a:r>
                    </a:p>
                  </a:txBody>
                  <a:tcPr marL="68580" marR="68580" marT="0" marB="0"/>
                </a:tc>
                <a:extLst>
                  <a:ext uri="{0D108BD9-81ED-4DB2-BD59-A6C34878D82A}">
                    <a16:rowId xmlns:a16="http://schemas.microsoft.com/office/drawing/2014/main" val="10011"/>
                  </a:ext>
                </a:extLst>
              </a:tr>
            </a:tbl>
          </a:graphicData>
        </a:graphic>
      </p:graphicFrame>
      <p:sp>
        <p:nvSpPr>
          <p:cNvPr id="5" name="TextBox 4"/>
          <p:cNvSpPr txBox="1"/>
          <p:nvPr/>
        </p:nvSpPr>
        <p:spPr>
          <a:xfrm>
            <a:off x="6712403" y="125365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6304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Coaches Badges</a:t>
            </a:r>
          </a:p>
        </p:txBody>
      </p:sp>
      <p:sp>
        <p:nvSpPr>
          <p:cNvPr id="3" name="TextBox 2"/>
          <p:cNvSpPr txBox="1"/>
          <p:nvPr/>
        </p:nvSpPr>
        <p:spPr>
          <a:xfrm>
            <a:off x="526553" y="2261476"/>
            <a:ext cx="9485244" cy="2677656"/>
          </a:xfrm>
          <a:prstGeom prst="rect">
            <a:avLst/>
          </a:prstGeom>
          <a:noFill/>
        </p:spPr>
        <p:txBody>
          <a:bodyPr wrap="square" rtlCol="0">
            <a:spAutoFit/>
          </a:bodyPr>
          <a:lstStyle/>
          <a:p>
            <a:pPr marL="457200" indent="-457200">
              <a:buFont typeface="Arial"/>
              <a:buChar char="•"/>
            </a:pPr>
            <a:r>
              <a:rPr lang="en-US" sz="2800" dirty="0"/>
              <a:t>Print out the R/M Background Check Card from your Coach </a:t>
            </a:r>
            <a:r>
              <a:rPr lang="en-US" sz="2800" dirty="0" err="1"/>
              <a:t>GotSport</a:t>
            </a:r>
            <a:r>
              <a:rPr lang="en-US" sz="2800" dirty="0"/>
              <a:t> Account</a:t>
            </a:r>
          </a:p>
          <a:p>
            <a:pPr marL="457200" indent="-457200">
              <a:buFont typeface="Arial"/>
              <a:buChar char="•"/>
            </a:pPr>
            <a:endParaRPr lang="en-US" sz="2800" dirty="0"/>
          </a:p>
          <a:p>
            <a:pPr marL="457200" indent="-457200">
              <a:buFont typeface="Arial"/>
              <a:buChar char="•"/>
            </a:pPr>
            <a:r>
              <a:rPr lang="en-US" sz="2800" dirty="0"/>
              <a:t>Carry this card and your ID (ex: Driver’s License) to all games, especially if playing away from Five Star</a:t>
            </a:r>
          </a:p>
          <a:p>
            <a:pPr marL="457200" indent="-457200">
              <a:buFont typeface="Arial"/>
              <a:buChar char="•"/>
            </a:pPr>
            <a:endParaRPr lang="en-US" sz="28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pic>
        <p:nvPicPr>
          <p:cNvPr id="5" name="Picture 4">
            <a:extLst>
              <a:ext uri="{FF2B5EF4-FFF2-40B4-BE49-F238E27FC236}">
                <a16:creationId xmlns:a16="http://schemas.microsoft.com/office/drawing/2014/main" id="{2B6C666B-0DF9-4AA9-A5F9-AF1ED78D4F1F}"/>
              </a:ext>
            </a:extLst>
          </p:cNvPr>
          <p:cNvPicPr>
            <a:picLocks noChangeAspect="1"/>
          </p:cNvPicPr>
          <p:nvPr/>
        </p:nvPicPr>
        <p:blipFill>
          <a:blip r:embed="rId3"/>
          <a:stretch>
            <a:fillRect/>
          </a:stretch>
        </p:blipFill>
        <p:spPr>
          <a:xfrm>
            <a:off x="3335791" y="4846251"/>
            <a:ext cx="4120924" cy="1828869"/>
          </a:xfrm>
          <a:prstGeom prst="rect">
            <a:avLst/>
          </a:prstGeom>
        </p:spPr>
      </p:pic>
    </p:spTree>
    <p:extLst>
      <p:ext uri="{BB962C8B-B14F-4D97-AF65-F5344CB8AC3E}">
        <p14:creationId xmlns:p14="http://schemas.microsoft.com/office/powerpoint/2010/main" val="8852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Fields</a:t>
            </a:r>
          </a:p>
        </p:txBody>
      </p:sp>
      <p:sp>
        <p:nvSpPr>
          <p:cNvPr id="3" name="Content Placeholder 2"/>
          <p:cNvSpPr>
            <a:spLocks noGrp="1"/>
          </p:cNvSpPr>
          <p:nvPr>
            <p:ph idx="1"/>
          </p:nvPr>
        </p:nvSpPr>
        <p:spPr>
          <a:xfrm>
            <a:off x="680321" y="1982662"/>
            <a:ext cx="9613861" cy="4337075"/>
          </a:xfrm>
        </p:spPr>
        <p:txBody>
          <a:bodyPr>
            <a:normAutofit fontScale="32500" lnSpcReduction="20000"/>
          </a:bodyPr>
          <a:lstStyle/>
          <a:p>
            <a:pPr marL="0" indent="0">
              <a:buNone/>
            </a:pPr>
            <a:r>
              <a:rPr lang="en-US" sz="8600" b="1" dirty="0">
                <a:latin typeface="Arial" panose="020B0604020202020204" pitchFamily="34" charset="0"/>
                <a:cs typeface="Arial" panose="020B0604020202020204" pitchFamily="34" charset="0"/>
              </a:rPr>
              <a:t>Turner (TCYSA Rents for Practice):</a:t>
            </a:r>
          </a:p>
          <a:p>
            <a:pPr marL="461963" indent="0">
              <a:lnSpc>
                <a:spcPct val="110000"/>
              </a:lnSpc>
              <a:buNone/>
            </a:pPr>
            <a:r>
              <a:rPr lang="en-US" sz="6000" dirty="0">
                <a:latin typeface="Arial" panose="020B0604020202020204" pitchFamily="34" charset="0"/>
                <a:cs typeface="Arial" panose="020B0604020202020204" pitchFamily="34" charset="0"/>
              </a:rPr>
              <a:t>Lights:  The lights are scheduled to come on 30 minutes before sunset. If the lights do not turn on, call the Rec Center at 972-625-1106 ext. 0. </a:t>
            </a:r>
          </a:p>
          <a:p>
            <a:pPr marL="461963" indent="0">
              <a:lnSpc>
                <a:spcPct val="110000"/>
              </a:lnSpc>
              <a:buNone/>
            </a:pPr>
            <a:r>
              <a:rPr lang="en-US" sz="6000" dirty="0">
                <a:latin typeface="Arial" panose="020B0604020202020204" pitchFamily="34" charset="0"/>
                <a:cs typeface="Arial" panose="020B0604020202020204" pitchFamily="34" charset="0"/>
              </a:rPr>
              <a:t>Do not wait until the next day to report a problem!</a:t>
            </a:r>
          </a:p>
          <a:p>
            <a:pPr marL="461963" indent="0">
              <a:buNone/>
            </a:pPr>
            <a:endParaRPr lang="en-US" sz="6000" dirty="0">
              <a:latin typeface="Arial" panose="020B0604020202020204" pitchFamily="34" charset="0"/>
              <a:cs typeface="Arial" panose="020B0604020202020204" pitchFamily="34" charset="0"/>
            </a:endParaRPr>
          </a:p>
          <a:p>
            <a:pPr marL="461963" indent="0">
              <a:lnSpc>
                <a:spcPct val="110000"/>
              </a:lnSpc>
              <a:buNone/>
            </a:pPr>
            <a:r>
              <a:rPr lang="en-US" sz="6000" dirty="0">
                <a:latin typeface="Arial" panose="020B0604020202020204" pitchFamily="34" charset="0"/>
                <a:cs typeface="Arial" panose="020B0604020202020204" pitchFamily="34" charset="0"/>
              </a:rPr>
              <a:t>Restrooms:  The code for the bathroom is 6575.  If you unlock them, you are responsible to lock them.  If found unlocked, PARD may change the code.  There are Solar Powered Lights in the restrooms (TP and Towels on your own)</a:t>
            </a:r>
          </a:p>
          <a:p>
            <a:pPr marL="0" indent="0">
              <a:buNone/>
            </a:pPr>
            <a:endParaRPr lang="en-US" sz="6000" dirty="0">
              <a:latin typeface="Arial" panose="020B0604020202020204" pitchFamily="34" charset="0"/>
              <a:cs typeface="Arial" panose="020B0604020202020204" pitchFamily="34" charset="0"/>
            </a:endParaRPr>
          </a:p>
          <a:p>
            <a:pPr marL="0" indent="0">
              <a:buNone/>
            </a:pPr>
            <a:r>
              <a:rPr lang="en-US" sz="8600" b="1" dirty="0">
                <a:latin typeface="Arial" panose="020B0604020202020204" pitchFamily="34" charset="0"/>
                <a:cs typeface="Arial" panose="020B0604020202020204" pitchFamily="34" charset="0"/>
              </a:rPr>
              <a:t>Five Star (TCYSA Rents for Games: </a:t>
            </a:r>
          </a:p>
          <a:p>
            <a:pPr marL="461963" indent="0">
              <a:buNone/>
            </a:pPr>
            <a:r>
              <a:rPr lang="en-US" sz="6000" dirty="0">
                <a:latin typeface="Arial" panose="020B0604020202020204" pitchFamily="34" charset="0"/>
                <a:cs typeface="Arial" panose="020B0604020202020204" pitchFamily="34" charset="0"/>
              </a:rPr>
              <a:t>Contact a Board Member or Field Marshall to report any issues.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Tree>
    <p:extLst>
      <p:ext uri="{BB962C8B-B14F-4D97-AF65-F5344CB8AC3E}">
        <p14:creationId xmlns:p14="http://schemas.microsoft.com/office/powerpoint/2010/main" val="2704915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Season Dates</a:t>
            </a:r>
          </a:p>
        </p:txBody>
      </p:sp>
      <p:sp>
        <p:nvSpPr>
          <p:cNvPr id="3" name="Content Placeholder 2"/>
          <p:cNvSpPr>
            <a:spLocks noGrp="1"/>
          </p:cNvSpPr>
          <p:nvPr>
            <p:ph idx="1"/>
          </p:nvPr>
        </p:nvSpPr>
        <p:spPr>
          <a:xfrm>
            <a:off x="315176" y="1970045"/>
            <a:ext cx="10344149" cy="4839730"/>
          </a:xfrm>
        </p:spPr>
        <p:txBody>
          <a:bodyPr>
            <a:noAutofit/>
          </a:bodyPr>
          <a:lstStyle/>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Aug 9			Possible Start of Practices (have to get PARD approval)</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Aug 28		Opening Day (TCYSA/GLASA)</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Sep 4			Labor Day Weekend.  </a:t>
            </a:r>
            <a:r>
              <a:rPr lang="en-US" sz="20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 GAMES</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Oct 2			TSS Picture Day</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Oct 30		End of Regular Season (Five Star Closed on weekends)</a:t>
            </a:r>
          </a:p>
          <a:p>
            <a:endPar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TOC is December 3-5 for ages U9 </a:t>
            </a:r>
            <a:r>
              <a:rPr lang="mr-IN"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U18 (2004 </a:t>
            </a:r>
            <a:r>
              <a:rPr lang="mr-IN"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2012 Birth years)</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Teams must Qualify for TOC.  TCYSA will invite your team to play and pay Fees.  If you cannot play, do not accept as NTX Soccer will penalize team for no shows.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328395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Rain Out Information</a:t>
            </a:r>
          </a:p>
        </p:txBody>
      </p:sp>
      <p:sp>
        <p:nvSpPr>
          <p:cNvPr id="3" name="Content Placeholder 2"/>
          <p:cNvSpPr>
            <a:spLocks noGrp="1"/>
          </p:cNvSpPr>
          <p:nvPr>
            <p:ph idx="1"/>
          </p:nvPr>
        </p:nvSpPr>
        <p:spPr>
          <a:xfrm>
            <a:off x="250554" y="2336873"/>
            <a:ext cx="5951138" cy="3874438"/>
          </a:xfrm>
        </p:spPr>
        <p:txBody>
          <a:bodyPr>
            <a:normAutofit fontScale="40000" lnSpcReduction="20000"/>
          </a:bodyPr>
          <a:lstStyle/>
          <a:p>
            <a:pPr marL="0" indent="0">
              <a:buNone/>
            </a:pPr>
            <a:r>
              <a:rPr lang="en-US" sz="8600" b="1" dirty="0">
                <a:latin typeface="Arial" panose="020B0604020202020204" pitchFamily="34" charset="0"/>
                <a:cs typeface="Arial" panose="020B0604020202020204" pitchFamily="34" charset="0"/>
              </a:rPr>
              <a:t>Turner / Five Star:</a:t>
            </a:r>
            <a:endParaRPr lang="en-US" sz="6000" dirty="0">
              <a:latin typeface="Arial" panose="020B0604020202020204" pitchFamily="34" charset="0"/>
              <a:cs typeface="Arial" panose="020B0604020202020204" pitchFamily="34" charset="0"/>
            </a:endParaRPr>
          </a:p>
          <a:p>
            <a:pPr marL="461963" indent="0">
              <a:buNone/>
            </a:pPr>
            <a:r>
              <a:rPr lang="en-US" sz="6000" dirty="0">
                <a:latin typeface="Arial" panose="020B0604020202020204" pitchFamily="34" charset="0"/>
                <a:cs typeface="Arial" panose="020B0604020202020204" pitchFamily="34" charset="0"/>
              </a:rPr>
              <a:t>Facebook / Twitter / </a:t>
            </a:r>
            <a:r>
              <a:rPr lang="en-US" sz="6000" dirty="0" err="1">
                <a:latin typeface="Arial" panose="020B0604020202020204" pitchFamily="34" charset="0"/>
                <a:cs typeface="Arial" panose="020B0604020202020204" pitchFamily="34" charset="0"/>
              </a:rPr>
              <a:t>Instagram</a:t>
            </a:r>
            <a:endParaRPr lang="en-US" sz="6000" dirty="0">
              <a:latin typeface="Arial" panose="020B0604020202020204" pitchFamily="34" charset="0"/>
              <a:cs typeface="Arial" panose="020B0604020202020204" pitchFamily="34" charset="0"/>
            </a:endParaRPr>
          </a:p>
          <a:p>
            <a:pPr marL="461963" indent="0">
              <a:buNone/>
            </a:pPr>
            <a:r>
              <a:rPr lang="en-US" sz="6000" dirty="0">
                <a:latin typeface="Arial" panose="020B0604020202020204" pitchFamily="34" charset="0"/>
                <a:cs typeface="Arial" panose="020B0604020202020204" pitchFamily="34" charset="0"/>
              </a:rPr>
              <a:t>Website – https://tcysa.net/field-status</a:t>
            </a:r>
          </a:p>
          <a:p>
            <a:pPr marL="461963" indent="0">
              <a:buNone/>
            </a:pPr>
            <a:r>
              <a:rPr lang="en-US" sz="6000" dirty="0">
                <a:latin typeface="Arial" panose="020B0604020202020204" pitchFamily="34" charset="0"/>
                <a:cs typeface="Arial" panose="020B0604020202020204" pitchFamily="34" charset="0"/>
              </a:rPr>
              <a:t>Call-in Line – 682-777-GOAL (4625)</a:t>
            </a:r>
          </a:p>
          <a:p>
            <a:pPr marL="0" indent="0">
              <a:buNone/>
            </a:pPr>
            <a:endParaRPr lang="en-US" sz="6000" dirty="0">
              <a:latin typeface="Arial" panose="020B0604020202020204" pitchFamily="34" charset="0"/>
              <a:cs typeface="Arial" panose="020B0604020202020204" pitchFamily="34" charset="0"/>
            </a:endParaRPr>
          </a:p>
          <a:p>
            <a:pPr marL="0" indent="0">
              <a:buNone/>
            </a:pPr>
            <a:r>
              <a:rPr lang="en-US" sz="8600" b="1" dirty="0">
                <a:latin typeface="Arial" panose="020B0604020202020204" pitchFamily="34" charset="0"/>
                <a:cs typeface="Arial" panose="020B0604020202020204" pitchFamily="34" charset="0"/>
              </a:rPr>
              <a:t>Other Associations: </a:t>
            </a:r>
          </a:p>
          <a:p>
            <a:pPr marL="461963" indent="0">
              <a:lnSpc>
                <a:spcPct val="110000"/>
              </a:lnSpc>
              <a:buNone/>
            </a:pPr>
            <a:r>
              <a:rPr lang="en-US" sz="6000" dirty="0">
                <a:latin typeface="Arial" panose="020B0604020202020204" pitchFamily="34" charset="0"/>
                <a:cs typeface="Arial" panose="020B0604020202020204" pitchFamily="34" charset="0"/>
              </a:rPr>
              <a:t>Use Rain Out Number / Websites for Other Member Associations</a:t>
            </a:r>
          </a:p>
          <a:p>
            <a:pPr marL="0" indent="0">
              <a:buNone/>
            </a:pP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pic>
        <p:nvPicPr>
          <p:cNvPr id="6" name="Picture 5">
            <a:extLst>
              <a:ext uri="{FF2B5EF4-FFF2-40B4-BE49-F238E27FC236}">
                <a16:creationId xmlns:a16="http://schemas.microsoft.com/office/drawing/2014/main" id="{70845B71-6BD0-4354-9E68-BD51F995DC7A}"/>
              </a:ext>
            </a:extLst>
          </p:cNvPr>
          <p:cNvPicPr>
            <a:picLocks noChangeAspect="1"/>
          </p:cNvPicPr>
          <p:nvPr/>
        </p:nvPicPr>
        <p:blipFill>
          <a:blip r:embed="rId3"/>
          <a:stretch>
            <a:fillRect/>
          </a:stretch>
        </p:blipFill>
        <p:spPr>
          <a:xfrm>
            <a:off x="6382985" y="1304729"/>
            <a:ext cx="4389790" cy="5528117"/>
          </a:xfrm>
          <a:prstGeom prst="rect">
            <a:avLst/>
          </a:prstGeom>
        </p:spPr>
      </p:pic>
    </p:spTree>
    <p:extLst>
      <p:ext uri="{BB962C8B-B14F-4D97-AF65-F5344CB8AC3E}">
        <p14:creationId xmlns:p14="http://schemas.microsoft.com/office/powerpoint/2010/main" val="2413805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 Star Setup and Teardown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229190" y="1988242"/>
            <a:ext cx="11785600" cy="48079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endParaRPr lang="en-US" sz="80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p>
        </p:txBody>
      </p:sp>
      <p:sp>
        <p:nvSpPr>
          <p:cNvPr id="3" name="Rectangle 2"/>
          <p:cNvSpPr/>
          <p:nvPr/>
        </p:nvSpPr>
        <p:spPr>
          <a:xfrm>
            <a:off x="321274" y="2190397"/>
            <a:ext cx="11804821" cy="3385542"/>
          </a:xfrm>
          <a:prstGeom prst="rect">
            <a:avLst/>
          </a:prstGeom>
        </p:spPr>
        <p:txBody>
          <a:bodyPr wrap="square">
            <a:spAutoFit/>
          </a:bodyPr>
          <a:lstStyle/>
          <a:p>
            <a:pPr marL="342900" indent="-342900">
              <a:lnSpc>
                <a:spcPct val="150000"/>
              </a:lnSpc>
              <a:buFont typeface="Arial"/>
              <a:buChar char="•"/>
            </a:pPr>
            <a:r>
              <a:rPr lang="en-US" sz="2400" b="1" dirty="0">
                <a:latin typeface="Arial" panose="020B0604020202020204" pitchFamily="34" charset="0"/>
                <a:cs typeface="Arial" panose="020B0604020202020204" pitchFamily="34" charset="0"/>
              </a:rPr>
              <a:t>Set up nets and flags if you are the first Home team to play.</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Take down nets and flags if you are the last Home team to play.</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Both Teams sit on the same side of the field.</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Have parents/spectators sit on the side of the field opposite your bench.</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Have your team pick up their trash after practices and games.</a:t>
            </a:r>
          </a:p>
          <a:p>
            <a:pPr>
              <a:lnSpc>
                <a:spcPct val="150000"/>
              </a:lnSpc>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69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229190" y="1988242"/>
            <a:ext cx="11785600" cy="4807974"/>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sz="9600" b="1" dirty="0">
                <a:latin typeface="Arial" panose="020B0604020202020204" pitchFamily="34" charset="0"/>
                <a:cs typeface="Arial" panose="020B0604020202020204" pitchFamily="34" charset="0"/>
              </a:rPr>
              <a:t>How to find your schedule</a:t>
            </a:r>
          </a:p>
          <a:p>
            <a:pPr>
              <a:lnSpc>
                <a:spcPct val="100000"/>
              </a:lnSpc>
            </a:pPr>
            <a:r>
              <a:rPr lang="en-US" sz="9600" dirty="0">
                <a:latin typeface="Arial" panose="020B0604020202020204" pitchFamily="34" charset="0"/>
                <a:cs typeface="Arial" panose="020B0604020202020204" pitchFamily="34" charset="0"/>
              </a:rPr>
              <a:t>We provide a link to all schedules on our website </a:t>
            </a:r>
            <a:r>
              <a:rPr lang="en-US" sz="9600" dirty="0">
                <a:solidFill>
                  <a:srgbClr val="FF0000"/>
                </a:solidFill>
                <a:latin typeface="Arial" panose="020B0604020202020204" pitchFamily="34" charset="0"/>
                <a:cs typeface="Arial" panose="020B0604020202020204" pitchFamily="34" charset="0"/>
                <a:hlinkClick r:id="rId3"/>
              </a:rPr>
              <a:t>http://www.tcysa.net/schedules</a:t>
            </a:r>
            <a:endParaRPr lang="en-US" sz="9600" dirty="0">
              <a:solidFill>
                <a:srgbClr val="FF0000"/>
              </a:solidFill>
              <a:latin typeface="Arial" panose="020B0604020202020204" pitchFamily="34" charset="0"/>
              <a:cs typeface="Arial" panose="020B0604020202020204" pitchFamily="34" charset="0"/>
            </a:endParaRPr>
          </a:p>
          <a:p>
            <a:pPr marL="0" indent="0">
              <a:buNone/>
            </a:pPr>
            <a:endParaRPr lang="en-US" sz="9600" dirty="0">
              <a:latin typeface="Arial" panose="020B0604020202020204" pitchFamily="34" charset="0"/>
              <a:cs typeface="Arial" panose="020B0604020202020204" pitchFamily="34" charset="0"/>
            </a:endParaRPr>
          </a:p>
          <a:p>
            <a:pPr marL="0" indent="0">
              <a:buNone/>
            </a:pPr>
            <a:r>
              <a:rPr lang="en-US" sz="9600" b="1" dirty="0">
                <a:latin typeface="Arial" panose="020B0604020202020204" pitchFamily="34" charset="0"/>
                <a:cs typeface="Arial" panose="020B0604020202020204" pitchFamily="34" charset="0"/>
              </a:rPr>
              <a:t>Game Day Report: Required U9 and older, filled out with Names and Jersey #</a:t>
            </a:r>
          </a:p>
          <a:p>
            <a:pPr marL="0" indent="0">
              <a:buNone/>
            </a:pPr>
            <a:r>
              <a:rPr lang="en-US" sz="9600" b="1" dirty="0">
                <a:latin typeface="Arial" panose="020B0604020202020204" pitchFamily="34" charset="0"/>
                <a:cs typeface="Arial" panose="020B0604020202020204" pitchFamily="34" charset="0"/>
              </a:rPr>
              <a:t>Photo Player Cards or Roster:  U13 and Older MUST have them in case asked</a:t>
            </a:r>
          </a:p>
          <a:p>
            <a:pPr marL="0" indent="0">
              <a:buNone/>
            </a:pPr>
            <a:endParaRPr lang="en-US" sz="9600" b="1" dirty="0">
              <a:latin typeface="Arial" panose="020B0604020202020204" pitchFamily="34" charset="0"/>
              <a:cs typeface="Arial" panose="020B0604020202020204" pitchFamily="34" charset="0"/>
            </a:endParaRPr>
          </a:p>
          <a:p>
            <a:pPr marL="0" indent="0">
              <a:buNone/>
            </a:pPr>
            <a:r>
              <a:rPr lang="en-US" sz="9600" b="1" dirty="0">
                <a:latin typeface="Arial" panose="020B0604020202020204" pitchFamily="34" charset="0"/>
                <a:cs typeface="Arial" panose="020B0604020202020204" pitchFamily="34" charset="0"/>
              </a:rPr>
              <a:t>Calling in Scores (U9 and older)</a:t>
            </a:r>
          </a:p>
          <a:p>
            <a:pPr marL="0" indent="0">
              <a:lnSpc>
                <a:spcPct val="100000"/>
              </a:lnSpc>
              <a:buNone/>
            </a:pPr>
            <a:r>
              <a:rPr lang="en-US" sz="9600" dirty="0">
                <a:latin typeface="Arial" panose="020B0604020202020204" pitchFamily="34" charset="0"/>
                <a:cs typeface="Arial" panose="020B0604020202020204" pitchFamily="34" charset="0"/>
              </a:rPr>
              <a:t>The phone number, event and pin number will be on the bottom of the </a:t>
            </a:r>
            <a:br>
              <a:rPr lang="en-US" sz="9600" dirty="0">
                <a:latin typeface="Arial" panose="020B0604020202020204" pitchFamily="34" charset="0"/>
                <a:cs typeface="Arial" panose="020B0604020202020204" pitchFamily="34" charset="0"/>
              </a:rPr>
            </a:br>
            <a:r>
              <a:rPr lang="en-US" sz="9600" dirty="0">
                <a:latin typeface="Arial" panose="020B0604020202020204" pitchFamily="34" charset="0"/>
                <a:cs typeface="Arial" panose="020B0604020202020204" pitchFamily="34" charset="0"/>
              </a:rPr>
              <a:t>Game Day Report.  You will be prompted to put in the game number </a:t>
            </a:r>
            <a:br>
              <a:rPr lang="en-US" sz="9600" dirty="0">
                <a:latin typeface="Arial" panose="020B0604020202020204" pitchFamily="34" charset="0"/>
                <a:cs typeface="Arial" panose="020B0604020202020204" pitchFamily="34" charset="0"/>
              </a:rPr>
            </a:br>
            <a:r>
              <a:rPr lang="en-US" sz="9600" dirty="0">
                <a:latin typeface="Arial" panose="020B0604020202020204" pitchFamily="34" charset="0"/>
                <a:cs typeface="Arial" panose="020B0604020202020204" pitchFamily="34" charset="0"/>
              </a:rPr>
              <a:t>(found on your schedule) and the score.  The Home team should call in </a:t>
            </a:r>
            <a:br>
              <a:rPr lang="en-US" sz="9600" dirty="0">
                <a:latin typeface="Arial" panose="020B0604020202020204" pitchFamily="34" charset="0"/>
                <a:cs typeface="Arial" panose="020B0604020202020204" pitchFamily="34" charset="0"/>
              </a:rPr>
            </a:br>
            <a:r>
              <a:rPr lang="en-US" sz="9600" dirty="0">
                <a:latin typeface="Arial" panose="020B0604020202020204" pitchFamily="34" charset="0"/>
                <a:cs typeface="Arial" panose="020B0604020202020204" pitchFamily="34" charset="0"/>
              </a:rPr>
              <a:t>the score within 24 hours.  Do not abuse the calling in of scores.</a:t>
            </a:r>
          </a:p>
          <a:p>
            <a:pPr marL="0" indent="0">
              <a:buFont typeface="Arial" panose="020B0604020202020204" pitchFamily="34" charset="0"/>
              <a:buNone/>
            </a:pPr>
            <a:endParaRPr lang="en-US" sz="80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139887080"/>
      </p:ext>
    </p:extLst>
  </p:cSld>
  <p:clrMapOvr>
    <a:masterClrMapping/>
  </p:clrMapOvr>
</p:sld>
</file>

<file path=ppt/theme/theme1.xml><?xml version="1.0" encoding="utf-8"?>
<a:theme xmlns:a="http://schemas.openxmlformats.org/drawingml/2006/main" name="Berlin">
  <a:themeElements>
    <a:clrScheme name="Custom 1">
      <a:dk1>
        <a:srgbClr val="000000"/>
      </a:dk1>
      <a:lt1>
        <a:sysClr val="window" lastClr="FFFFFF"/>
      </a:lt1>
      <a:dk2>
        <a:srgbClr val="5E5E5E"/>
      </a:dk2>
      <a:lt2>
        <a:srgbClr val="DDDDDD"/>
      </a:lt2>
      <a:accent1>
        <a:srgbClr val="00264B"/>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A06A7006731A4E86F020004AC3D848" ma:contentTypeVersion="5" ma:contentTypeDescription="Create a new document." ma:contentTypeScope="" ma:versionID="15887b71a48effc3304d6f96847cde12">
  <xsd:schema xmlns:xsd="http://www.w3.org/2001/XMLSchema" xmlns:xs="http://www.w3.org/2001/XMLSchema" xmlns:p="http://schemas.microsoft.com/office/2006/metadata/properties" xmlns:ns2="3905122a-9556-4e97-a02a-62a2124897ef" xmlns:ns3="b50cb298-2b08-47a3-b965-c1bbde1cf949" targetNamespace="http://schemas.microsoft.com/office/2006/metadata/properties" ma:root="true" ma:fieldsID="511fcfd8196d02fb8a6e3989f7330dc5" ns2:_="" ns3:_="">
    <xsd:import namespace="3905122a-9556-4e97-a02a-62a2124897ef"/>
    <xsd:import namespace="b50cb298-2b08-47a3-b965-c1bbde1cf949"/>
    <xsd:element name="properties">
      <xsd:complexType>
        <xsd:sequence>
          <xsd:element name="documentManagement">
            <xsd:complexType>
              <xsd:all>
                <xsd:element ref="ns2:SharedWithUsers" minOccurs="0"/>
                <xsd:element ref="ns2:SharedWithDetails" minOccurs="0"/>
                <xsd:element ref="ns3:Visibl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05122a-9556-4e97-a02a-62a2124897e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0cb298-2b08-47a3-b965-c1bbde1cf949" elementFormDefault="qualified">
    <xsd:import namespace="http://schemas.microsoft.com/office/2006/documentManagement/types"/>
    <xsd:import namespace="http://schemas.microsoft.com/office/infopath/2007/PartnerControls"/>
    <xsd:element name="Visible" ma:index="10" nillable="true" ma:displayName="Visible" ma:default="1" ma:internalName="Visible">
      <xsd:simpleType>
        <xsd:restriction base="dms:Boolea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isible xmlns="b50cb298-2b08-47a3-b965-c1bbde1cf949">true</Visibl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359C25-21EF-46C3-A41D-2A155206D7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05122a-9556-4e97-a02a-62a2124897ef"/>
    <ds:schemaRef ds:uri="b50cb298-2b08-47a3-b965-c1bbde1cf9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2F46FE-B9E0-4067-861C-45CC4B49D89D}">
  <ds:schemaRefs>
    <ds:schemaRef ds:uri="http://schemas.microsoft.com/office/2006/metadata/properties"/>
    <ds:schemaRef ds:uri="http://schemas.microsoft.com/office/infopath/2007/PartnerControls"/>
    <ds:schemaRef ds:uri="b50cb298-2b08-47a3-b965-c1bbde1cf949"/>
  </ds:schemaRefs>
</ds:datastoreItem>
</file>

<file path=customXml/itemProps3.xml><?xml version="1.0" encoding="utf-8"?>
<ds:datastoreItem xmlns:ds="http://schemas.openxmlformats.org/officeDocument/2006/customXml" ds:itemID="{D8547D00-914E-4EC4-89AB-24BF7418E9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Berlin</Template>
  <TotalTime>1387</TotalTime>
  <Words>1318</Words>
  <Application>Microsoft Office PowerPoint</Application>
  <PresentationFormat>Widescreen</PresentationFormat>
  <Paragraphs>140</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Trebuchet MS</vt:lpstr>
      <vt:lpstr>Berlin</vt:lpstr>
      <vt:lpstr>THE COLONY YOUTH SOCCER ASSOCIATION</vt:lpstr>
      <vt:lpstr>TSS Photography</vt:lpstr>
      <vt:lpstr>TCYSA Executive Committee  </vt:lpstr>
      <vt:lpstr>Coaches Badges</vt:lpstr>
      <vt:lpstr>Fields</vt:lpstr>
      <vt:lpstr>Season Dates</vt:lpstr>
      <vt:lpstr>Rain Out Information</vt:lpstr>
      <vt:lpstr>Five Star Setup and Teardown</vt:lpstr>
      <vt:lpstr>SCHEDULES</vt:lpstr>
      <vt:lpstr>Game Schedules</vt:lpstr>
      <vt:lpstr>Game Reschedules  (School and Civic Events ONLY)</vt:lpstr>
      <vt:lpstr>Rosters</vt:lpstr>
      <vt:lpstr>Uniforms</vt:lpstr>
      <vt:lpstr>Where can I order uniforms?</vt:lpstr>
      <vt:lpstr>Rules of the Game</vt:lpstr>
      <vt:lpstr>Five Star Complex Fields</vt:lpstr>
      <vt:lpstr>The Colony Youth Soccer Association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2017 General Meeting Presentation</dc:title>
  <dc:creator>Lovelace, Neil</dc:creator>
  <cp:lastModifiedBy>Zieglar, Kenneth</cp:lastModifiedBy>
  <cp:revision>111</cp:revision>
  <dcterms:created xsi:type="dcterms:W3CDTF">2014-05-07T13:46:32Z</dcterms:created>
  <dcterms:modified xsi:type="dcterms:W3CDTF">2021-08-02T01:09:13Z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0x01010047A06A7006731A4E86F020004AC3D848</vt:lpwstr>
  </property>
</Properties>
</file>