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omments/comment1.xml" ContentType="application/vnd.openxmlformats-officedocument.presentationml.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4" r:id="rId3"/>
  </p:sldMasterIdLst>
  <p:notesMasterIdLst>
    <p:notesMasterId r:id="rId52"/>
  </p:notesMasterIdLst>
  <p:sldIdLst>
    <p:sldId id="271" r:id="rId4"/>
    <p:sldId id="456" r:id="rId5"/>
    <p:sldId id="455" r:id="rId6"/>
    <p:sldId id="436" r:id="rId7"/>
    <p:sldId id="437" r:id="rId8"/>
    <p:sldId id="438" r:id="rId9"/>
    <p:sldId id="302" r:id="rId10"/>
    <p:sldId id="467" r:id="rId11"/>
    <p:sldId id="303" r:id="rId12"/>
    <p:sldId id="457" r:id="rId13"/>
    <p:sldId id="338" r:id="rId14"/>
    <p:sldId id="470" r:id="rId15"/>
    <p:sldId id="472" r:id="rId16"/>
    <p:sldId id="473" r:id="rId17"/>
    <p:sldId id="471" r:id="rId18"/>
    <p:sldId id="469" r:id="rId19"/>
    <p:sldId id="354" r:id="rId20"/>
    <p:sldId id="403" r:id="rId21"/>
    <p:sldId id="411" r:id="rId22"/>
    <p:sldId id="419" r:id="rId23"/>
    <p:sldId id="461" r:id="rId24"/>
    <p:sldId id="463" r:id="rId25"/>
    <p:sldId id="361" r:id="rId26"/>
    <p:sldId id="458" r:id="rId27"/>
    <p:sldId id="414" r:id="rId28"/>
    <p:sldId id="413" r:id="rId29"/>
    <p:sldId id="453" r:id="rId30"/>
    <p:sldId id="454" r:id="rId31"/>
    <p:sldId id="256" r:id="rId32"/>
    <p:sldId id="393" r:id="rId33"/>
    <p:sldId id="439" r:id="rId34"/>
    <p:sldId id="446" r:id="rId35"/>
    <p:sldId id="445" r:id="rId36"/>
    <p:sldId id="444" r:id="rId37"/>
    <p:sldId id="257" r:id="rId38"/>
    <p:sldId id="474" r:id="rId39"/>
    <p:sldId id="447" r:id="rId40"/>
    <p:sldId id="448" r:id="rId41"/>
    <p:sldId id="449" r:id="rId42"/>
    <p:sldId id="451" r:id="rId43"/>
    <p:sldId id="468" r:id="rId44"/>
    <p:sldId id="450" r:id="rId45"/>
    <p:sldId id="452" r:id="rId46"/>
    <p:sldId id="459" r:id="rId47"/>
    <p:sldId id="339" r:id="rId48"/>
    <p:sldId id="442" r:id="rId49"/>
    <p:sldId id="325" r:id="rId50"/>
    <p:sldId id="269" r:id="rId51"/>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Page" initials="WP" lastIdx="1" clrIdx="0">
    <p:extLst>
      <p:ext uri="{19B8F6BF-5375-455C-9EA6-DF929625EA0E}">
        <p15:presenceInfo xmlns:p15="http://schemas.microsoft.com/office/powerpoint/2012/main" userId="b68e357823bbc3bb" providerId="Windows Live"/>
      </p:ext>
    </p:extLst>
  </p:cmAuthor>
  <p:cmAuthor id="2" name="treasurer bsia.net" initials="tb" lastIdx="1" clrIdx="1">
    <p:extLst>
      <p:ext uri="{19B8F6BF-5375-455C-9EA6-DF929625EA0E}">
        <p15:presenceInfo xmlns:p15="http://schemas.microsoft.com/office/powerpoint/2012/main" userId="S::treasurer@bsia.net::c5030801-a5c3-412b-804f-ffb34660f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4" autoAdjust="0"/>
    <p:restoredTop sz="74855" autoAdjust="0"/>
  </p:normalViewPr>
  <p:slideViewPr>
    <p:cSldViewPr>
      <p:cViewPr varScale="1">
        <p:scale>
          <a:sx n="83" d="100"/>
          <a:sy n="83" d="100"/>
        </p:scale>
        <p:origin x="219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2" d="100"/>
          <a:sy n="62" d="100"/>
        </p:scale>
        <p:origin x="3178" y="48"/>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10T15:11:22.408" idx="1">
    <p:pos x="10" y="10"/>
    <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163" cy="469900"/>
          </a:xfrm>
          <a:prstGeom prst="rect">
            <a:avLst/>
          </a:prstGeom>
        </p:spPr>
        <p:txBody>
          <a:bodyPr vert="horz" lIns="91426" tIns="45713" rIns="91426" bIns="45713" rtlCol="0"/>
          <a:lstStyle>
            <a:lvl1pPr algn="l">
              <a:defRPr sz="1200"/>
            </a:lvl1pPr>
          </a:lstStyle>
          <a:p>
            <a:pPr>
              <a:defRPr/>
            </a:pPr>
            <a:endParaRPr lang="en-US"/>
          </a:p>
        </p:txBody>
      </p:sp>
      <p:sp>
        <p:nvSpPr>
          <p:cNvPr id="3" name="Date Placeholder 2"/>
          <p:cNvSpPr>
            <a:spLocks noGrp="1"/>
          </p:cNvSpPr>
          <p:nvPr>
            <p:ph type="dt" idx="1"/>
          </p:nvPr>
        </p:nvSpPr>
        <p:spPr>
          <a:xfrm>
            <a:off x="4022726" y="0"/>
            <a:ext cx="3078163" cy="469900"/>
          </a:xfrm>
          <a:prstGeom prst="rect">
            <a:avLst/>
          </a:prstGeom>
        </p:spPr>
        <p:txBody>
          <a:bodyPr vert="horz" lIns="91426" tIns="45713" rIns="91426" bIns="45713" rtlCol="0"/>
          <a:lstStyle>
            <a:lvl1pPr algn="r">
              <a:defRPr sz="1200" smtClean="0"/>
            </a:lvl1pPr>
          </a:lstStyle>
          <a:p>
            <a:pPr>
              <a:defRPr/>
            </a:pPr>
            <a:fld id="{A3260FFB-9135-4C4A-BA6A-3966F7C7BE6E}" type="datetimeFigureOut">
              <a:rPr lang="en-US"/>
              <a:pPr>
                <a:defRPr/>
              </a:pPr>
              <a:t>11/12/2024</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26" tIns="45713" rIns="91426" bIns="45713" rtlCol="0" anchor="ctr"/>
          <a:lstStyle/>
          <a:p>
            <a:pPr lvl="0"/>
            <a:endParaRPr lang="en-US" noProof="0"/>
          </a:p>
        </p:txBody>
      </p:sp>
      <p:sp>
        <p:nvSpPr>
          <p:cNvPr id="5" name="Notes Placeholder 4"/>
          <p:cNvSpPr>
            <a:spLocks noGrp="1"/>
          </p:cNvSpPr>
          <p:nvPr>
            <p:ph type="body" sz="quarter" idx="3"/>
          </p:nvPr>
        </p:nvSpPr>
        <p:spPr>
          <a:xfrm>
            <a:off x="709613" y="4459289"/>
            <a:ext cx="5683250" cy="4224337"/>
          </a:xfrm>
          <a:prstGeom prst="rect">
            <a:avLst/>
          </a:prstGeom>
        </p:spPr>
        <p:txBody>
          <a:bodyPr vert="horz" lIns="91426" tIns="45713" rIns="91426" bIns="4571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916988"/>
            <a:ext cx="3078163" cy="469900"/>
          </a:xfrm>
          <a:prstGeom prst="rect">
            <a:avLst/>
          </a:prstGeom>
        </p:spPr>
        <p:txBody>
          <a:bodyPr vert="horz" lIns="91426" tIns="45713" rIns="91426" bIns="4571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022726" y="8916988"/>
            <a:ext cx="3078163" cy="469900"/>
          </a:xfrm>
          <a:prstGeom prst="rect">
            <a:avLst/>
          </a:prstGeom>
        </p:spPr>
        <p:txBody>
          <a:bodyPr vert="horz" lIns="91426" tIns="45713" rIns="91426" bIns="45713" rtlCol="0" anchor="b"/>
          <a:lstStyle>
            <a:lvl1pPr algn="r">
              <a:defRPr sz="1200" smtClean="0"/>
            </a:lvl1pPr>
          </a:lstStyle>
          <a:p>
            <a:pPr>
              <a:defRPr/>
            </a:pPr>
            <a:fld id="{7E14DC38-5E68-4404-A074-B2059BC60ABC}" type="slidenum">
              <a:rPr lang="en-US"/>
              <a:pPr>
                <a:defRPr/>
              </a:pPr>
              <a:t>‹#›</a:t>
            </a:fld>
            <a:endParaRPr lang="en-US"/>
          </a:p>
        </p:txBody>
      </p:sp>
    </p:spTree>
    <p:extLst>
      <p:ext uri="{BB962C8B-B14F-4D97-AF65-F5344CB8AC3E}">
        <p14:creationId xmlns:p14="http://schemas.microsoft.com/office/powerpoint/2010/main" val="21866535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xfrm>
            <a:off x="731837" y="4237037"/>
            <a:ext cx="5683250" cy="4876800"/>
          </a:xfrm>
          <a:noFill/>
        </p:spPr>
        <p:txBody>
          <a:bodyPr wrap="square" numCol="1" anchor="t" anchorCtr="0" compatLnSpc="1">
            <a:prstTxWarp prst="textNoShape">
              <a:avLst/>
            </a:prstTxWarp>
          </a:bodyPr>
          <a:lstStyle/>
          <a:p>
            <a:pPr>
              <a:spcBef>
                <a:spcPct val="0"/>
              </a:spcBef>
            </a:pPr>
            <a:r>
              <a:rPr lang="en-US" sz="1600" dirty="0"/>
              <a:t>Welcome to the 40</a:t>
            </a:r>
            <a:r>
              <a:rPr lang="en-US" sz="1600" baseline="30000" dirty="0"/>
              <a:t>th</a:t>
            </a:r>
            <a:r>
              <a:rPr lang="en-US" sz="1600" dirty="0"/>
              <a:t> annual  meeting of the Burnt Store Isles Association, Inc. Thank you for coming out today. </a:t>
            </a:r>
            <a:r>
              <a:rPr lang="en-US" sz="1600" b="1" dirty="0"/>
              <a:t>Please silence all cell phones.</a:t>
            </a:r>
            <a:endParaRPr lang="en-US" sz="1600" dirty="0"/>
          </a:p>
          <a:p>
            <a:pPr>
              <a:spcBef>
                <a:spcPct val="0"/>
              </a:spcBef>
            </a:pPr>
            <a:r>
              <a:rPr lang="en-US" sz="1600" dirty="0"/>
              <a:t>Today’s meeting is not a general business meeting such as we have every month when the Board meets. This is a meeting as defined by the Bylaws and has three objectives:</a:t>
            </a:r>
          </a:p>
          <a:p>
            <a:pPr marL="334259" indent="-334259">
              <a:spcBef>
                <a:spcPct val="0"/>
              </a:spcBef>
              <a:buAutoNum type="arabicPeriod"/>
            </a:pPr>
            <a:r>
              <a:rPr lang="en-US" sz="1600" dirty="0"/>
              <a:t>Elect new officers and board members to fill the vacancies.</a:t>
            </a:r>
          </a:p>
          <a:p>
            <a:pPr marL="334259" indent="-334259">
              <a:spcBef>
                <a:spcPct val="0"/>
              </a:spcBef>
              <a:buAutoNum type="arabicPeriod"/>
            </a:pPr>
            <a:r>
              <a:rPr lang="en-US" sz="1600" dirty="0"/>
              <a:t>Pass a 2023 budget</a:t>
            </a:r>
          </a:p>
          <a:p>
            <a:pPr marL="334259" indent="-334259">
              <a:spcBef>
                <a:spcPct val="0"/>
              </a:spcBef>
              <a:buAutoNum type="arabicPeriod"/>
            </a:pPr>
            <a:r>
              <a:rPr lang="en-US" sz="1600" dirty="0"/>
              <a:t>Hear from you about topics or issues important to you</a:t>
            </a:r>
          </a:p>
          <a:p>
            <a:pPr marL="334259" indent="-334259">
              <a:spcBef>
                <a:spcPct val="0"/>
              </a:spcBef>
              <a:buAutoNum type="arabicPeriod"/>
            </a:pPr>
            <a:endParaRPr lang="en-US" sz="1600" dirty="0"/>
          </a:p>
          <a:p>
            <a:pPr>
              <a:spcBef>
                <a:spcPct val="0"/>
              </a:spcBef>
            </a:pPr>
            <a:r>
              <a:rPr lang="en-US" sz="1600" dirty="0"/>
              <a:t>This room only has 2 microphones so if you’d like to ask a question during the meeting about a specific topic please DO NOT SHOUT OUT BUT raise your hand and wait to be recognized, then we’ll bring a wireless mic to you so that everyone can hear. </a:t>
            </a:r>
          </a:p>
          <a:p>
            <a:pPr>
              <a:spcBef>
                <a:spcPct val="0"/>
              </a:spcBef>
            </a:pPr>
            <a:endParaRPr lang="en-US" sz="1600" dirty="0"/>
          </a:p>
          <a:p>
            <a:pPr>
              <a:spcBef>
                <a:spcPct val="0"/>
              </a:spcBef>
            </a:pPr>
            <a:r>
              <a:rPr lang="en-US" sz="1600" dirty="0"/>
              <a:t>There is also time after the Board reports for general comments and questions.</a:t>
            </a:r>
          </a:p>
          <a:p>
            <a:pPr>
              <a:spcBef>
                <a:spcPct val="0"/>
              </a:spcBef>
            </a:pPr>
            <a:endParaRPr lang="en-US" sz="1600" dirty="0"/>
          </a:p>
          <a:p>
            <a:pPr>
              <a:spcBef>
                <a:spcPct val="0"/>
              </a:spcBef>
            </a:pPr>
            <a:r>
              <a:rPr lang="en-US" sz="1600" dirty="0"/>
              <a:t>And, of course I want to get you home in time to vote on your favorite in The Voice.  So, let’s get started.</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80B59-B9D5-4E7A-A364-A9FA028E5A0C}"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Congratulations to the new Officers and Board members for 2025.</a:t>
            </a:r>
          </a:p>
          <a:p>
            <a:pPr marL="285708" indent="-285708">
              <a:spcBef>
                <a:spcPct val="0"/>
              </a:spcBef>
              <a:buFontTx/>
              <a:buChar char="•"/>
            </a:pPr>
            <a:endParaRPr lang="en-US" sz="1800" dirty="0"/>
          </a:p>
          <a:p>
            <a:pPr marL="285708" indent="-285708">
              <a:spcBef>
                <a:spcPct val="0"/>
              </a:spcBef>
              <a:buFontTx/>
              <a:buChar char="•"/>
            </a:pPr>
            <a:r>
              <a:rPr lang="en-US" sz="1800" dirty="0"/>
              <a:t>The next order of business is to review the 2024 projected income statement and the 2025 proposed budget.</a:t>
            </a:r>
          </a:p>
          <a:p>
            <a:pPr marL="285708" indent="-285708">
              <a:spcBef>
                <a:spcPct val="0"/>
              </a:spcBef>
              <a:buFontTx/>
              <a:buChar char="•"/>
            </a:pPr>
            <a:endParaRPr lang="en-US" sz="1800" dirty="0"/>
          </a:p>
          <a:p>
            <a:pPr marL="285708" indent="-285708">
              <a:spcBef>
                <a:spcPct val="0"/>
              </a:spcBef>
              <a:buFontTx/>
              <a:buChar char="•"/>
            </a:pPr>
            <a:r>
              <a:rPr lang="en-US" sz="1800" dirty="0"/>
              <a:t>To take us through this I’d like our Treasurer Lee Brandt to come up.</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10</a:t>
            </a:fld>
            <a:endParaRPr lang="en-US"/>
          </a:p>
        </p:txBody>
      </p:sp>
    </p:spTree>
    <p:extLst>
      <p:ext uri="{BB962C8B-B14F-4D97-AF65-F5344CB8AC3E}">
        <p14:creationId xmlns:p14="http://schemas.microsoft.com/office/powerpoint/2010/main" val="1276556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45314-C11B-C488-0988-B091AB1FAC2C}"/>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F4933A30-D313-AC1B-C9E0-68530A59622E}"/>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EC60007B-FB5F-BDA1-86AE-EC48E4115C78}"/>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A311AAB1-666B-B08D-157D-46A8F257AE21}"/>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12</a:t>
            </a:fld>
            <a:endParaRPr lang="en-US"/>
          </a:p>
        </p:txBody>
      </p:sp>
    </p:spTree>
    <p:extLst>
      <p:ext uri="{BB962C8B-B14F-4D97-AF65-F5344CB8AC3E}">
        <p14:creationId xmlns:p14="http://schemas.microsoft.com/office/powerpoint/2010/main" val="3888639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DA776-DCDE-61A5-8FF4-04A8721FE259}"/>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A59F8FCA-ACCC-E988-9587-66182763A262}"/>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DAF256AD-E025-5267-AA25-732219805F0A}"/>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582D6004-0415-65B4-F6A9-743B1E3223C7}"/>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13</a:t>
            </a:fld>
            <a:endParaRPr lang="en-US"/>
          </a:p>
        </p:txBody>
      </p:sp>
    </p:spTree>
    <p:extLst>
      <p:ext uri="{BB962C8B-B14F-4D97-AF65-F5344CB8AC3E}">
        <p14:creationId xmlns:p14="http://schemas.microsoft.com/office/powerpoint/2010/main" val="910193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850A1-EC92-9566-6B45-7E70D3B40B54}"/>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87DB7AC0-4650-B07F-CC0C-2A1C5C6AD92E}"/>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D2AD7D10-FE52-209B-9D9B-3D930C74FEEA}"/>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8768B1C6-8440-14F1-9E54-44DE72F504A5}"/>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14</a:t>
            </a:fld>
            <a:endParaRPr lang="en-US"/>
          </a:p>
        </p:txBody>
      </p:sp>
    </p:spTree>
    <p:extLst>
      <p:ext uri="{BB962C8B-B14F-4D97-AF65-F5344CB8AC3E}">
        <p14:creationId xmlns:p14="http://schemas.microsoft.com/office/powerpoint/2010/main" val="391811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32A593-7FAD-E6F9-E0CA-00EB05152CBC}"/>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99C4B4D-AEE3-EC83-81A8-99ECB3496650}"/>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116E37EA-B91B-F938-EB28-301BAA3D98E0}"/>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1205FD78-896C-7BA3-9C08-3A0E69A3F186}"/>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15</a:t>
            </a:fld>
            <a:endParaRPr lang="en-US"/>
          </a:p>
        </p:txBody>
      </p:sp>
    </p:spTree>
    <p:extLst>
      <p:ext uri="{BB962C8B-B14F-4D97-AF65-F5344CB8AC3E}">
        <p14:creationId xmlns:p14="http://schemas.microsoft.com/office/powerpoint/2010/main" val="228302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465FD-7F34-8CBA-FF90-EC3E092EA783}"/>
            </a:ext>
          </a:extLst>
        </p:cNvPr>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20ACAB6C-3168-7DBB-9091-3F7D02CB64CB}"/>
              </a:ext>
            </a:extLst>
          </p:cNvPr>
          <p:cNvSpPr>
            <a:spLocks noGrp="1" noRot="1" noChangeAspect="1"/>
          </p:cNvSpPr>
          <p:nvPr>
            <p:ph type="sldImg"/>
          </p:nvPr>
        </p:nvSpPr>
        <p:spPr bwMode="auto">
          <a:noFill/>
          <a:ln>
            <a:solidFill>
              <a:srgbClr val="000000"/>
            </a:solidFill>
            <a:miter lim="800000"/>
            <a:headEnd/>
            <a:tailEnd/>
          </a:ln>
        </p:spPr>
      </p:sp>
      <p:sp>
        <p:nvSpPr>
          <p:cNvPr id="41986" name="Notes Placeholder 2">
            <a:extLst>
              <a:ext uri="{FF2B5EF4-FFF2-40B4-BE49-F238E27FC236}">
                <a16:creationId xmlns:a16="http://schemas.microsoft.com/office/drawing/2014/main" id="{C3DBCDA1-2281-86D7-61C7-C030786738A7}"/>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41987" name="Slide Number Placeholder 3">
            <a:extLst>
              <a:ext uri="{FF2B5EF4-FFF2-40B4-BE49-F238E27FC236}">
                <a16:creationId xmlns:a16="http://schemas.microsoft.com/office/drawing/2014/main" id="{33F63D49-CC71-6641-9BA7-F80D981318F0}"/>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A9BAD8-24ED-408E-9E63-D6A358C19BF7}" type="slidenum">
              <a:rPr lang="en-US"/>
              <a:pPr/>
              <a:t>16</a:t>
            </a:fld>
            <a:endParaRPr lang="en-US"/>
          </a:p>
        </p:txBody>
      </p:sp>
    </p:spTree>
    <p:extLst>
      <p:ext uri="{BB962C8B-B14F-4D97-AF65-F5344CB8AC3E}">
        <p14:creationId xmlns:p14="http://schemas.microsoft.com/office/powerpoint/2010/main" val="3571528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0F52D-8387-4431-A1BB-481FC54AED0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648E8BD-084B-4FC7-9EEB-DB0A7F7D00A2}" type="slidenum">
              <a:rPr lang="en-US"/>
              <a:pPr/>
              <a:t>18</a:t>
            </a:fld>
            <a:endParaRPr lang="en-US"/>
          </a:p>
        </p:txBody>
      </p:sp>
    </p:spTree>
    <p:extLst>
      <p:ext uri="{BB962C8B-B14F-4D97-AF65-F5344CB8AC3E}">
        <p14:creationId xmlns:p14="http://schemas.microsoft.com/office/powerpoint/2010/main" val="3604883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19</a:t>
            </a:fld>
            <a:endParaRPr lang="en-US"/>
          </a:p>
        </p:txBody>
      </p:sp>
    </p:spTree>
    <p:extLst>
      <p:ext uri="{BB962C8B-B14F-4D97-AF65-F5344CB8AC3E}">
        <p14:creationId xmlns:p14="http://schemas.microsoft.com/office/powerpoint/2010/main" val="1695863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First order of business is to call the meeting to order and to recite the pledge.</a:t>
            </a:r>
          </a:p>
          <a:p>
            <a:pPr marL="285708" indent="-285708">
              <a:spcBef>
                <a:spcPct val="0"/>
              </a:spcBef>
              <a:buFontTx/>
              <a:buChar char="•"/>
            </a:pPr>
            <a:endParaRPr lang="en-US" sz="1800" dirty="0"/>
          </a:p>
          <a:p>
            <a:pPr marL="285708" indent="-285708">
              <a:spcBef>
                <a:spcPct val="0"/>
              </a:spcBef>
              <a:buFontTx/>
              <a:buChar char="•"/>
            </a:pPr>
            <a:r>
              <a:rPr lang="en-US" sz="1800" dirty="0"/>
              <a:t>TURN TO NEXT SLIDE</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2</a:t>
            </a:fld>
            <a:endParaRPr lang="en-US"/>
          </a:p>
        </p:txBody>
      </p:sp>
    </p:spTree>
    <p:extLst>
      <p:ext uri="{BB962C8B-B14F-4D97-AF65-F5344CB8AC3E}">
        <p14:creationId xmlns:p14="http://schemas.microsoft.com/office/powerpoint/2010/main" val="3586175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8FC9A-0723-40D6-A9FD-6403BABF9BC1}" type="slidenum">
              <a:rPr lang="en-US"/>
              <a:pPr/>
              <a:t>20</a:t>
            </a:fld>
            <a:endParaRPr lang="en-US"/>
          </a:p>
        </p:txBody>
      </p:sp>
    </p:spTree>
    <p:extLst>
      <p:ext uri="{BB962C8B-B14F-4D97-AF65-F5344CB8AC3E}">
        <p14:creationId xmlns:p14="http://schemas.microsoft.com/office/powerpoint/2010/main" val="33804011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D58FC9A-0723-40D6-A9FD-6403BABF9BC1}" type="slidenum">
              <a:rPr lang="en-US"/>
              <a:pPr/>
              <a:t>21</a:t>
            </a:fld>
            <a:endParaRPr lang="en-US"/>
          </a:p>
        </p:txBody>
      </p:sp>
    </p:spTree>
    <p:extLst>
      <p:ext uri="{BB962C8B-B14F-4D97-AF65-F5344CB8AC3E}">
        <p14:creationId xmlns:p14="http://schemas.microsoft.com/office/powerpoint/2010/main" val="3452637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22</a:t>
            </a:fld>
            <a:endParaRPr lang="en-US"/>
          </a:p>
        </p:txBody>
      </p:sp>
    </p:spTree>
    <p:extLst>
      <p:ext uri="{BB962C8B-B14F-4D97-AF65-F5344CB8AC3E}">
        <p14:creationId xmlns:p14="http://schemas.microsoft.com/office/powerpoint/2010/main" val="8274407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20562BD-459C-446A-BB0C-109BF4EB48A8}" type="slidenum">
              <a:rPr lang="en-US"/>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Now we move on to the Officers and Director's Reports</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24</a:t>
            </a:fld>
            <a:endParaRPr lang="en-US"/>
          </a:p>
        </p:txBody>
      </p:sp>
    </p:spTree>
    <p:extLst>
      <p:ext uri="{BB962C8B-B14F-4D97-AF65-F5344CB8AC3E}">
        <p14:creationId xmlns:p14="http://schemas.microsoft.com/office/powerpoint/2010/main" val="3846356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xfrm>
            <a:off x="709613" y="4223883"/>
            <a:ext cx="5683250" cy="4224337"/>
          </a:xfrm>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smtClean="0"/>
              <a:pPr/>
              <a:t>25</a:t>
            </a:fld>
            <a:endParaRPr lang="en-US" dirty="0"/>
          </a:p>
        </p:txBody>
      </p:sp>
    </p:spTree>
    <p:extLst>
      <p:ext uri="{BB962C8B-B14F-4D97-AF65-F5344CB8AC3E}">
        <p14:creationId xmlns:p14="http://schemas.microsoft.com/office/powerpoint/2010/main" val="14905153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26</a:t>
            </a:fld>
            <a:endParaRPr lang="en-US"/>
          </a:p>
        </p:txBody>
      </p:sp>
    </p:spTree>
    <p:extLst>
      <p:ext uri="{BB962C8B-B14F-4D97-AF65-F5344CB8AC3E}">
        <p14:creationId xmlns:p14="http://schemas.microsoft.com/office/powerpoint/2010/main" val="16454367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27</a:t>
            </a:fld>
            <a:endParaRPr lang="en-US"/>
          </a:p>
        </p:txBody>
      </p:sp>
    </p:spTree>
    <p:extLst>
      <p:ext uri="{BB962C8B-B14F-4D97-AF65-F5344CB8AC3E}">
        <p14:creationId xmlns:p14="http://schemas.microsoft.com/office/powerpoint/2010/main" val="836441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28</a:t>
            </a:fld>
            <a:endParaRPr lang="en-US"/>
          </a:p>
        </p:txBody>
      </p:sp>
    </p:spTree>
    <p:extLst>
      <p:ext uri="{BB962C8B-B14F-4D97-AF65-F5344CB8AC3E}">
        <p14:creationId xmlns:p14="http://schemas.microsoft.com/office/powerpoint/2010/main" val="38729215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Today and tomorrow are important dates in our military history.</a:t>
            </a:r>
          </a:p>
          <a:p>
            <a:r>
              <a:rPr lang="en-US" sz="1800" dirty="0"/>
              <a:t>On this date in 1775, the Marines were first organized by the Continental Congress. And, on this date in 1954, the Marine Corp Memorial </a:t>
            </a:r>
            <a:r>
              <a:rPr lang="en-US" sz="1800" dirty="0" err="1"/>
              <a:t>commerating</a:t>
            </a:r>
            <a:r>
              <a:rPr lang="en-US" sz="1800" dirty="0"/>
              <a:t> the flag raising on Iwo Jima was dedicated in Arlington, VA by President Eisenhower.</a:t>
            </a:r>
          </a:p>
          <a:p>
            <a:r>
              <a:rPr lang="en-US" sz="1800" dirty="0"/>
              <a:t>Tomorrow, Friday, November 11 is Veteran’s Day where we recognize all branches of service. So to recognize the active duty or military veteran’s among us tonight, I’d like to ask them to rise and lead us in reciting the pledge of allegiance. </a:t>
            </a:r>
          </a:p>
          <a:p>
            <a:endParaRPr lang="en-US" sz="1800" dirty="0"/>
          </a:p>
          <a:p>
            <a:endParaRPr lang="en-US" sz="1800" dirty="0"/>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a:t>
            </a:fld>
            <a:endParaRPr lang="en-US"/>
          </a:p>
        </p:txBody>
      </p:sp>
    </p:spTree>
    <p:extLst>
      <p:ext uri="{BB962C8B-B14F-4D97-AF65-F5344CB8AC3E}">
        <p14:creationId xmlns:p14="http://schemas.microsoft.com/office/powerpoint/2010/main" val="3916020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30</a:t>
            </a:fld>
            <a:endParaRPr lang="en-US"/>
          </a:p>
        </p:txBody>
      </p:sp>
    </p:spTree>
    <p:extLst>
      <p:ext uri="{BB962C8B-B14F-4D97-AF65-F5344CB8AC3E}">
        <p14:creationId xmlns:p14="http://schemas.microsoft.com/office/powerpoint/2010/main" val="1458232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z="1800" dirty="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210F0A-D050-4326-BA0F-B2F1466D9135}" type="slidenum">
              <a:rPr lang="en-US"/>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32</a:t>
            </a:fld>
            <a:endParaRPr lang="en-US"/>
          </a:p>
        </p:txBody>
      </p:sp>
    </p:spTree>
    <p:extLst>
      <p:ext uri="{BB962C8B-B14F-4D97-AF65-F5344CB8AC3E}">
        <p14:creationId xmlns:p14="http://schemas.microsoft.com/office/powerpoint/2010/main" val="15069009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33</a:t>
            </a:fld>
            <a:endParaRPr lang="en-US"/>
          </a:p>
        </p:txBody>
      </p:sp>
    </p:spTree>
    <p:extLst>
      <p:ext uri="{BB962C8B-B14F-4D97-AF65-F5344CB8AC3E}">
        <p14:creationId xmlns:p14="http://schemas.microsoft.com/office/powerpoint/2010/main" val="9152943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34</a:t>
            </a:fld>
            <a:endParaRPr lang="en-US"/>
          </a:p>
        </p:txBody>
      </p:sp>
    </p:spTree>
    <p:extLst>
      <p:ext uri="{BB962C8B-B14F-4D97-AF65-F5344CB8AC3E}">
        <p14:creationId xmlns:p14="http://schemas.microsoft.com/office/powerpoint/2010/main" val="2928193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35</a:t>
            </a:fld>
            <a:endParaRPr lang="en-US"/>
          </a:p>
        </p:txBody>
      </p:sp>
    </p:spTree>
    <p:extLst>
      <p:ext uri="{BB962C8B-B14F-4D97-AF65-F5344CB8AC3E}">
        <p14:creationId xmlns:p14="http://schemas.microsoft.com/office/powerpoint/2010/main" val="23249898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37</a:t>
            </a:fld>
            <a:endParaRPr lang="en-US"/>
          </a:p>
        </p:txBody>
      </p:sp>
    </p:spTree>
    <p:extLst>
      <p:ext uri="{BB962C8B-B14F-4D97-AF65-F5344CB8AC3E}">
        <p14:creationId xmlns:p14="http://schemas.microsoft.com/office/powerpoint/2010/main" val="33880160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38</a:t>
            </a:fld>
            <a:endParaRPr lang="en-US"/>
          </a:p>
        </p:txBody>
      </p:sp>
    </p:spTree>
    <p:extLst>
      <p:ext uri="{BB962C8B-B14F-4D97-AF65-F5344CB8AC3E}">
        <p14:creationId xmlns:p14="http://schemas.microsoft.com/office/powerpoint/2010/main" val="3820314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39</a:t>
            </a:fld>
            <a:endParaRPr lang="en-US"/>
          </a:p>
        </p:txBody>
      </p:sp>
    </p:spTree>
    <p:extLst>
      <p:ext uri="{BB962C8B-B14F-4D97-AF65-F5344CB8AC3E}">
        <p14:creationId xmlns:p14="http://schemas.microsoft.com/office/powerpoint/2010/main" val="22987013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40</a:t>
            </a:fld>
            <a:endParaRPr lang="en-US"/>
          </a:p>
        </p:txBody>
      </p:sp>
    </p:spTree>
    <p:extLst>
      <p:ext uri="{BB962C8B-B14F-4D97-AF65-F5344CB8AC3E}">
        <p14:creationId xmlns:p14="http://schemas.microsoft.com/office/powerpoint/2010/main" val="4232764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700" dirty="0"/>
              <a:t>Everyone else please rise….</a:t>
            </a:r>
          </a:p>
        </p:txBody>
      </p:sp>
      <p:sp>
        <p:nvSpPr>
          <p:cNvPr id="4" name="Slide Number Placeholder 3"/>
          <p:cNvSpPr>
            <a:spLocks noGrp="1"/>
          </p:cNvSpPr>
          <p:nvPr>
            <p:ph type="sldNum" sz="quarter" idx="5"/>
          </p:nvPr>
        </p:nvSpPr>
        <p:spPr/>
        <p:txBody>
          <a:bodyPr/>
          <a:lstStyle/>
          <a:p>
            <a:pPr>
              <a:defRPr/>
            </a:pPr>
            <a:fld id="{7E14DC38-5E68-4404-A074-B2059BC60ABC}" type="slidenum">
              <a:rPr lang="en-US" smtClean="0"/>
              <a:pPr>
                <a:defRPr/>
              </a:pPr>
              <a:t>4</a:t>
            </a:fld>
            <a:endParaRPr lang="en-US"/>
          </a:p>
        </p:txBody>
      </p:sp>
    </p:spTree>
    <p:extLst>
      <p:ext uri="{BB962C8B-B14F-4D97-AF65-F5344CB8AC3E}">
        <p14:creationId xmlns:p14="http://schemas.microsoft.com/office/powerpoint/2010/main" val="18894984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E543B-F5B8-7065-4CD2-5A6C0D118FE8}"/>
            </a:ext>
          </a:extLst>
        </p:cNvPr>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E0831D99-4FFA-8D8B-0C73-02BBBBBB72D0}"/>
              </a:ext>
            </a:extLst>
          </p:cNvPr>
          <p:cNvSpPr>
            <a:spLocks noGrp="1" noRot="1" noChangeAspect="1"/>
          </p:cNvSpPr>
          <p:nvPr>
            <p:ph type="sldImg"/>
          </p:nvPr>
        </p:nvSpPr>
        <p:spPr bwMode="auto">
          <a:noFill/>
          <a:ln>
            <a:solidFill>
              <a:srgbClr val="000000"/>
            </a:solidFill>
            <a:miter lim="800000"/>
            <a:headEnd/>
            <a:tailEnd/>
          </a:ln>
        </p:spPr>
      </p:sp>
      <p:sp>
        <p:nvSpPr>
          <p:cNvPr id="77826" name="Notes Placeholder 2">
            <a:extLst>
              <a:ext uri="{FF2B5EF4-FFF2-40B4-BE49-F238E27FC236}">
                <a16:creationId xmlns:a16="http://schemas.microsoft.com/office/drawing/2014/main" id="{DE81D193-442D-4C12-6552-F7D472ABB6D5}"/>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600" dirty="0"/>
              <a:t>Good afternoon. Much of my role is to act as a liaison with the City and various other organizations. In doing so I monitor the planned developments in Punta Gorda as well as the surrounding region. One of the tools I use is a quarterly developments report sent by email from the City - the first page of which is shown here -  The report details the projects in the planning stage, under construction, or completed. It also lists the business tax receipts issued in the prior quarter which includes, among other types of new businesses, any applications for vacation rentals in the city. </a:t>
            </a:r>
          </a:p>
          <a:p>
            <a:pPr>
              <a:spcBef>
                <a:spcPct val="0"/>
              </a:spcBef>
            </a:pPr>
            <a:endParaRPr lang="en-US" sz="1600" dirty="0"/>
          </a:p>
          <a:p>
            <a:pPr>
              <a:spcBef>
                <a:spcPct val="0"/>
              </a:spcBef>
            </a:pPr>
            <a:r>
              <a:rPr lang="en-US" sz="1600" dirty="0"/>
              <a:t>In the latest report 18 projects were in the planning stage, 5 were under construction, 1 completed, and 16 new business tax receipts had been issued. </a:t>
            </a:r>
          </a:p>
          <a:p>
            <a:pPr>
              <a:spcBef>
                <a:spcPct val="0"/>
              </a:spcBef>
            </a:pPr>
            <a:endParaRPr lang="en-US" sz="1600" dirty="0"/>
          </a:p>
          <a:p>
            <a:pPr>
              <a:spcBef>
                <a:spcPct val="0"/>
              </a:spcBef>
            </a:pPr>
            <a:r>
              <a:rPr lang="en-US" sz="1600" dirty="0"/>
              <a:t>You can request to be added to the distribution list by contacting Melissa Reichert at mreichert@cityofpuntagordafl.com</a:t>
            </a:r>
          </a:p>
        </p:txBody>
      </p:sp>
      <p:sp>
        <p:nvSpPr>
          <p:cNvPr id="77827" name="Slide Number Placeholder 3">
            <a:extLst>
              <a:ext uri="{FF2B5EF4-FFF2-40B4-BE49-F238E27FC236}">
                <a16:creationId xmlns:a16="http://schemas.microsoft.com/office/drawing/2014/main" id="{D5A13353-62C2-83A9-68A8-5689FE480556}"/>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41</a:t>
            </a:fld>
            <a:endParaRPr lang="en-US"/>
          </a:p>
        </p:txBody>
      </p:sp>
    </p:spTree>
    <p:extLst>
      <p:ext uri="{BB962C8B-B14F-4D97-AF65-F5344CB8AC3E}">
        <p14:creationId xmlns:p14="http://schemas.microsoft.com/office/powerpoint/2010/main" val="421819886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a:t>Wanda is not able to attend todays meeting</a:t>
            </a:r>
          </a:p>
          <a:p>
            <a:pPr>
              <a:spcBef>
                <a:spcPct val="0"/>
              </a:spcBef>
            </a:pPr>
            <a:endParaRPr lang="en-US" dirty="0"/>
          </a:p>
          <a:p>
            <a:pPr>
              <a:spcBef>
                <a:spcPct val="0"/>
              </a:spcBef>
            </a:pPr>
            <a:r>
              <a:rPr lang="en-US" dirty="0"/>
              <a:t>Fairy Hair in November</a:t>
            </a:r>
          </a:p>
          <a:p>
            <a:pPr>
              <a:spcBef>
                <a:spcPct val="0"/>
              </a:spcBef>
            </a:pPr>
            <a:endParaRPr lang="en-US" dirty="0"/>
          </a:p>
          <a:p>
            <a:pPr>
              <a:spcBef>
                <a:spcPct val="0"/>
              </a:spcBef>
            </a:pPr>
            <a:r>
              <a:rPr lang="en-US" dirty="0"/>
              <a:t>Glo Ride – December 12 – a 4-mile lighted bike ride – starting at Candia. </a:t>
            </a:r>
          </a:p>
          <a:p>
            <a:pPr>
              <a:spcBef>
                <a:spcPct val="0"/>
              </a:spcBef>
            </a:pPr>
            <a:r>
              <a:rPr lang="en-US" dirty="0"/>
              <a:t>Christmas Party December 16 – Twin Isles Country Club.</a:t>
            </a:r>
          </a:p>
          <a:p>
            <a:pPr>
              <a:spcBef>
                <a:spcPct val="0"/>
              </a:spcBef>
            </a:pPr>
            <a:r>
              <a:rPr lang="en-US" dirty="0"/>
              <a:t>Sunset Conch Blow – December 31 – BSIA will rent the pavilion at Gilcrest Park. Residents are encouraged to bring finger food, BYOB cooler and lawn chairs.</a:t>
            </a:r>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42</a:t>
            </a:fld>
            <a:endParaRPr lang="en-US"/>
          </a:p>
        </p:txBody>
      </p:sp>
    </p:spTree>
    <p:extLst>
      <p:ext uri="{BB962C8B-B14F-4D97-AF65-F5344CB8AC3E}">
        <p14:creationId xmlns:p14="http://schemas.microsoft.com/office/powerpoint/2010/main" val="9568838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CFF5C1F-E755-4ED7-930B-A83F5C009F26}" type="slidenum">
              <a:rPr lang="en-US"/>
              <a:pPr/>
              <a:t>43</a:t>
            </a:fld>
            <a:endParaRPr lang="en-US"/>
          </a:p>
        </p:txBody>
      </p:sp>
    </p:spTree>
    <p:extLst>
      <p:ext uri="{BB962C8B-B14F-4D97-AF65-F5344CB8AC3E}">
        <p14:creationId xmlns:p14="http://schemas.microsoft.com/office/powerpoint/2010/main" val="27592015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31838" y="438943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Are there any comments that you’d like to make or questions you’d like to ask about topics we may not have covered tonight?</a:t>
            </a:r>
          </a:p>
          <a:p>
            <a:pPr marL="285708" indent="-285708">
              <a:spcBef>
                <a:spcPct val="0"/>
              </a:spcBef>
              <a:buFontTx/>
              <a:buChar char="•"/>
            </a:pPr>
            <a:endParaRPr lang="en-US" sz="1800" dirty="0"/>
          </a:p>
          <a:p>
            <a:pPr marL="285708" indent="-285708">
              <a:spcBef>
                <a:spcPct val="0"/>
              </a:spcBef>
              <a:buFontTx/>
              <a:buChar char="•"/>
            </a:pPr>
            <a:r>
              <a:rPr lang="en-US" sz="1800" dirty="0"/>
              <a:t>If so, please raise your hand and a member of the Board will bring a wireless mic out to you. That way everyone will be able to hear you. </a:t>
            </a:r>
          </a:p>
          <a:p>
            <a:pPr marL="285708" indent="-285708">
              <a:spcBef>
                <a:spcPct val="0"/>
              </a:spcBef>
              <a:buFontTx/>
              <a:buChar char="•"/>
            </a:pPr>
            <a:endParaRPr lang="en-US" sz="1800" dirty="0"/>
          </a:p>
          <a:p>
            <a:pPr marL="285708" indent="-285708">
              <a:spcBef>
                <a:spcPct val="0"/>
              </a:spcBef>
              <a:buFontTx/>
              <a:buChar char="•"/>
            </a:pPr>
            <a:r>
              <a:rPr lang="en-US" sz="1800" dirty="0"/>
              <a:t>Before I introduce your 2025 Board, I’d like to thank two members who will be leaving the Board at the end of this year.</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44</a:t>
            </a:fld>
            <a:endParaRPr lang="en-US"/>
          </a:p>
        </p:txBody>
      </p:sp>
    </p:spTree>
    <p:extLst>
      <p:ext uri="{BB962C8B-B14F-4D97-AF65-F5344CB8AC3E}">
        <p14:creationId xmlns:p14="http://schemas.microsoft.com/office/powerpoint/2010/main" val="4198524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xfrm>
            <a:off x="579438" y="4313239"/>
            <a:ext cx="6019800" cy="4648200"/>
          </a:xfrm>
          <a:noFill/>
        </p:spPr>
        <p:txBody>
          <a:bodyPr wrap="square" numCol="1" anchor="t" anchorCtr="0" compatLnSpc="1">
            <a:prstTxWarp prst="textNoShape">
              <a:avLst/>
            </a:prstTxWarp>
          </a:bodyPr>
          <a:lstStyle/>
          <a:p>
            <a:pPr>
              <a:spcBef>
                <a:spcPct val="0"/>
              </a:spcBef>
            </a:pPr>
            <a:r>
              <a:rPr lang="en-US" sz="1800" dirty="0"/>
              <a:t>Ian could not be at the meeting due to a long scheduled trip.</a:t>
            </a:r>
          </a:p>
          <a:p>
            <a:pPr>
              <a:spcBef>
                <a:spcPct val="0"/>
              </a:spcBef>
            </a:pPr>
            <a:endParaRPr lang="en-US" sz="1800" dirty="0"/>
          </a:p>
          <a:p>
            <a:pPr>
              <a:spcBef>
                <a:spcPct val="0"/>
              </a:spcBef>
            </a:pPr>
            <a:r>
              <a:rPr lang="en-US" sz="1800" dirty="0"/>
              <a:t>But Dave, please accept this BSIA Community Service Award  as a simple token our the Board’s thanks for your time, effort and contributions to making BSIA a better organization. </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90541C-08CD-4D6E-B0FD-ECB1477E7FE7}" type="slidenum">
              <a:rPr lang="en-US"/>
              <a:pPr/>
              <a:t>45</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800" dirty="0"/>
              <a:t>Congratulations to your BSIA 2025 Officers and Board of Directors!</a:t>
            </a:r>
          </a:p>
          <a:p>
            <a:pPr>
              <a:spcBef>
                <a:spcPct val="0"/>
              </a:spcBef>
            </a:pPr>
            <a:endParaRPr lang="en-US" sz="2800" dirty="0"/>
          </a:p>
          <a:p>
            <a:pPr>
              <a:spcBef>
                <a:spcPct val="0"/>
              </a:spcBef>
            </a:pPr>
            <a:r>
              <a:rPr lang="en-US" sz="2800" dirty="0"/>
              <a:t>If the new Board will please come forward for a picture. </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C0660-5AB7-46EE-AB45-5F003BD243BB}" type="slidenum">
              <a:rPr lang="en-US"/>
              <a:pPr/>
              <a:t>46</a:t>
            </a:fld>
            <a:endParaRPr lang="en-US"/>
          </a:p>
        </p:txBody>
      </p:sp>
    </p:spTree>
    <p:extLst>
      <p:ext uri="{BB962C8B-B14F-4D97-AF65-F5344CB8AC3E}">
        <p14:creationId xmlns:p14="http://schemas.microsoft.com/office/powerpoint/2010/main" val="34865394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D683FD-D876-436F-9662-4F10302489B0}" type="slidenum">
              <a:rPr lang="en-US"/>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900" b="1" dirty="0"/>
              <a:t>Be save driving home</a:t>
            </a:r>
            <a:r>
              <a:rPr lang="en-US" dirty="0"/>
              <a:t>.</a:t>
            </a:r>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0B9722-57FB-43B1-9D98-813CF2ECC4F7}" type="slidenum">
              <a:rPr lang="en-US"/>
              <a:pPr/>
              <a:t>48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xfrm>
            <a:off x="709613" y="4268789"/>
            <a:ext cx="5683250" cy="4648200"/>
          </a:xfrm>
          <a:noFill/>
        </p:spPr>
        <p:txBody>
          <a:bodyPr wrap="square" numCol="1" anchor="t" anchorCtr="0" compatLnSpc="1">
            <a:prstTxWarp prst="textNoShape">
              <a:avLst/>
            </a:prstTxWarp>
          </a:bodyPr>
          <a:lstStyle/>
          <a:p>
            <a:pPr marL="285708" indent="-285708">
              <a:spcBef>
                <a:spcPct val="0"/>
              </a:spcBef>
              <a:buFontTx/>
              <a:buChar char="•"/>
            </a:pPr>
            <a:r>
              <a:rPr lang="en-US" sz="1800" dirty="0"/>
              <a:t>Thank you.</a:t>
            </a:r>
          </a:p>
          <a:p>
            <a:pPr marL="285708" indent="-285708">
              <a:spcBef>
                <a:spcPct val="0"/>
              </a:spcBef>
              <a:buFontTx/>
              <a:buChar char="•"/>
            </a:pPr>
            <a:endParaRPr lang="en-US" sz="1800" dirty="0"/>
          </a:p>
          <a:p>
            <a:pPr marL="285708" indent="-285708">
              <a:spcBef>
                <a:spcPct val="0"/>
              </a:spcBef>
              <a:buFontTx/>
              <a:buChar char="•"/>
            </a:pPr>
            <a:r>
              <a:rPr lang="en-US" sz="1800" dirty="0"/>
              <a:t>Introduction of Police for brief presentation </a:t>
            </a:r>
          </a:p>
          <a:p>
            <a:pPr marL="285708" indent="-285708">
              <a:spcBef>
                <a:spcPct val="0"/>
              </a:spcBef>
              <a:buFontTx/>
              <a:buChar char="•"/>
            </a:pPr>
            <a:endParaRPr lang="en-US" sz="1800" dirty="0"/>
          </a:p>
          <a:p>
            <a:pPr marL="285708" indent="-285708">
              <a:spcBef>
                <a:spcPct val="0"/>
              </a:spcBef>
              <a:buFontTx/>
              <a:buChar char="•"/>
            </a:pPr>
            <a:r>
              <a:rPr lang="en-US" sz="1800" dirty="0"/>
              <a:t>I’d like to ask our secretary if we have a quorum for tonight’s annual membership meeting. Thank you. </a:t>
            </a:r>
          </a:p>
          <a:p>
            <a:pPr>
              <a:spcBef>
                <a:spcPct val="0"/>
              </a:spcBef>
            </a:pPr>
            <a:endParaRPr lang="en-US" sz="1800" dirty="0"/>
          </a:p>
          <a:p>
            <a:pPr marL="285708" indent="-285708">
              <a:spcBef>
                <a:spcPct val="0"/>
              </a:spcBef>
              <a:buFontTx/>
              <a:buChar char="•"/>
            </a:pPr>
            <a:r>
              <a:rPr lang="en-US" sz="1800" dirty="0"/>
              <a:t>Next I will ask for a motion to approve the minutes from the 2023 annual membership meeting. Thank you.</a:t>
            </a:r>
          </a:p>
          <a:p>
            <a:pPr marL="285708" indent="-285708">
              <a:spcBef>
                <a:spcPct val="0"/>
              </a:spcBef>
              <a:buFontTx/>
              <a:buChar char="•"/>
            </a:pPr>
            <a:endParaRPr lang="en-US" sz="1800" dirty="0"/>
          </a:p>
          <a:p>
            <a:pPr marL="285708" indent="-285708">
              <a:spcBef>
                <a:spcPct val="0"/>
              </a:spcBef>
              <a:buFontTx/>
              <a:buChar char="•"/>
            </a:pPr>
            <a:r>
              <a:rPr lang="en-US" sz="1800" dirty="0"/>
              <a:t>For the next agenda item, I’d like to ask Bill Courtney, to come up to handle the nominating committee report and then voting on the candidates for the 2025 Board.</a:t>
            </a:r>
          </a:p>
          <a:p>
            <a:pPr marL="285708" indent="-285708">
              <a:spcBef>
                <a:spcPct val="0"/>
              </a:spcBef>
              <a:buFontTx/>
              <a:buChar char="•"/>
            </a:pPr>
            <a:endParaRPr lang="en-US" sz="1800" dirty="0"/>
          </a:p>
          <a:p>
            <a:pPr marL="285708" indent="-285708">
              <a:spcBef>
                <a:spcPct val="0"/>
              </a:spcBef>
              <a:buFontTx/>
              <a:buChar char="•"/>
            </a:pPr>
            <a:endParaRPr lang="en-US" sz="1800"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2F33C7-2550-488B-B08D-4539E92520DF}" type="slidenum">
              <a:rPr lang="en-US"/>
              <a:pPr/>
              <a:t>5</a:t>
            </a:fld>
            <a:endParaRPr lang="en-US"/>
          </a:p>
        </p:txBody>
      </p:sp>
    </p:spTree>
    <p:extLst>
      <p:ext uri="{BB962C8B-B14F-4D97-AF65-F5344CB8AC3E}">
        <p14:creationId xmlns:p14="http://schemas.microsoft.com/office/powerpoint/2010/main" val="2519547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marL="285708" indent="-285708">
              <a:spcBef>
                <a:spcPct val="0"/>
              </a:spcBef>
              <a:buFontTx/>
              <a:buChar char="•"/>
            </a:pPr>
            <a:r>
              <a:rPr lang="en-US" sz="1800" dirty="0"/>
              <a:t>Bill will review the Election Procedure, then review the candidates for each office and conduct the election.</a:t>
            </a:r>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2DD3E-4341-45B2-84F6-74E9E7F2CFFC}"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a:t>ASK EACH TO STAND AS CALLED </a:t>
            </a:r>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F8CF7-A167-4732-8CD3-5E6ABCB3BE36}"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0EEAEF-6775-2AF9-FD35-28CC2DFD6818}"/>
            </a:ext>
          </a:extLst>
        </p:cNvPr>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2E5A9687-C14A-64CF-D573-3C26A5A28E87}"/>
              </a:ext>
            </a:extLst>
          </p:cNvPr>
          <p:cNvSpPr>
            <a:spLocks noGrp="1" noRot="1" noChangeAspect="1"/>
          </p:cNvSpPr>
          <p:nvPr>
            <p:ph type="sldImg"/>
          </p:nvPr>
        </p:nvSpPr>
        <p:spPr bwMode="auto">
          <a:noFill/>
          <a:ln>
            <a:solidFill>
              <a:srgbClr val="000000"/>
            </a:solidFill>
            <a:miter lim="800000"/>
            <a:headEnd/>
            <a:tailEnd/>
          </a:ln>
        </p:spPr>
      </p:sp>
      <p:sp>
        <p:nvSpPr>
          <p:cNvPr id="33794" name="Notes Placeholder 2">
            <a:extLst>
              <a:ext uri="{FF2B5EF4-FFF2-40B4-BE49-F238E27FC236}">
                <a16:creationId xmlns:a16="http://schemas.microsoft.com/office/drawing/2014/main" id="{450E4E2A-3E05-E83B-74C4-7D764CD2490D}"/>
              </a:ext>
            </a:extLst>
          </p:cNvPr>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000" dirty="0"/>
              <a:t>ASK EACH TO STAND AS CALLED. Hearing no nominations from the floor, I call for a vote for all by acclimation from the members here gathered. All in favor please raise your voting card. </a:t>
            </a:r>
          </a:p>
        </p:txBody>
      </p:sp>
      <p:sp>
        <p:nvSpPr>
          <p:cNvPr id="33795" name="Slide Number Placeholder 3">
            <a:extLst>
              <a:ext uri="{FF2B5EF4-FFF2-40B4-BE49-F238E27FC236}">
                <a16:creationId xmlns:a16="http://schemas.microsoft.com/office/drawing/2014/main" id="{19533314-F4DA-9584-9C7D-09275ED3FE7B}"/>
              </a:ext>
            </a:extLst>
          </p:cNvPr>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E3F8CF7-A167-4732-8CD3-5E6ABCB3BE36}" type="slidenum">
              <a:rPr lang="en-US"/>
              <a:pPr/>
              <a:t>8</a:t>
            </a:fld>
            <a:endParaRPr lang="en-US"/>
          </a:p>
        </p:txBody>
      </p:sp>
    </p:spTree>
    <p:extLst>
      <p:ext uri="{BB962C8B-B14F-4D97-AF65-F5344CB8AC3E}">
        <p14:creationId xmlns:p14="http://schemas.microsoft.com/office/powerpoint/2010/main" val="3603255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2800" dirty="0"/>
              <a:t>Congratulations to your BSIA 2024 Officers and Board of Directors!</a:t>
            </a: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8C0660-5AB7-46EE-AB45-5F003BD243BB}"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1F2C576-B57B-4652-BE8A-5B22B718BA92}"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E06B3-DAF6-4967-A116-031E64959A7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86788C4-1E5A-45EE-A664-27FB23B69D99}"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1935E9-9D96-4D98-840E-0C58A5EDEF9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BDAFFE-7460-464B-A827-474E52F2380C}"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845134-BEBB-4389-BECD-FFEA99120DE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AB4C8F2-C7C4-4B56-ABE4-91C11E03A799}"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EDB435A-571D-4BB1-900C-4215A51D540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BB9FFB8-59E6-4D12-9F50-D6D7ED03EDB0}"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6A0F5A15-0A0F-484B-9069-216F6B00FDB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C6F5D95-22D1-4603-8CE6-48411EBB1377}"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B0CFB97-1371-4F42-AC36-D283A804B53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99C9865-286D-429F-8956-9A2FDFEE3D98}" type="datetimeFigureOut">
              <a:rPr lang="en-US"/>
              <a:pPr>
                <a:defRPr/>
              </a:pPr>
              <a:t>11/12/2024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05B5B2F-CE71-4839-B730-C825853CBF2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0486636F-1423-4BEB-A637-A23E2862C905}" type="datetimeFigureOut">
              <a:rPr lang="en-US"/>
              <a:pPr>
                <a:defRPr/>
              </a:pPr>
              <a:t>11/12/2024</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12BB6FF-80D6-4AEB-9B37-B62D2883EF8D}"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154AF64-16F8-438C-9920-061826B0163F}" type="datetimeFigureOut">
              <a:rPr lang="en-US"/>
              <a:pPr>
                <a:defRPr/>
              </a:pPr>
              <a:t>11/12/2024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3E50FD9-926D-4AAA-AE55-EC716119FA69}"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8B34083-300A-4A56-95CD-5E899A309A09}" type="datetimeFigureOut">
              <a:rPr lang="en-US"/>
              <a:pPr>
                <a:defRPr/>
              </a:pPr>
              <a:t>11/12/2024</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F38D36A-2382-416B-A3E6-191611550077}"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06AF6BE-1981-441F-998A-4B830AAC74A7}" type="datetimeFigureOut">
              <a:rPr lang="en-US"/>
              <a:pPr>
                <a:defRPr/>
              </a:pPr>
              <a:t>11/12/2024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4DA73493-0D6F-480E-A16E-44D718B8E8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A467401-28F5-4E3A-A98A-DFF4055C3E43}"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28776D-AA09-4D50-8D61-D5A0690C27A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335B461-1DFC-4F0A-AC11-F604B6AEF2D0}" type="datetimeFigureOut">
              <a:rPr lang="en-US"/>
              <a:pPr>
                <a:defRPr/>
              </a:pPr>
              <a:t>11/12/2024</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4FD8B42-C46C-4936-9B27-524A3EBC1AA6}"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80FAF3E-9C3D-4AA9-8AAD-E1A0D5081A64}"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FF8D92F5-A958-43C8-9BFE-AE57269C98F5}"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2A8428A-7D43-4935-ABAE-268E14EC6479}"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3A939C9A-F50A-403E-9921-2BF147F43CC8}"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31BECD6-AD68-4CC6-AB42-C489CB386C2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610568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4165350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BECD6-AD68-4CC6-AB42-C489CB386C2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9288241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1BECD6-AD68-4CC6-AB42-C489CB386C2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508725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1BECD6-AD68-4CC6-AB42-C489CB386C27}" type="datetimeFigureOut">
              <a:rPr lang="en-US" smtClean="0"/>
              <a:t>11/12/2024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2356124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1BECD6-AD68-4CC6-AB42-C489CB386C27}" type="datetimeFigureOut">
              <a:rPr lang="en-US" smtClean="0"/>
              <a:t>11/12/2024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8342083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BECD6-AD68-4CC6-AB42-C489CB386C27}" type="datetimeFigureOut">
              <a:rPr lang="en-US" smtClean="0"/>
              <a:t>11/12/2024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155407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53427E4-219F-448E-82EB-2E456177FDBB}" type="datetimeFigureOut">
              <a:rPr lang="en-US"/>
              <a:pPr>
                <a:defRPr/>
              </a:pPr>
              <a:t>11/12/2024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C112A3-E922-410E-A87B-C33D8E8174E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1BECD6-AD68-4CC6-AB42-C489CB386C2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877665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31BECD6-AD68-4CC6-AB42-C489CB386C27}" type="datetimeFigureOut">
              <a:rPr lang="en-US" smtClean="0"/>
              <a:t>11/12/2024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339532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2582524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1BECD6-AD68-4CC6-AB42-C489CB386C27}" type="datetimeFigureOut">
              <a:rPr lang="en-US" smtClean="0"/>
              <a:t>11/12/2024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BA0A0B-8411-4C4C-84C0-1ECDC723E625}" type="slidenum">
              <a:rPr lang="en-US" smtClean="0"/>
              <a:t>‹#›</a:t>
            </a:fld>
            <a:endParaRPr lang="en-US"/>
          </a:p>
        </p:txBody>
      </p:sp>
    </p:spTree>
    <p:extLst>
      <p:ext uri="{BB962C8B-B14F-4D97-AF65-F5344CB8AC3E}">
        <p14:creationId xmlns:p14="http://schemas.microsoft.com/office/powerpoint/2010/main" val="1142509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E2D32CB-4663-486D-8B69-03278C5F3743}"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57C914-8A4E-4C3A-9283-C06DBBC5BD7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4A31C9D-420E-41C9-B986-985CF707F4B3}" type="datetimeFigureOut">
              <a:rPr lang="en-US"/>
              <a:pPr>
                <a:defRPr/>
              </a:pPr>
              <a:t>11/12/2024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B4C189-8FAA-44DD-9600-31F5DC4E839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2470A91-0086-4B7C-AA31-C08BEAB99628}" type="datetimeFigureOut">
              <a:rPr lang="en-US"/>
              <a:pPr>
                <a:defRPr/>
              </a:pPr>
              <a:t>11/12/2024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19916F-0FF9-47B8-9150-9E7D672F889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0A13B2-0F7A-4AA3-9A6C-C8E74D027C55}" type="datetimeFigureOut">
              <a:rPr lang="en-US"/>
              <a:pPr>
                <a:defRPr/>
              </a:pPr>
              <a:t>11/12/2024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3C8595-77A3-4501-89AC-B6A7D9D4F2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FDD27533-EDF9-44ED-AE46-143B98BE0E45}"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4A0407-49EA-4C32-B12F-7B8F4FF8792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220B70-CB00-4DD5-8F28-27E1826DFBBC}" type="datetimeFigureOut">
              <a:rPr lang="en-US"/>
              <a:pPr>
                <a:defRPr/>
              </a:pPr>
              <a:t>11/12/2024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C21CA1-DB5D-4DB1-88A2-132B989295D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0E26919-53F4-48F5-B796-2CE72CA996FC}" type="datetimeFigureOut">
              <a:rPr lang="en-US"/>
              <a:pPr>
                <a:defRPr/>
              </a:pPr>
              <a:t>11/12/2024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9AB5C0-82FD-410C-99CE-87851E8CB14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panose="020F0502020204030204"/>
                <a:cs typeface="+mn-cs"/>
              </a:defRPr>
            </a:lvl1pPr>
          </a:lstStyle>
          <a:p>
            <a:pPr>
              <a:defRPr/>
            </a:pPr>
            <a:fld id="{36E3BCE7-98B5-40F2-8AA7-B6A9F35EEA6F}" type="datetimeFigureOut">
              <a:rPr lang="en-US"/>
              <a:pPr>
                <a:defRPr/>
              </a:pPr>
              <a:t>11/12/2024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panose="020F0502020204030204"/>
                <a:cs typeface="+mn-cs"/>
              </a:defRPr>
            </a:lvl1pPr>
          </a:lstStyle>
          <a:p>
            <a:pPr>
              <a:defRPr/>
            </a:pPr>
            <a:fld id="{49B91344-3D1E-4513-962A-9275189104B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31BECD6-AD68-4CC6-AB42-C489CB386C27}" type="datetimeFigureOut">
              <a:rPr lang="en-US" smtClean="0"/>
              <a:t>11/12/2024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5BA0A0B-8411-4C4C-84C0-1ECDC723E625}" type="slidenum">
              <a:rPr lang="en-US" smtClean="0"/>
              <a:t>‹#›</a:t>
            </a:fld>
            <a:endParaRPr lang="en-US"/>
          </a:p>
        </p:txBody>
      </p:sp>
    </p:spTree>
    <p:extLst>
      <p:ext uri="{BB962C8B-B14F-4D97-AF65-F5344CB8AC3E}">
        <p14:creationId xmlns:p14="http://schemas.microsoft.com/office/powerpoint/2010/main" val="18547900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8.emf"/><Relationship Id="rId4" Type="http://schemas.openxmlformats.org/officeDocument/2006/relationships/package" Target="../embeddings/Microsoft_Excel_Worksheet2.xlsx"/></Relationships>
</file>

<file path=ppt/slides/_rels/slide2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image" Target="../media/image2.png"/><Relationship Id="rId7" Type="http://schemas.openxmlformats.org/officeDocument/2006/relationships/package" Target="../embeddings/Microsoft_Excel_Worksheet4.xlsx"/><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0.emf"/><Relationship Id="rId5" Type="http://schemas.openxmlformats.org/officeDocument/2006/relationships/package" Target="../embeddings/Microsoft_Excel_Worksheet3.xlsx"/><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hyperlink" Target="http://www.bsia.net/"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ctrTitle" idx="4294967295"/>
          </p:nvPr>
        </p:nvSpPr>
        <p:spPr>
          <a:xfrm>
            <a:off x="685800" y="1981200"/>
            <a:ext cx="7772400" cy="1470025"/>
          </a:xfrm>
        </p:spPr>
        <p:txBody>
          <a:bodyPr/>
          <a:lstStyle/>
          <a:p>
            <a:pPr eaLnBrk="1" hangingPunct="1"/>
            <a:r>
              <a:rPr lang="en-US" b="1" dirty="0"/>
              <a:t>Burnt Store Isles Association</a:t>
            </a:r>
          </a:p>
        </p:txBody>
      </p:sp>
      <p:sp>
        <p:nvSpPr>
          <p:cNvPr id="26626" name="Subtitle 2"/>
          <p:cNvSpPr>
            <a:spLocks noGrp="1"/>
          </p:cNvSpPr>
          <p:nvPr>
            <p:ph type="subTitle" idx="4294967295"/>
          </p:nvPr>
        </p:nvSpPr>
        <p:spPr>
          <a:xfrm>
            <a:off x="1371600" y="3276600"/>
            <a:ext cx="6400800" cy="1752600"/>
          </a:xfrm>
        </p:spPr>
        <p:txBody>
          <a:bodyPr/>
          <a:lstStyle/>
          <a:p>
            <a:pPr marL="0" indent="0" algn="ctr" eaLnBrk="1" hangingPunct="1">
              <a:buFont typeface="Arial" charset="0"/>
              <a:buNone/>
            </a:pPr>
            <a:r>
              <a:rPr lang="en-US" sz="3600" b="1" dirty="0"/>
              <a:t>The 41st Annual </a:t>
            </a:r>
            <a:br>
              <a:rPr lang="en-US" sz="3600" b="1" dirty="0"/>
            </a:br>
            <a:r>
              <a:rPr lang="en-US" sz="3600" b="1" dirty="0"/>
              <a:t>General Membership Meeting</a:t>
            </a:r>
          </a:p>
          <a:p>
            <a:pPr marL="0" indent="0" algn="ctr" eaLnBrk="1" hangingPunct="1">
              <a:buFont typeface="Arial" charset="0"/>
              <a:buNone/>
            </a:pPr>
            <a:r>
              <a:rPr lang="en-US" sz="3600" b="1" dirty="0"/>
              <a:t>Nov. 14, 2024</a:t>
            </a:r>
          </a:p>
        </p:txBody>
      </p:sp>
      <p:pic>
        <p:nvPicPr>
          <p:cNvPr id="26627" name="Picture 3"/>
          <p:cNvPicPr>
            <a:picLocks noChangeAspect="1" noChangeArrowheads="1"/>
          </p:cNvPicPr>
          <p:nvPr/>
        </p:nvPicPr>
        <p:blipFill>
          <a:blip r:embed="rId3" cstate="print"/>
          <a:srcRect/>
          <a:stretch>
            <a:fillRect/>
          </a:stretch>
        </p:blipFill>
        <p:spPr bwMode="auto">
          <a:xfrm>
            <a:off x="990600" y="349250"/>
            <a:ext cx="2362200" cy="1855788"/>
          </a:xfrm>
          <a:prstGeom prst="rect">
            <a:avLst/>
          </a:prstGeom>
          <a:noFill/>
          <a:ln w="9525">
            <a:noFill/>
            <a:miter lim="800000"/>
            <a:headEnd/>
            <a:tailEnd/>
          </a:ln>
        </p:spPr>
      </p:pic>
      <p:sp>
        <p:nvSpPr>
          <p:cNvPr id="2" name="TextBox 1">
            <a:extLst>
              <a:ext uri="{FF2B5EF4-FFF2-40B4-BE49-F238E27FC236}">
                <a16:creationId xmlns:a16="http://schemas.microsoft.com/office/drawing/2014/main" id="{3F363412-A944-B6B3-38AE-B0C5074AF532}"/>
              </a:ext>
            </a:extLst>
          </p:cNvPr>
          <p:cNvSpPr txBox="1"/>
          <p:nvPr/>
        </p:nvSpPr>
        <p:spPr>
          <a:xfrm>
            <a:off x="3962400" y="609600"/>
            <a:ext cx="4343400" cy="1015663"/>
          </a:xfrm>
          <a:prstGeom prst="rect">
            <a:avLst/>
          </a:prstGeom>
          <a:noFill/>
        </p:spPr>
        <p:txBody>
          <a:bodyPr wrap="square" rtlCol="0">
            <a:spAutoFit/>
          </a:bodyPr>
          <a:lstStyle/>
          <a:p>
            <a:r>
              <a:rPr lang="en-US" sz="6000" b="1" dirty="0">
                <a:solidFill>
                  <a:srgbClr val="FF0000"/>
                </a:solidFill>
              </a:rPr>
              <a:t>WELCOME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2023 Annual Meeting Minutes</a:t>
            </a:r>
            <a:br>
              <a:rPr lang="en-US" altLang="zh-CN" b="1" dirty="0"/>
            </a:br>
            <a:endParaRPr lang="en-US" altLang="zh-CN" dirty="0"/>
          </a:p>
          <a:p>
            <a:pPr>
              <a:lnSpc>
                <a:spcPct val="80000"/>
              </a:lnSpc>
            </a:pPr>
            <a:r>
              <a:rPr lang="en-US" altLang="zh-CN" b="1" dirty="0"/>
              <a:t>2025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solidFill>
                  <a:srgbClr val="FF0000"/>
                </a:solidFill>
              </a:rPr>
              <a:t>President’s Report -Lawsuit Information</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2024 Projected Income Statement and 2025 Budget Approval</a:t>
            </a:r>
          </a:p>
          <a:p>
            <a:pPr>
              <a:lnSpc>
                <a:spcPct val="80000"/>
              </a:lnSpc>
              <a:defRPr/>
            </a:pPr>
            <a:endParaRPr lang="en-US" altLang="zh-CN" b="1" dirty="0"/>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2025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888812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ctrTitle"/>
          </p:nvPr>
        </p:nvSpPr>
        <p:spPr>
          <a:xfrm>
            <a:off x="685800" y="2130425"/>
            <a:ext cx="7772400" cy="1470025"/>
          </a:xfrm>
        </p:spPr>
        <p:txBody>
          <a:bodyPr/>
          <a:lstStyle/>
          <a:p>
            <a:pPr eaLnBrk="1" hangingPunct="1"/>
            <a:r>
              <a:rPr lang="en-US" dirty="0"/>
              <a:t>Proposed Bylaw Change</a:t>
            </a:r>
          </a:p>
        </p:txBody>
      </p:sp>
      <p:sp>
        <p:nvSpPr>
          <p:cNvPr id="40962" name="Subtitle 2"/>
          <p:cNvSpPr>
            <a:spLocks noGrp="1"/>
          </p:cNvSpPr>
          <p:nvPr>
            <p:ph type="subTitle" idx="1"/>
          </p:nvPr>
        </p:nvSpPr>
        <p:spPr>
          <a:xfrm>
            <a:off x="381000" y="3429000"/>
            <a:ext cx="8001000" cy="2971800"/>
          </a:xfrm>
        </p:spPr>
        <p:txBody>
          <a:bodyPr/>
          <a:lstStyle/>
          <a:p>
            <a:pPr eaLnBrk="1" hangingPunct="1"/>
            <a:r>
              <a:rPr lang="en-US" sz="2400" b="1" i="0" dirty="0">
                <a:solidFill>
                  <a:schemeClr val="tx1"/>
                </a:solidFill>
                <a:effectLst/>
                <a:latin typeface="Cabin"/>
              </a:rPr>
              <a:t>Section 2. Each Director shall be elected to manage and be responsible for one of the following functions via: (1) Membership; (2) Special Projects; </a:t>
            </a:r>
            <a:r>
              <a:rPr lang="en-US" sz="2400" b="1" i="0" dirty="0">
                <a:solidFill>
                  <a:srgbClr val="FF0000"/>
                </a:solidFill>
                <a:effectLst/>
                <a:latin typeface="Cabin"/>
              </a:rPr>
              <a:t>(3) Community Relations</a:t>
            </a:r>
            <a:r>
              <a:rPr lang="en-US" sz="2400" b="1" i="0" dirty="0">
                <a:solidFill>
                  <a:schemeClr val="tx1"/>
                </a:solidFill>
                <a:effectLst/>
                <a:latin typeface="Cabin"/>
              </a:rPr>
              <a:t>; (4) Legal Liaison; (5) Social; (6) Neighborhood Security; (7) Community Standards; and (8) E-Communications. The immediate Past President shall remain as a non-voting director as long as he/she remains the immediate Past President.</a:t>
            </a:r>
            <a:endParaRPr lang="en-US" sz="4000" b="1" dirty="0">
              <a:solidFill>
                <a:schemeClr val="tx1"/>
              </a:solidFill>
            </a:endParaRPr>
          </a:p>
        </p:txBody>
      </p:sp>
      <p:pic>
        <p:nvPicPr>
          <p:cNvPr id="40963" name="Picture 3"/>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A0AE4-35AF-0E8D-1F43-C0358C8E01D3}"/>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272ABA40-1468-70C1-CE2D-F9538CB76AC3}"/>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sz="3600" dirty="0">
                <a:solidFill>
                  <a:schemeClr val="tx1"/>
                </a:solidFill>
              </a:rPr>
              <a:t>History of the Legal Reserve Fund </a:t>
            </a:r>
          </a:p>
          <a:p>
            <a:pPr marL="571500" indent="-571500" algn="l" eaLnBrk="1" hangingPunct="1">
              <a:buFont typeface="Courier New" panose="02070309020205020404" pitchFamily="49" charset="0"/>
              <a:buChar char="o"/>
            </a:pPr>
            <a:r>
              <a:rPr lang="en-US" sz="3600" dirty="0">
                <a:solidFill>
                  <a:schemeClr val="tx1"/>
                </a:solidFill>
              </a:rPr>
              <a:t>The association has contributed to legal reserves more than 20 years.</a:t>
            </a:r>
          </a:p>
          <a:p>
            <a:pPr marL="571500" indent="-571500" algn="l" eaLnBrk="1" hangingPunct="1">
              <a:buFont typeface="Courier New" panose="02070309020205020404" pitchFamily="49" charset="0"/>
              <a:buChar char="o"/>
            </a:pPr>
            <a:r>
              <a:rPr lang="en-US" sz="3600" dirty="0">
                <a:solidFill>
                  <a:schemeClr val="tx1"/>
                </a:solidFill>
              </a:rPr>
              <a:t>In 2014 the association voted that 10% of dues would be allocated to the Legal Reserve Fund</a:t>
            </a:r>
          </a:p>
          <a:p>
            <a:pPr marL="571500" indent="-571500" algn="l" eaLnBrk="1" hangingPunct="1">
              <a:buFont typeface="Courier New" panose="02070309020205020404" pitchFamily="49" charset="0"/>
              <a:buChar char="o"/>
            </a:pPr>
            <a:r>
              <a:rPr lang="en-US" sz="3600" dirty="0">
                <a:solidFill>
                  <a:schemeClr val="tx1"/>
                </a:solidFill>
              </a:rPr>
              <a:t>Recent use of the reserve has been minimal (Less than $4K annually)</a:t>
            </a:r>
          </a:p>
          <a:p>
            <a:pPr marL="571500" indent="-571500" algn="l" eaLnBrk="1" hangingPunct="1">
              <a:buFont typeface="Courier New" panose="02070309020205020404" pitchFamily="49" charset="0"/>
              <a:buChar char="o"/>
            </a:pPr>
            <a:endParaRPr lang="en-US" sz="4000" dirty="0">
              <a:solidFill>
                <a:schemeClr val="tx1"/>
              </a:solidFill>
            </a:endParaRPr>
          </a:p>
        </p:txBody>
      </p:sp>
      <p:pic>
        <p:nvPicPr>
          <p:cNvPr id="40963" name="Picture 3">
            <a:extLst>
              <a:ext uri="{FF2B5EF4-FFF2-40B4-BE49-F238E27FC236}">
                <a16:creationId xmlns:a16="http://schemas.microsoft.com/office/drawing/2014/main" id="{1E7E92E5-6CA0-C51A-AD7C-D7DDA6C53D60}"/>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F914096B-FD60-6F0A-7745-0963C7013A35}"/>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3558616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8D3B8-D67B-F714-AEDA-B627EA86004C}"/>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031D5A29-6A4E-AADF-E9EC-2761AC7DF5F2}"/>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dirty="0">
                <a:solidFill>
                  <a:schemeClr val="tx1"/>
                </a:solidFill>
              </a:rPr>
              <a:t>The Association voted in 2004 to accept metal that resemble tile roofs that were acceptable to the BSIA Architectural Review Committee (ARC)</a:t>
            </a:r>
          </a:p>
          <a:p>
            <a:pPr marL="571500" indent="-571500" algn="l" eaLnBrk="1" hangingPunct="1">
              <a:buFont typeface="Courier New" panose="02070309020205020404" pitchFamily="49" charset="0"/>
              <a:buChar char="o"/>
            </a:pPr>
            <a:r>
              <a:rPr lang="en-US" dirty="0">
                <a:solidFill>
                  <a:schemeClr val="tx1"/>
                </a:solidFill>
              </a:rPr>
              <a:t>Further clarification made in 2020 and 2023 as to what is acceptable for metal tile</a:t>
            </a:r>
          </a:p>
          <a:p>
            <a:pPr marL="571500" indent="-571500" algn="l" eaLnBrk="1" hangingPunct="1">
              <a:buFont typeface="Courier New" panose="02070309020205020404" pitchFamily="49" charset="0"/>
              <a:buChar char="o"/>
            </a:pPr>
            <a:r>
              <a:rPr lang="en-US" dirty="0">
                <a:solidFill>
                  <a:schemeClr val="tx1"/>
                </a:solidFill>
              </a:rPr>
              <a:t>Starting in 2003 and recently in 2022 and in 2024 the Association sent out deed restrictions to all property owners for educational purposes</a:t>
            </a:r>
          </a:p>
          <a:p>
            <a:pPr marL="571500" indent="-571500" algn="l" eaLnBrk="1" hangingPunct="1">
              <a:buFont typeface="Courier New" panose="02070309020205020404" pitchFamily="49" charset="0"/>
              <a:buChar char="o"/>
            </a:pPr>
            <a:endParaRPr lang="en-US" sz="4000" dirty="0">
              <a:solidFill>
                <a:schemeClr val="tx1"/>
              </a:solidFill>
            </a:endParaRPr>
          </a:p>
        </p:txBody>
      </p:sp>
      <p:pic>
        <p:nvPicPr>
          <p:cNvPr id="40963" name="Picture 3">
            <a:extLst>
              <a:ext uri="{FF2B5EF4-FFF2-40B4-BE49-F238E27FC236}">
                <a16:creationId xmlns:a16="http://schemas.microsoft.com/office/drawing/2014/main" id="{A3B131A3-7B3C-0CF5-198C-3239CB9D3D5E}"/>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77F89C95-D429-2D8F-20F3-B68756C4EDCE}"/>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8351703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F84C-AC1F-A645-B5E2-3236D6E01393}"/>
            </a:ext>
          </a:extLst>
        </p:cNvPr>
        <p:cNvGrpSpPr/>
        <p:nvPr/>
      </p:nvGrpSpPr>
      <p:grpSpPr>
        <a:xfrm>
          <a:off x="0" y="0"/>
          <a:ext cx="0" cy="0"/>
          <a:chOff x="0" y="0"/>
          <a:chExt cx="0" cy="0"/>
        </a:xfrm>
      </p:grpSpPr>
      <p:sp>
        <p:nvSpPr>
          <p:cNvPr id="40962" name="Subtitle 2">
            <a:extLst>
              <a:ext uri="{FF2B5EF4-FFF2-40B4-BE49-F238E27FC236}">
                <a16:creationId xmlns:a16="http://schemas.microsoft.com/office/drawing/2014/main" id="{9154FDBE-09D0-8329-3C16-9CEE30F73B8A}"/>
              </a:ext>
            </a:extLst>
          </p:cNvPr>
          <p:cNvSpPr>
            <a:spLocks noGrp="1"/>
          </p:cNvSpPr>
          <p:nvPr>
            <p:ph type="subTitle" idx="1"/>
          </p:nvPr>
        </p:nvSpPr>
        <p:spPr>
          <a:xfrm>
            <a:off x="0" y="2057400"/>
            <a:ext cx="8839200" cy="4800600"/>
          </a:xfrm>
        </p:spPr>
        <p:txBody>
          <a:bodyPr/>
          <a:lstStyle/>
          <a:p>
            <a:pPr marL="571500" indent="-571500" algn="l" eaLnBrk="1" hangingPunct="1">
              <a:buFont typeface="Courier New" panose="02070309020205020404" pitchFamily="49" charset="0"/>
              <a:buChar char="o"/>
            </a:pPr>
            <a:r>
              <a:rPr lang="en-US" dirty="0">
                <a:solidFill>
                  <a:schemeClr val="tx1"/>
                </a:solidFill>
              </a:rPr>
              <a:t>August 2023 a resident started installing a standing seam roof, we were notified by multiple residents of the violation</a:t>
            </a:r>
          </a:p>
          <a:p>
            <a:pPr marL="571500" indent="-571500" algn="l" eaLnBrk="1" hangingPunct="1">
              <a:buFont typeface="Courier New" panose="02070309020205020404" pitchFamily="49" charset="0"/>
              <a:buChar char="o"/>
            </a:pPr>
            <a:r>
              <a:rPr lang="en-US" dirty="0">
                <a:solidFill>
                  <a:schemeClr val="tx1"/>
                </a:solidFill>
              </a:rPr>
              <a:t>ARC immediately tried to contact the resident and the contractor</a:t>
            </a:r>
          </a:p>
          <a:p>
            <a:pPr marL="571500" indent="-571500" algn="l" eaLnBrk="1" hangingPunct="1">
              <a:buFont typeface="Courier New" panose="02070309020205020404" pitchFamily="49" charset="0"/>
              <a:buChar char="o"/>
            </a:pPr>
            <a:r>
              <a:rPr lang="en-US" dirty="0">
                <a:solidFill>
                  <a:schemeClr val="tx1"/>
                </a:solidFill>
              </a:rPr>
              <a:t>Resident signed waiver with the contractor that they assumed responsibility (permit)</a:t>
            </a:r>
          </a:p>
          <a:p>
            <a:pPr marL="571500" indent="-571500" algn="l" eaLnBrk="1" hangingPunct="1">
              <a:buFont typeface="Courier New" panose="02070309020205020404" pitchFamily="49" charset="0"/>
              <a:buChar char="o"/>
            </a:pPr>
            <a:r>
              <a:rPr lang="en-US" dirty="0">
                <a:solidFill>
                  <a:schemeClr val="tx1"/>
                </a:solidFill>
              </a:rPr>
              <a:t>Resident’s defense has been that the BSIA deed restrictions have expired</a:t>
            </a:r>
          </a:p>
        </p:txBody>
      </p:sp>
      <p:pic>
        <p:nvPicPr>
          <p:cNvPr id="40963" name="Picture 3">
            <a:extLst>
              <a:ext uri="{FF2B5EF4-FFF2-40B4-BE49-F238E27FC236}">
                <a16:creationId xmlns:a16="http://schemas.microsoft.com/office/drawing/2014/main" id="{A360D609-E0CA-4782-3355-9CE02A7231E0}"/>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
        <p:nvSpPr>
          <p:cNvPr id="2" name="Text Box 5">
            <a:extLst>
              <a:ext uri="{FF2B5EF4-FFF2-40B4-BE49-F238E27FC236}">
                <a16:creationId xmlns:a16="http://schemas.microsoft.com/office/drawing/2014/main" id="{CADF8ADD-74C3-C0F9-67F5-FE317A803FEF}"/>
              </a:ext>
            </a:extLst>
          </p:cNvPr>
          <p:cNvSpPr txBox="1">
            <a:spLocks noChangeArrowheads="1"/>
          </p:cNvSpPr>
          <p:nvPr/>
        </p:nvSpPr>
        <p:spPr bwMode="auto">
          <a:xfrm>
            <a:off x="3425827" y="533400"/>
            <a:ext cx="5105400" cy="1077218"/>
          </a:xfrm>
          <a:prstGeom prst="rect">
            <a:avLst/>
          </a:prstGeom>
          <a:noFill/>
          <a:ln w="9525">
            <a:noFill/>
            <a:miter lim="800000"/>
            <a:headEnd/>
            <a:tailEnd/>
          </a:ln>
        </p:spPr>
        <p:txBody>
          <a:bodyPr wrap="square">
            <a:spAutoFit/>
          </a:bodyPr>
          <a:lstStyle/>
          <a:p>
            <a:pPr algn="ctr">
              <a:spcBef>
                <a:spcPct val="50000"/>
              </a:spcBef>
            </a:pPr>
            <a:r>
              <a:rPr lang="en-US" sz="3200" b="1" dirty="0"/>
              <a:t>     Deed Restrictions                           Lawsuit</a:t>
            </a:r>
            <a:endParaRPr lang="en-US" sz="3200" b="1" dirty="0">
              <a:solidFill>
                <a:srgbClr val="FF0000"/>
              </a:solidFill>
            </a:endParaRPr>
          </a:p>
        </p:txBody>
      </p:sp>
    </p:spTree>
    <p:extLst>
      <p:ext uri="{BB962C8B-B14F-4D97-AF65-F5344CB8AC3E}">
        <p14:creationId xmlns:p14="http://schemas.microsoft.com/office/powerpoint/2010/main" val="38083391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A7ADD-54CA-9C3B-81C5-7DDC46C3CF23}"/>
            </a:ext>
          </a:extLst>
        </p:cNvPr>
        <p:cNvGrpSpPr/>
        <p:nvPr/>
      </p:nvGrpSpPr>
      <p:grpSpPr>
        <a:xfrm>
          <a:off x="0" y="0"/>
          <a:ext cx="0" cy="0"/>
          <a:chOff x="0" y="0"/>
          <a:chExt cx="0" cy="0"/>
        </a:xfrm>
      </p:grpSpPr>
      <p:sp>
        <p:nvSpPr>
          <p:cNvPr id="40961" name="Title 1">
            <a:extLst>
              <a:ext uri="{FF2B5EF4-FFF2-40B4-BE49-F238E27FC236}">
                <a16:creationId xmlns:a16="http://schemas.microsoft.com/office/drawing/2014/main" id="{ACFCE0AD-AB55-21DC-9106-F2ACACF48E5A}"/>
              </a:ext>
            </a:extLst>
          </p:cNvPr>
          <p:cNvSpPr>
            <a:spLocks noGrp="1"/>
          </p:cNvSpPr>
          <p:nvPr>
            <p:ph type="ctrTitle"/>
          </p:nvPr>
        </p:nvSpPr>
        <p:spPr>
          <a:xfrm>
            <a:off x="685800" y="2130425"/>
            <a:ext cx="7772400" cy="1470025"/>
          </a:xfrm>
        </p:spPr>
        <p:txBody>
          <a:bodyPr/>
          <a:lstStyle/>
          <a:p>
            <a:pPr eaLnBrk="1" hangingPunct="1"/>
            <a:r>
              <a:rPr lang="en-US"/>
              <a:t>Burnt Store Isles Association</a:t>
            </a:r>
          </a:p>
        </p:txBody>
      </p:sp>
      <p:sp>
        <p:nvSpPr>
          <p:cNvPr id="40962" name="Subtitle 2">
            <a:extLst>
              <a:ext uri="{FF2B5EF4-FFF2-40B4-BE49-F238E27FC236}">
                <a16:creationId xmlns:a16="http://schemas.microsoft.com/office/drawing/2014/main" id="{A073BA91-94C8-568D-5E99-3C54FE2FF66A}"/>
              </a:ext>
            </a:extLst>
          </p:cNvPr>
          <p:cNvSpPr>
            <a:spLocks noGrp="1"/>
          </p:cNvSpPr>
          <p:nvPr>
            <p:ph type="subTitle" idx="1"/>
          </p:nvPr>
        </p:nvSpPr>
        <p:spPr>
          <a:xfrm>
            <a:off x="1371600" y="3429000"/>
            <a:ext cx="6400800" cy="1752600"/>
          </a:xfrm>
        </p:spPr>
        <p:txBody>
          <a:bodyPr/>
          <a:lstStyle/>
          <a:p>
            <a:pPr eaLnBrk="1" hangingPunct="1"/>
            <a:r>
              <a:rPr lang="en-US" sz="4000" dirty="0">
                <a:solidFill>
                  <a:schemeClr val="tx1"/>
                </a:solidFill>
              </a:rPr>
              <a:t>2024 Projected Income Statement</a:t>
            </a:r>
            <a:br>
              <a:rPr lang="en-US" sz="4000" dirty="0">
                <a:solidFill>
                  <a:schemeClr val="tx1"/>
                </a:solidFill>
              </a:rPr>
            </a:br>
            <a:r>
              <a:rPr lang="en-US" sz="4000" dirty="0">
                <a:solidFill>
                  <a:schemeClr val="tx1"/>
                </a:solidFill>
              </a:rPr>
              <a:t>2025 Budget Proposal</a:t>
            </a:r>
          </a:p>
        </p:txBody>
      </p:sp>
      <p:pic>
        <p:nvPicPr>
          <p:cNvPr id="40963" name="Picture 3">
            <a:extLst>
              <a:ext uri="{FF2B5EF4-FFF2-40B4-BE49-F238E27FC236}">
                <a16:creationId xmlns:a16="http://schemas.microsoft.com/office/drawing/2014/main" id="{3C71A12A-1A3B-C534-5E0A-337441CB14A3}"/>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198192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EF7ED-CB88-AA1B-3E45-E217886ADCC9}"/>
            </a:ext>
          </a:extLst>
        </p:cNvPr>
        <p:cNvGrpSpPr/>
        <p:nvPr/>
      </p:nvGrpSpPr>
      <p:grpSpPr>
        <a:xfrm>
          <a:off x="0" y="0"/>
          <a:ext cx="0" cy="0"/>
          <a:chOff x="0" y="0"/>
          <a:chExt cx="0" cy="0"/>
        </a:xfrm>
      </p:grpSpPr>
      <p:sp>
        <p:nvSpPr>
          <p:cNvPr id="40961" name="Title 1">
            <a:extLst>
              <a:ext uri="{FF2B5EF4-FFF2-40B4-BE49-F238E27FC236}">
                <a16:creationId xmlns:a16="http://schemas.microsoft.com/office/drawing/2014/main" id="{F27C3A13-1DDC-DE19-6B09-673B8DDEC7DF}"/>
              </a:ext>
            </a:extLst>
          </p:cNvPr>
          <p:cNvSpPr>
            <a:spLocks noGrp="1"/>
          </p:cNvSpPr>
          <p:nvPr>
            <p:ph type="ctrTitle"/>
          </p:nvPr>
        </p:nvSpPr>
        <p:spPr>
          <a:xfrm>
            <a:off x="685800" y="2130425"/>
            <a:ext cx="7772400" cy="1470025"/>
          </a:xfrm>
        </p:spPr>
        <p:txBody>
          <a:bodyPr/>
          <a:lstStyle/>
          <a:p>
            <a:pPr eaLnBrk="1" hangingPunct="1"/>
            <a:r>
              <a:rPr lang="en-US"/>
              <a:t>Burnt Store Isles Association</a:t>
            </a:r>
          </a:p>
        </p:txBody>
      </p:sp>
      <p:sp>
        <p:nvSpPr>
          <p:cNvPr id="40962" name="Subtitle 2">
            <a:extLst>
              <a:ext uri="{FF2B5EF4-FFF2-40B4-BE49-F238E27FC236}">
                <a16:creationId xmlns:a16="http://schemas.microsoft.com/office/drawing/2014/main" id="{1AE21A36-88A2-63F9-56D3-7F55B5618DDA}"/>
              </a:ext>
            </a:extLst>
          </p:cNvPr>
          <p:cNvSpPr>
            <a:spLocks noGrp="1"/>
          </p:cNvSpPr>
          <p:nvPr>
            <p:ph type="subTitle" idx="1"/>
          </p:nvPr>
        </p:nvSpPr>
        <p:spPr>
          <a:xfrm>
            <a:off x="1371600" y="3429000"/>
            <a:ext cx="6400800" cy="1752600"/>
          </a:xfrm>
        </p:spPr>
        <p:txBody>
          <a:bodyPr/>
          <a:lstStyle/>
          <a:p>
            <a:pPr eaLnBrk="1" hangingPunct="1"/>
            <a:r>
              <a:rPr lang="en-US" sz="4000" dirty="0">
                <a:solidFill>
                  <a:schemeClr val="tx1"/>
                </a:solidFill>
              </a:rPr>
              <a:t>2024 Projected Income Statement</a:t>
            </a:r>
            <a:br>
              <a:rPr lang="en-US" sz="4000" dirty="0">
                <a:solidFill>
                  <a:schemeClr val="tx1"/>
                </a:solidFill>
              </a:rPr>
            </a:br>
            <a:r>
              <a:rPr lang="en-US" sz="4000" dirty="0">
                <a:solidFill>
                  <a:schemeClr val="tx1"/>
                </a:solidFill>
              </a:rPr>
              <a:t>2025 Budget Proposal</a:t>
            </a:r>
          </a:p>
        </p:txBody>
      </p:sp>
      <p:pic>
        <p:nvPicPr>
          <p:cNvPr id="40963" name="Picture 3">
            <a:extLst>
              <a:ext uri="{FF2B5EF4-FFF2-40B4-BE49-F238E27FC236}">
                <a16:creationId xmlns:a16="http://schemas.microsoft.com/office/drawing/2014/main" id="{E2734196-87C3-C2D5-A2E8-E9BEF198AB15}"/>
              </a:ext>
            </a:extLst>
          </p:cNvPr>
          <p:cNvPicPr>
            <a:picLocks noChangeAspect="1" noChangeArrowheads="1"/>
          </p:cNvPicPr>
          <p:nvPr/>
        </p:nvPicPr>
        <p:blipFill>
          <a:blip r:embed="rId3" cstate="print"/>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131103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7106" name="Text Box 5"/>
          <p:cNvSpPr txBox="1">
            <a:spLocks noChangeArrowheads="1"/>
          </p:cNvSpPr>
          <p:nvPr/>
        </p:nvSpPr>
        <p:spPr bwMode="auto">
          <a:xfrm>
            <a:off x="2063750" y="501650"/>
            <a:ext cx="6546850" cy="584775"/>
          </a:xfrm>
          <a:prstGeom prst="rect">
            <a:avLst/>
          </a:prstGeom>
          <a:noFill/>
          <a:ln w="9525">
            <a:noFill/>
            <a:miter lim="800000"/>
            <a:headEnd/>
            <a:tailEnd/>
          </a:ln>
        </p:spPr>
        <p:txBody>
          <a:bodyPr>
            <a:spAutoFit/>
          </a:bodyPr>
          <a:lstStyle/>
          <a:p>
            <a:pPr algn="ctr">
              <a:spcBef>
                <a:spcPct val="50000"/>
              </a:spcBef>
            </a:pPr>
            <a:r>
              <a:rPr lang="en-US" sz="3200" b="1" dirty="0">
                <a:latin typeface="+mj-lt"/>
              </a:rPr>
              <a:t>BSIA 2024 FINANCIAL POSITION</a:t>
            </a:r>
            <a:endParaRPr lang="en-US" sz="2400" b="1" dirty="0"/>
          </a:p>
        </p:txBody>
      </p:sp>
      <p:sp>
        <p:nvSpPr>
          <p:cNvPr id="5" name="Rectangle 4"/>
          <p:cNvSpPr/>
          <p:nvPr/>
        </p:nvSpPr>
        <p:spPr>
          <a:xfrm>
            <a:off x="623888" y="1371600"/>
            <a:ext cx="7915275" cy="4678204"/>
          </a:xfrm>
          <a:prstGeom prst="rect">
            <a:avLst/>
          </a:prstGeom>
        </p:spPr>
        <p:txBody>
          <a:bodyPr>
            <a:spAutoFit/>
          </a:bodyPr>
          <a:lstStyle/>
          <a:p>
            <a:pPr algn="ctr">
              <a:defRPr/>
            </a:pPr>
            <a:r>
              <a:rPr lang="en-US" sz="2000" b="1" u="sng" dirty="0">
                <a:latin typeface="+mn-lt"/>
              </a:rPr>
              <a:t>INCOME STATEMENT SUMMARY 11/1/2024</a:t>
            </a:r>
          </a:p>
          <a:p>
            <a:pPr>
              <a:defRPr/>
            </a:pPr>
            <a:endParaRPr lang="en-US" sz="2000" b="1" u="sng" dirty="0">
              <a:latin typeface="+mn-lt"/>
            </a:endParaRPr>
          </a:p>
          <a:p>
            <a:pPr>
              <a:defRPr/>
            </a:pPr>
            <a:r>
              <a:rPr lang="en-US" sz="2000" b="1" dirty="0">
                <a:latin typeface="+mn-lt"/>
              </a:rPr>
              <a:t>			</a:t>
            </a:r>
            <a:r>
              <a:rPr lang="en-US" sz="2000" b="1" u="sng" dirty="0">
                <a:latin typeface="+mn-lt"/>
              </a:rPr>
              <a:t>2024 Approved</a:t>
            </a:r>
            <a:r>
              <a:rPr lang="en-US" sz="2000" b="1" dirty="0">
                <a:latin typeface="+mn-lt"/>
              </a:rPr>
              <a:t>	</a:t>
            </a:r>
            <a:r>
              <a:rPr lang="en-US" sz="2000" b="1" u="sng" dirty="0">
                <a:latin typeface="+mn-lt"/>
              </a:rPr>
              <a:t>2024 Projected</a:t>
            </a:r>
            <a:r>
              <a:rPr lang="en-US" sz="2000" b="1" dirty="0">
                <a:latin typeface="+mn-lt"/>
              </a:rPr>
              <a:t>	</a:t>
            </a:r>
            <a:r>
              <a:rPr lang="en-US" sz="2000" b="1" u="sng" dirty="0">
                <a:latin typeface="+mn-lt"/>
              </a:rPr>
              <a:t>Difference</a:t>
            </a:r>
          </a:p>
          <a:p>
            <a:pPr fontAlgn="b">
              <a:defRPr/>
            </a:pPr>
            <a:r>
              <a:rPr lang="en-US" sz="2000" b="1" dirty="0">
                <a:latin typeface="+mn-lt"/>
              </a:rPr>
              <a:t>TOTAL INCOME	</a:t>
            </a:r>
            <a:r>
              <a:rPr lang="en-US" sz="2000" b="1" i="1" dirty="0">
                <a:latin typeface="+mn-lt"/>
              </a:rPr>
              <a:t>	         35,800                 30,851                  </a:t>
            </a:r>
            <a:r>
              <a:rPr lang="en-US" sz="2000" b="1" i="1" dirty="0">
                <a:solidFill>
                  <a:srgbClr val="FF0000"/>
                </a:solidFill>
                <a:latin typeface="+mn-lt"/>
              </a:rPr>
              <a:t>(4,949)</a:t>
            </a:r>
          </a:p>
          <a:p>
            <a:pPr fontAlgn="b">
              <a:defRPr/>
            </a:pPr>
            <a:r>
              <a:rPr lang="en-US" sz="2000" b="1" dirty="0">
                <a:latin typeface="+mn-lt"/>
              </a:rPr>
              <a:t>TOTAL EXPENSES		         </a:t>
            </a:r>
            <a:r>
              <a:rPr lang="en-US" sz="2000" b="1" i="1" dirty="0">
                <a:latin typeface="+mn-lt"/>
              </a:rPr>
              <a:t>35,735                 43,533                  </a:t>
            </a:r>
            <a:r>
              <a:rPr lang="en-US" sz="2000" b="1" i="1" dirty="0">
                <a:solidFill>
                  <a:srgbClr val="FF0000"/>
                </a:solidFill>
                <a:latin typeface="+mn-lt"/>
              </a:rPr>
              <a:t>(7,798)</a:t>
            </a:r>
            <a:endParaRPr lang="en-US" sz="2000" b="1" i="1" u="sng" dirty="0">
              <a:solidFill>
                <a:srgbClr val="FF0000"/>
              </a:solidFill>
              <a:latin typeface="+mn-lt"/>
            </a:endParaRPr>
          </a:p>
          <a:p>
            <a:pPr fontAlgn="b">
              <a:defRPr/>
            </a:pPr>
            <a:endParaRPr lang="en-US" sz="2000" b="1" dirty="0">
              <a:latin typeface="+mn-lt"/>
            </a:endParaRPr>
          </a:p>
          <a:p>
            <a:pPr fontAlgn="b">
              <a:defRPr/>
            </a:pPr>
            <a:r>
              <a:rPr lang="en-US" sz="2000" b="1" dirty="0">
                <a:latin typeface="+mn-lt"/>
              </a:rPr>
              <a:t>PROJECTED OVERAGE/SHORTAGE				 </a:t>
            </a:r>
            <a:r>
              <a:rPr lang="en-US" sz="2000" b="1" dirty="0">
                <a:solidFill>
                  <a:srgbClr val="FF0000"/>
                </a:solidFill>
                <a:latin typeface="+mn-lt"/>
              </a:rPr>
              <a:t>(</a:t>
            </a:r>
            <a:r>
              <a:rPr lang="en-US" sz="2000" b="1" i="1" u="dbl" dirty="0">
                <a:solidFill>
                  <a:srgbClr val="FF0000"/>
                </a:solidFill>
                <a:latin typeface="+mn-lt"/>
              </a:rPr>
              <a:t>$12,747)</a:t>
            </a:r>
          </a:p>
          <a:p>
            <a:pPr fontAlgn="b">
              <a:defRPr/>
            </a:pPr>
            <a:endParaRPr lang="en-US" sz="2000" b="1" dirty="0">
              <a:latin typeface="+mn-lt"/>
            </a:endParaRPr>
          </a:p>
          <a:p>
            <a:pPr>
              <a:defRPr/>
            </a:pPr>
            <a:r>
              <a:rPr lang="en-US" sz="2000" b="1" u="sng" dirty="0">
                <a:latin typeface="+mn-lt"/>
              </a:rPr>
              <a:t>CASH AVAILABLE as of 11/1/24</a:t>
            </a:r>
          </a:p>
          <a:p>
            <a:pPr>
              <a:defRPr/>
            </a:pPr>
            <a:r>
              <a:rPr lang="en-US" sz="2000" b="1" dirty="0">
                <a:latin typeface="+mn-lt"/>
              </a:rPr>
              <a:t>OPERATING ACCOUNT		16,409</a:t>
            </a:r>
          </a:p>
          <a:p>
            <a:pPr>
              <a:defRPr/>
            </a:pPr>
            <a:r>
              <a:rPr lang="en-US" sz="2000" b="1" dirty="0">
                <a:latin typeface="+mn-lt"/>
              </a:rPr>
              <a:t>CDs				40,000</a:t>
            </a:r>
          </a:p>
          <a:p>
            <a:pPr>
              <a:defRPr/>
            </a:pPr>
            <a:r>
              <a:rPr lang="en-US" sz="2000" b="1" dirty="0">
                <a:latin typeface="+mn-lt"/>
              </a:rPr>
              <a:t>RESERVES			12,791</a:t>
            </a:r>
            <a:endParaRPr lang="en-US" sz="2000" b="1" u="sng" dirty="0">
              <a:latin typeface="+mn-lt"/>
            </a:endParaRPr>
          </a:p>
          <a:p>
            <a:pPr>
              <a:defRPr/>
            </a:pPr>
            <a:endParaRPr lang="en-US" sz="2000" b="1" dirty="0">
              <a:latin typeface="+mn-lt"/>
            </a:endParaRPr>
          </a:p>
          <a:p>
            <a:pPr>
              <a:defRPr/>
            </a:pPr>
            <a:r>
              <a:rPr lang="en-US" sz="2000" b="1" dirty="0">
                <a:latin typeface="+mn-lt"/>
              </a:rPr>
              <a:t>TOTAL CASH			69,200		</a:t>
            </a:r>
            <a:endParaRPr lang="en-US" sz="2000" b="1" u="dbl" dirty="0">
              <a:latin typeface="+mn-lt"/>
            </a:endParaRPr>
          </a:p>
          <a:p>
            <a:pP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E221E3-9763-4CCB-A2E9-DFDB9482288B}"/>
              </a:ext>
            </a:extLst>
          </p:cNvPr>
          <p:cNvSpPr txBox="1"/>
          <p:nvPr/>
        </p:nvSpPr>
        <p:spPr>
          <a:xfrm>
            <a:off x="502268" y="152400"/>
            <a:ext cx="8139466"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2024 Projected Income Statement</a:t>
            </a:r>
            <a:endParaRPr lang="en-US" dirty="0"/>
          </a:p>
        </p:txBody>
      </p:sp>
      <p:graphicFrame>
        <p:nvGraphicFramePr>
          <p:cNvPr id="5" name="Object 4">
            <a:extLst>
              <a:ext uri="{FF2B5EF4-FFF2-40B4-BE49-F238E27FC236}">
                <a16:creationId xmlns:a16="http://schemas.microsoft.com/office/drawing/2014/main" id="{4350125C-8D37-49AD-CD7D-E662C2AAF958}"/>
              </a:ext>
            </a:extLst>
          </p:cNvPr>
          <p:cNvGraphicFramePr>
            <a:graphicFrameLocks noChangeAspect="1"/>
          </p:cNvGraphicFramePr>
          <p:nvPr>
            <p:extLst>
              <p:ext uri="{D42A27DB-BD31-4B8C-83A1-F6EECF244321}">
                <p14:modId xmlns:p14="http://schemas.microsoft.com/office/powerpoint/2010/main" val="3363652113"/>
              </p:ext>
            </p:extLst>
          </p:nvPr>
        </p:nvGraphicFramePr>
        <p:xfrm>
          <a:off x="632619" y="1600200"/>
          <a:ext cx="7878762" cy="4076699"/>
        </p:xfrm>
        <a:graphic>
          <a:graphicData uri="http://schemas.openxmlformats.org/presentationml/2006/ole">
            <mc:AlternateContent xmlns:mc="http://schemas.openxmlformats.org/markup-compatibility/2006">
              <mc:Choice xmlns:v="urn:schemas-microsoft-com:vml" Requires="v">
                <p:oleObj name="Worksheet" r:id="rId3" imgW="7879151" imgH="2758613" progId="Excel.Sheet.12">
                  <p:embed/>
                </p:oleObj>
              </mc:Choice>
              <mc:Fallback>
                <p:oleObj name="Worksheet" r:id="rId3" imgW="7879151" imgH="2758613" progId="Excel.Sheet.12">
                  <p:embed/>
                  <p:pic>
                    <p:nvPicPr>
                      <p:cNvPr id="5" name="Object 4">
                        <a:extLst>
                          <a:ext uri="{FF2B5EF4-FFF2-40B4-BE49-F238E27FC236}">
                            <a16:creationId xmlns:a16="http://schemas.microsoft.com/office/drawing/2014/main" id="{4350125C-8D37-49AD-CD7D-E662C2AAF958}"/>
                          </a:ext>
                        </a:extLst>
                      </p:cNvPr>
                      <p:cNvPicPr/>
                      <p:nvPr/>
                    </p:nvPicPr>
                    <p:blipFill>
                      <a:blip r:embed="rId4"/>
                      <a:stretch>
                        <a:fillRect/>
                      </a:stretch>
                    </p:blipFill>
                    <p:spPr>
                      <a:xfrm>
                        <a:off x="632619" y="1600200"/>
                        <a:ext cx="7878762" cy="4076699"/>
                      </a:xfrm>
                      <a:prstGeom prst="rect">
                        <a:avLst/>
                      </a:prstGeom>
                    </p:spPr>
                  </p:pic>
                </p:oleObj>
              </mc:Fallback>
            </mc:AlternateContent>
          </a:graphicData>
        </a:graphic>
      </p:graphicFrame>
    </p:spTree>
    <p:extLst>
      <p:ext uri="{BB962C8B-B14F-4D97-AF65-F5344CB8AC3E}">
        <p14:creationId xmlns:p14="http://schemas.microsoft.com/office/powerpoint/2010/main" val="6288867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B9071D6-D282-4BDD-8545-1077F75811CF}"/>
              </a:ext>
            </a:extLst>
          </p:cNvPr>
          <p:cNvSpPr txBox="1"/>
          <p:nvPr/>
        </p:nvSpPr>
        <p:spPr>
          <a:xfrm>
            <a:off x="502267" y="31017"/>
            <a:ext cx="8139466" cy="707886"/>
          </a:xfrm>
          <a:prstGeom prst="rect">
            <a:avLst/>
          </a:prstGeom>
          <a:noFill/>
        </p:spPr>
        <p:txBody>
          <a:bodyPr wrap="square" rtlCol="0">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2024 Projected Income Statement</a:t>
            </a:r>
            <a:endParaRPr lang="en-US" dirty="0"/>
          </a:p>
        </p:txBody>
      </p:sp>
      <p:graphicFrame>
        <p:nvGraphicFramePr>
          <p:cNvPr id="6" name="Object 5">
            <a:extLst>
              <a:ext uri="{FF2B5EF4-FFF2-40B4-BE49-F238E27FC236}">
                <a16:creationId xmlns:a16="http://schemas.microsoft.com/office/drawing/2014/main" id="{0F60803A-00C8-A7C9-E894-520E5AF4FC6D}"/>
              </a:ext>
            </a:extLst>
          </p:cNvPr>
          <p:cNvGraphicFramePr>
            <a:graphicFrameLocks noChangeAspect="1"/>
          </p:cNvGraphicFramePr>
          <p:nvPr>
            <p:extLst>
              <p:ext uri="{D42A27DB-BD31-4B8C-83A1-F6EECF244321}">
                <p14:modId xmlns:p14="http://schemas.microsoft.com/office/powerpoint/2010/main" val="2823394251"/>
              </p:ext>
            </p:extLst>
          </p:nvPr>
        </p:nvGraphicFramePr>
        <p:xfrm>
          <a:off x="633413" y="738903"/>
          <a:ext cx="7878762" cy="5533310"/>
        </p:xfrm>
        <a:graphic>
          <a:graphicData uri="http://schemas.openxmlformats.org/presentationml/2006/ole">
            <mc:AlternateContent xmlns:mc="http://schemas.openxmlformats.org/markup-compatibility/2006">
              <mc:Choice xmlns:v="urn:schemas-microsoft-com:vml" Requires="v">
                <p:oleObj name="Worksheet" r:id="rId3" imgW="7879151" imgH="5684363" progId="Excel.Sheet.12">
                  <p:embed/>
                </p:oleObj>
              </mc:Choice>
              <mc:Fallback>
                <p:oleObj name="Worksheet" r:id="rId3" imgW="7879151" imgH="5684363" progId="Excel.Sheet.12">
                  <p:embed/>
                  <p:pic>
                    <p:nvPicPr>
                      <p:cNvPr id="6" name="Object 5">
                        <a:extLst>
                          <a:ext uri="{FF2B5EF4-FFF2-40B4-BE49-F238E27FC236}">
                            <a16:creationId xmlns:a16="http://schemas.microsoft.com/office/drawing/2014/main" id="{0F60803A-00C8-A7C9-E894-520E5AF4FC6D}"/>
                          </a:ext>
                        </a:extLst>
                      </p:cNvPr>
                      <p:cNvPicPr/>
                      <p:nvPr/>
                    </p:nvPicPr>
                    <p:blipFill>
                      <a:blip r:embed="rId4"/>
                      <a:stretch>
                        <a:fillRect/>
                      </a:stretch>
                    </p:blipFill>
                    <p:spPr>
                      <a:xfrm>
                        <a:off x="633413" y="738903"/>
                        <a:ext cx="7878762" cy="5533310"/>
                      </a:xfrm>
                      <a:prstGeom prst="rect">
                        <a:avLst/>
                      </a:prstGeom>
                    </p:spPr>
                  </p:pic>
                </p:oleObj>
              </mc:Fallback>
            </mc:AlternateContent>
          </a:graphicData>
        </a:graphic>
      </p:graphicFrame>
    </p:spTree>
    <p:extLst>
      <p:ext uri="{BB962C8B-B14F-4D97-AF65-F5344CB8AC3E}">
        <p14:creationId xmlns:p14="http://schemas.microsoft.com/office/powerpoint/2010/main" val="925850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solidFill>
                  <a:srgbClr val="FF0000"/>
                </a:solidFill>
              </a:rPr>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2023 Annual Meeting Minutes</a:t>
            </a:r>
            <a:br>
              <a:rPr lang="en-US" altLang="zh-CN" b="1" dirty="0"/>
            </a:br>
            <a:endParaRPr lang="en-US" altLang="zh-CN" dirty="0"/>
          </a:p>
          <a:p>
            <a:pPr>
              <a:lnSpc>
                <a:spcPct val="80000"/>
              </a:lnSpc>
            </a:pPr>
            <a:r>
              <a:rPr lang="en-US" altLang="zh-CN" b="1" dirty="0"/>
              <a:t>2025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t>Bylaw Change &amp; Lawsuit Information</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2024 Projected Income Statement and 2025 Budget Approval</a:t>
            </a:r>
          </a:p>
          <a:p>
            <a:pPr>
              <a:lnSpc>
                <a:spcPct val="80000"/>
              </a:lnSpc>
              <a:defRPr/>
            </a:pPr>
            <a:endParaRPr lang="en-US" altLang="zh-CN" b="1" dirty="0"/>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2025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158650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9154" name="Text Box 5"/>
          <p:cNvSpPr txBox="1">
            <a:spLocks noChangeArrowheads="1"/>
          </p:cNvSpPr>
          <p:nvPr/>
        </p:nvSpPr>
        <p:spPr bwMode="auto">
          <a:xfrm>
            <a:off x="2042968" y="349389"/>
            <a:ext cx="6248400" cy="1138238"/>
          </a:xfrm>
          <a:prstGeom prst="rect">
            <a:avLst/>
          </a:prstGeom>
          <a:noFill/>
          <a:ln w="9525">
            <a:noFill/>
            <a:miter lim="800000"/>
            <a:headEnd/>
            <a:tailEnd/>
          </a:ln>
        </p:spPr>
        <p:txBody>
          <a:bodyPr>
            <a:spAutoFit/>
          </a:bodyPr>
          <a:lstStyle/>
          <a:p>
            <a:pPr algn="ctr">
              <a:spcBef>
                <a:spcPct val="50000"/>
              </a:spcBef>
            </a:pPr>
            <a:r>
              <a:rPr lang="en-US" sz="3200" b="1" dirty="0"/>
              <a:t>2025 PROPOSED BUDGET</a:t>
            </a:r>
          </a:p>
          <a:p>
            <a:pPr algn="ctr">
              <a:spcBef>
                <a:spcPct val="50000"/>
              </a:spcBef>
            </a:pPr>
            <a:endParaRPr lang="en-US" sz="2400" b="1" dirty="0"/>
          </a:p>
        </p:txBody>
      </p:sp>
      <p:sp>
        <p:nvSpPr>
          <p:cNvPr id="6" name="TextBox 5">
            <a:extLst>
              <a:ext uri="{FF2B5EF4-FFF2-40B4-BE49-F238E27FC236}">
                <a16:creationId xmlns:a16="http://schemas.microsoft.com/office/drawing/2014/main" id="{67623D91-8F2C-4CA4-BAD7-12D29651043F}"/>
              </a:ext>
            </a:extLst>
          </p:cNvPr>
          <p:cNvSpPr txBox="1"/>
          <p:nvPr/>
        </p:nvSpPr>
        <p:spPr>
          <a:xfrm>
            <a:off x="298511" y="1371600"/>
            <a:ext cx="8546977" cy="4678204"/>
          </a:xfrm>
          <a:prstGeom prst="rect">
            <a:avLst/>
          </a:prstGeom>
          <a:noFill/>
        </p:spPr>
        <p:txBody>
          <a:bodyPr wrap="square">
            <a:spAutoFit/>
          </a:bodyPr>
          <a:lstStyle/>
          <a:p>
            <a:r>
              <a:rPr lang="en-US" sz="2800" b="1" dirty="0">
                <a:latin typeface="+mn-lt"/>
                <a:cs typeface="Arial" panose="020B0604020202020204" pitchFamily="34" charset="0"/>
              </a:rPr>
              <a:t>			</a:t>
            </a:r>
          </a:p>
          <a:p>
            <a:r>
              <a:rPr lang="en-US" sz="2800" b="1" dirty="0">
                <a:latin typeface="+mn-lt"/>
                <a:cs typeface="Arial" panose="020B0604020202020204" pitchFamily="34" charset="0"/>
              </a:rPr>
              <a:t>INCOME:					</a:t>
            </a:r>
          </a:p>
          <a:p>
            <a:pPr marL="457200" indent="-457200">
              <a:buFont typeface="Arial" panose="020B0604020202020204" pitchFamily="34" charset="0"/>
              <a:buChar char="•"/>
            </a:pPr>
            <a:r>
              <a:rPr lang="en-US" sz="2400" b="1" dirty="0">
                <a:latin typeface="+mn-lt"/>
                <a:cs typeface="Arial" panose="020B0604020202020204" pitchFamily="34" charset="0"/>
              </a:rPr>
              <a:t>Annual membership dues changed at $50 (PayPal $55)</a:t>
            </a:r>
          </a:p>
          <a:p>
            <a:pPr marL="457200" indent="-457200">
              <a:buFont typeface="Arial" panose="020B0604020202020204" pitchFamily="34" charset="0"/>
              <a:buChar char="•"/>
            </a:pPr>
            <a:r>
              <a:rPr lang="en-US" sz="2400" b="1" dirty="0">
                <a:latin typeface="+mn-lt"/>
                <a:cs typeface="Arial" panose="020B0604020202020204" pitchFamily="34" charset="0"/>
              </a:rPr>
              <a:t>Membership income based on 500 members</a:t>
            </a:r>
          </a:p>
          <a:p>
            <a:pPr marL="457200" indent="-457200">
              <a:buFont typeface="Arial" panose="020B0604020202020204" pitchFamily="34" charset="0"/>
              <a:buChar char="•"/>
            </a:pPr>
            <a:r>
              <a:rPr lang="en-US" sz="2400" b="1" dirty="0">
                <a:latin typeface="+mn-lt"/>
                <a:cs typeface="Arial" panose="020B0604020202020204" pitchFamily="34" charset="0"/>
              </a:rPr>
              <a:t>Advertising income </a:t>
            </a:r>
          </a:p>
          <a:p>
            <a:pPr marL="457200" indent="-457200">
              <a:buFont typeface="Arial" panose="020B0604020202020204" pitchFamily="34" charset="0"/>
              <a:buChar char="•"/>
            </a:pPr>
            <a:r>
              <a:rPr lang="en-US" sz="2400" b="1" dirty="0">
                <a:latin typeface="+mn-lt"/>
                <a:cs typeface="Arial" panose="020B0604020202020204" pitchFamily="34" charset="0"/>
              </a:rPr>
              <a:t>New Construction income reduced due to economy slowing</a:t>
            </a:r>
          </a:p>
          <a:p>
            <a:r>
              <a:rPr lang="en-US" sz="2800" b="1" dirty="0">
                <a:latin typeface="+mn-lt"/>
                <a:cs typeface="Arial" panose="020B0604020202020204" pitchFamily="34" charset="0"/>
              </a:rPr>
              <a:t>			</a:t>
            </a:r>
          </a:p>
          <a:p>
            <a:r>
              <a:rPr lang="en-US" sz="2800" b="1" dirty="0">
                <a:latin typeface="+mn-lt"/>
                <a:cs typeface="Arial" panose="020B0604020202020204" pitchFamily="34" charset="0"/>
              </a:rPr>
              <a:t>EXPENSE:		</a:t>
            </a:r>
          </a:p>
          <a:p>
            <a:pPr marL="457200" indent="-457200">
              <a:buFont typeface="Arial" panose="020B0604020202020204" pitchFamily="34" charset="0"/>
              <a:buChar char="•"/>
            </a:pPr>
            <a:r>
              <a:rPr lang="en-US" sz="2400" b="1" dirty="0">
                <a:latin typeface="+mn-lt"/>
                <a:cs typeface="Arial" panose="020B0604020202020204" pitchFamily="34" charset="0"/>
              </a:rPr>
              <a:t>Base inflation rate increase of 6% (Impact = $?)</a:t>
            </a:r>
          </a:p>
          <a:p>
            <a:pPr marL="457200" indent="-457200">
              <a:buFont typeface="Arial" panose="020B0604020202020204" pitchFamily="34" charset="0"/>
              <a:buChar char="•"/>
            </a:pPr>
            <a:r>
              <a:rPr lang="en-US" sz="2400" b="1" dirty="0">
                <a:latin typeface="+mn-lt"/>
                <a:cs typeface="Arial" panose="020B0604020202020204" pitchFamily="34" charset="0"/>
              </a:rPr>
              <a:t>Landscaping replacement project completed	</a:t>
            </a:r>
          </a:p>
          <a:p>
            <a:pPr marL="457200" indent="-457200">
              <a:buFont typeface="Arial" panose="020B0604020202020204" pitchFamily="34" charset="0"/>
              <a:buChar char="•"/>
            </a:pPr>
            <a:r>
              <a:rPr lang="en-US" sz="2400" b="1" dirty="0">
                <a:latin typeface="+mn-lt"/>
                <a:cs typeface="Arial" panose="020B0604020202020204" pitchFamily="34" charset="0"/>
              </a:rPr>
              <a:t>Madrid Monument cut down project complete</a:t>
            </a:r>
            <a:r>
              <a:rPr lang="en-US" dirty="0">
                <a:latin typeface="Arial" panose="020B0604020202020204" pitchFamily="34" charset="0"/>
                <a:cs typeface="Arial" panose="020B0604020202020204" pitchFamily="34" charset="0"/>
              </a:rPr>
              <a:t>	</a:t>
            </a:r>
          </a:p>
          <a:p>
            <a:r>
              <a:rPr lang="en-US" dirty="0"/>
              <a:t>		</a:t>
            </a:r>
          </a:p>
        </p:txBody>
      </p:sp>
    </p:spTree>
    <p:extLst>
      <p:ext uri="{BB962C8B-B14F-4D97-AF65-F5344CB8AC3E}">
        <p14:creationId xmlns:p14="http://schemas.microsoft.com/office/powerpoint/2010/main" val="2157007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49154" name="Text Box 5"/>
          <p:cNvSpPr txBox="1">
            <a:spLocks noChangeArrowheads="1"/>
          </p:cNvSpPr>
          <p:nvPr/>
        </p:nvSpPr>
        <p:spPr bwMode="auto">
          <a:xfrm>
            <a:off x="2042968" y="349389"/>
            <a:ext cx="6248400" cy="1138238"/>
          </a:xfrm>
          <a:prstGeom prst="rect">
            <a:avLst/>
          </a:prstGeom>
          <a:noFill/>
          <a:ln w="9525">
            <a:noFill/>
            <a:miter lim="800000"/>
            <a:headEnd/>
            <a:tailEnd/>
          </a:ln>
        </p:spPr>
        <p:txBody>
          <a:bodyPr>
            <a:spAutoFit/>
          </a:bodyPr>
          <a:lstStyle/>
          <a:p>
            <a:pPr algn="ctr">
              <a:spcBef>
                <a:spcPct val="50000"/>
              </a:spcBef>
            </a:pPr>
            <a:r>
              <a:rPr lang="en-US" sz="3200" b="1" dirty="0"/>
              <a:t>2025 PROPOSED BUDGET</a:t>
            </a:r>
          </a:p>
          <a:p>
            <a:pPr algn="ctr">
              <a:spcBef>
                <a:spcPct val="50000"/>
              </a:spcBef>
            </a:pPr>
            <a:endParaRPr lang="en-US" sz="2400" b="1" dirty="0"/>
          </a:p>
        </p:txBody>
      </p:sp>
      <p:graphicFrame>
        <p:nvGraphicFramePr>
          <p:cNvPr id="2" name="Object 1">
            <a:extLst>
              <a:ext uri="{FF2B5EF4-FFF2-40B4-BE49-F238E27FC236}">
                <a16:creationId xmlns:a16="http://schemas.microsoft.com/office/drawing/2014/main" id="{68ABFE38-1D18-1A00-8FF5-7EABC959DB6B}"/>
              </a:ext>
            </a:extLst>
          </p:cNvPr>
          <p:cNvGraphicFramePr>
            <a:graphicFrameLocks noChangeAspect="1"/>
          </p:cNvGraphicFramePr>
          <p:nvPr>
            <p:extLst>
              <p:ext uri="{D42A27DB-BD31-4B8C-83A1-F6EECF244321}">
                <p14:modId xmlns:p14="http://schemas.microsoft.com/office/powerpoint/2010/main" val="2468489504"/>
              </p:ext>
            </p:extLst>
          </p:nvPr>
        </p:nvGraphicFramePr>
        <p:xfrm>
          <a:off x="1828800" y="1631070"/>
          <a:ext cx="5486399" cy="3846373"/>
        </p:xfrm>
        <a:graphic>
          <a:graphicData uri="http://schemas.openxmlformats.org/presentationml/2006/ole">
            <mc:AlternateContent xmlns:mc="http://schemas.openxmlformats.org/markup-compatibility/2006">
              <mc:Choice xmlns:v="urn:schemas-microsoft-com:vml" Requires="v">
                <p:oleObj name="Worksheet" r:id="rId4" imgW="3154893" imgH="2758613" progId="Excel.Sheet.12">
                  <p:embed/>
                </p:oleObj>
              </mc:Choice>
              <mc:Fallback>
                <p:oleObj name="Worksheet" r:id="rId4" imgW="3154893" imgH="2758613" progId="Excel.Sheet.12">
                  <p:embed/>
                  <p:pic>
                    <p:nvPicPr>
                      <p:cNvPr id="2" name="Object 1">
                        <a:extLst>
                          <a:ext uri="{FF2B5EF4-FFF2-40B4-BE49-F238E27FC236}">
                            <a16:creationId xmlns:a16="http://schemas.microsoft.com/office/drawing/2014/main" id="{68ABFE38-1D18-1A00-8FF5-7EABC959DB6B}"/>
                          </a:ext>
                        </a:extLst>
                      </p:cNvPr>
                      <p:cNvPicPr/>
                      <p:nvPr/>
                    </p:nvPicPr>
                    <p:blipFill>
                      <a:blip r:embed="rId5"/>
                      <a:stretch>
                        <a:fillRect/>
                      </a:stretch>
                    </p:blipFill>
                    <p:spPr>
                      <a:xfrm>
                        <a:off x="1828800" y="1631070"/>
                        <a:ext cx="5486399" cy="3846373"/>
                      </a:xfrm>
                      <a:prstGeom prst="rect">
                        <a:avLst/>
                      </a:prstGeom>
                    </p:spPr>
                  </p:pic>
                </p:oleObj>
              </mc:Fallback>
            </mc:AlternateContent>
          </a:graphicData>
        </a:graphic>
      </p:graphicFrame>
    </p:spTree>
    <p:extLst>
      <p:ext uri="{BB962C8B-B14F-4D97-AF65-F5344CB8AC3E}">
        <p14:creationId xmlns:p14="http://schemas.microsoft.com/office/powerpoint/2010/main" val="4263991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D749BD68-BD0E-11B3-25A5-336A2A494163}"/>
              </a:ext>
            </a:extLst>
          </p:cNvPr>
          <p:cNvPicPr>
            <a:picLocks noChangeAspect="1" noChangeArrowheads="1"/>
          </p:cNvPicPr>
          <p:nvPr/>
        </p:nvPicPr>
        <p:blipFill>
          <a:blip r:embed="rId3"/>
          <a:srcRect/>
          <a:stretch>
            <a:fillRect/>
          </a:stretch>
        </p:blipFill>
        <p:spPr bwMode="auto">
          <a:xfrm>
            <a:off x="609600" y="228600"/>
            <a:ext cx="762000" cy="685800"/>
          </a:xfrm>
          <a:prstGeom prst="rect">
            <a:avLst/>
          </a:prstGeom>
          <a:noFill/>
          <a:ln w="9525">
            <a:noFill/>
            <a:miter lim="800000"/>
            <a:headEnd/>
            <a:tailEnd/>
          </a:ln>
        </p:spPr>
      </p:pic>
      <p:pic>
        <p:nvPicPr>
          <p:cNvPr id="6" name="Picture 5">
            <a:extLst>
              <a:ext uri="{FF2B5EF4-FFF2-40B4-BE49-F238E27FC236}">
                <a16:creationId xmlns:a16="http://schemas.microsoft.com/office/drawing/2014/main" id="{E7D29004-F838-E028-47FA-E46969FB1AB7}"/>
              </a:ext>
            </a:extLst>
          </p:cNvPr>
          <p:cNvPicPr>
            <a:picLocks noChangeAspect="1"/>
          </p:cNvPicPr>
          <p:nvPr/>
        </p:nvPicPr>
        <p:blipFill>
          <a:blip r:embed="rId4"/>
          <a:stretch>
            <a:fillRect/>
          </a:stretch>
        </p:blipFill>
        <p:spPr>
          <a:xfrm>
            <a:off x="1905000" y="228600"/>
            <a:ext cx="5633192" cy="853514"/>
          </a:xfrm>
          <a:prstGeom prst="rect">
            <a:avLst/>
          </a:prstGeom>
        </p:spPr>
      </p:pic>
      <p:graphicFrame>
        <p:nvGraphicFramePr>
          <p:cNvPr id="7" name="Object 6">
            <a:extLst>
              <a:ext uri="{FF2B5EF4-FFF2-40B4-BE49-F238E27FC236}">
                <a16:creationId xmlns:a16="http://schemas.microsoft.com/office/drawing/2014/main" id="{D93223A4-19FF-E010-B4F5-3617EA9BE748}"/>
              </a:ext>
            </a:extLst>
          </p:cNvPr>
          <p:cNvGraphicFramePr>
            <a:graphicFrameLocks noChangeAspect="1"/>
          </p:cNvGraphicFramePr>
          <p:nvPr>
            <p:extLst>
              <p:ext uri="{D42A27DB-BD31-4B8C-83A1-F6EECF244321}">
                <p14:modId xmlns:p14="http://schemas.microsoft.com/office/powerpoint/2010/main" val="3043874667"/>
              </p:ext>
            </p:extLst>
          </p:nvPr>
        </p:nvGraphicFramePr>
        <p:xfrm>
          <a:off x="990600" y="1447800"/>
          <a:ext cx="3505200" cy="3962400"/>
        </p:xfrm>
        <a:graphic>
          <a:graphicData uri="http://schemas.openxmlformats.org/presentationml/2006/ole">
            <mc:AlternateContent xmlns:mc="http://schemas.openxmlformats.org/markup-compatibility/2006">
              <mc:Choice xmlns:v="urn:schemas-microsoft-com:vml" Requires="v">
                <p:oleObj name="Worksheet" r:id="rId5" imgW="3154893" imgH="3116643" progId="Excel.Sheet.12">
                  <p:embed/>
                </p:oleObj>
              </mc:Choice>
              <mc:Fallback>
                <p:oleObj name="Worksheet" r:id="rId5" imgW="3154893" imgH="3116643" progId="Excel.Sheet.12">
                  <p:embed/>
                  <p:pic>
                    <p:nvPicPr>
                      <p:cNvPr id="7" name="Object 6">
                        <a:extLst>
                          <a:ext uri="{FF2B5EF4-FFF2-40B4-BE49-F238E27FC236}">
                            <a16:creationId xmlns:a16="http://schemas.microsoft.com/office/drawing/2014/main" id="{D93223A4-19FF-E010-B4F5-3617EA9BE748}"/>
                          </a:ext>
                        </a:extLst>
                      </p:cNvPr>
                      <p:cNvPicPr/>
                      <p:nvPr/>
                    </p:nvPicPr>
                    <p:blipFill>
                      <a:blip r:embed="rId6"/>
                      <a:stretch>
                        <a:fillRect/>
                      </a:stretch>
                    </p:blipFill>
                    <p:spPr>
                      <a:xfrm>
                        <a:off x="990600" y="1447800"/>
                        <a:ext cx="3505200" cy="39624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A8ACD30B-5214-2B42-B7B6-022AA9173DCC}"/>
              </a:ext>
            </a:extLst>
          </p:cNvPr>
          <p:cNvGraphicFramePr>
            <a:graphicFrameLocks noChangeAspect="1"/>
          </p:cNvGraphicFramePr>
          <p:nvPr>
            <p:extLst>
              <p:ext uri="{D42A27DB-BD31-4B8C-83A1-F6EECF244321}">
                <p14:modId xmlns:p14="http://schemas.microsoft.com/office/powerpoint/2010/main" val="4182032690"/>
              </p:ext>
            </p:extLst>
          </p:nvPr>
        </p:nvGraphicFramePr>
        <p:xfrm>
          <a:off x="4800598" y="1905000"/>
          <a:ext cx="3352802" cy="3276600"/>
        </p:xfrm>
        <a:graphic>
          <a:graphicData uri="http://schemas.openxmlformats.org/presentationml/2006/ole">
            <mc:AlternateContent xmlns:mc="http://schemas.openxmlformats.org/markup-compatibility/2006">
              <mc:Choice xmlns:v="urn:schemas-microsoft-com:vml" Requires="v">
                <p:oleObj name="Worksheet" r:id="rId7" imgW="3154893" imgH="2392523" progId="Excel.Sheet.12">
                  <p:embed/>
                </p:oleObj>
              </mc:Choice>
              <mc:Fallback>
                <p:oleObj name="Worksheet" r:id="rId7" imgW="3154893" imgH="2392523" progId="Excel.Sheet.12">
                  <p:embed/>
                  <p:pic>
                    <p:nvPicPr>
                      <p:cNvPr id="8" name="Object 7">
                        <a:extLst>
                          <a:ext uri="{FF2B5EF4-FFF2-40B4-BE49-F238E27FC236}">
                            <a16:creationId xmlns:a16="http://schemas.microsoft.com/office/drawing/2014/main" id="{A8ACD30B-5214-2B42-B7B6-022AA9173DCC}"/>
                          </a:ext>
                        </a:extLst>
                      </p:cNvPr>
                      <p:cNvPicPr/>
                      <p:nvPr/>
                    </p:nvPicPr>
                    <p:blipFill>
                      <a:blip r:embed="rId8"/>
                      <a:stretch>
                        <a:fillRect/>
                      </a:stretch>
                    </p:blipFill>
                    <p:spPr>
                      <a:xfrm>
                        <a:off x="4800598" y="1905000"/>
                        <a:ext cx="3352802" cy="3276600"/>
                      </a:xfrm>
                      <a:prstGeom prst="rect">
                        <a:avLst/>
                      </a:prstGeom>
                    </p:spPr>
                  </p:pic>
                </p:oleObj>
              </mc:Fallback>
            </mc:AlternateContent>
          </a:graphicData>
        </a:graphic>
      </p:graphicFrame>
    </p:spTree>
    <p:extLst>
      <p:ext uri="{BB962C8B-B14F-4D97-AF65-F5344CB8AC3E}">
        <p14:creationId xmlns:p14="http://schemas.microsoft.com/office/powerpoint/2010/main" val="1056161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4"/>
          <p:cNvSpPr>
            <a:spLocks noChangeArrowheads="1"/>
          </p:cNvSpPr>
          <p:nvPr/>
        </p:nvSpPr>
        <p:spPr bwMode="auto">
          <a:xfrm>
            <a:off x="619125" y="1524000"/>
            <a:ext cx="7467600" cy="646113"/>
          </a:xfrm>
          <a:prstGeom prst="rect">
            <a:avLst/>
          </a:prstGeom>
          <a:noFill/>
          <a:ln w="9525">
            <a:noFill/>
            <a:miter lim="800000"/>
            <a:headEnd/>
            <a:tailEnd/>
          </a:ln>
        </p:spPr>
        <p:txBody>
          <a:bodyPr>
            <a:spAutoFit/>
          </a:bodyPr>
          <a:lstStyle/>
          <a:p>
            <a:endParaRPr lang="en-US"/>
          </a:p>
          <a:p>
            <a:r>
              <a:rPr lang="en-US"/>
              <a:t> </a:t>
            </a:r>
          </a:p>
        </p:txBody>
      </p:sp>
      <p:sp>
        <p:nvSpPr>
          <p:cNvPr id="2" name="TextBox 1">
            <a:extLst>
              <a:ext uri="{FF2B5EF4-FFF2-40B4-BE49-F238E27FC236}">
                <a16:creationId xmlns:a16="http://schemas.microsoft.com/office/drawing/2014/main" id="{589B4AAF-0313-D863-6177-FC513B8E9DE6}"/>
              </a:ext>
            </a:extLst>
          </p:cNvPr>
          <p:cNvSpPr txBox="1"/>
          <p:nvPr/>
        </p:nvSpPr>
        <p:spPr>
          <a:xfrm>
            <a:off x="1371600" y="902017"/>
            <a:ext cx="6172200" cy="2585323"/>
          </a:xfrm>
          <a:prstGeom prst="rect">
            <a:avLst/>
          </a:prstGeom>
          <a:noFill/>
        </p:spPr>
        <p:txBody>
          <a:bodyPr wrap="square" rtlCol="0">
            <a:spAutoFit/>
          </a:bodyPr>
          <a:lstStyle/>
          <a:p>
            <a:r>
              <a:rPr lang="en-US" sz="2400" b="1" dirty="0">
                <a:solidFill>
                  <a:srgbClr val="FF0000"/>
                </a:solidFill>
              </a:rPr>
              <a:t>2025 Proposed BSIA  Budget</a:t>
            </a:r>
          </a:p>
          <a:p>
            <a:endParaRPr lang="en-US" sz="2400" b="1" dirty="0">
              <a:solidFill>
                <a:srgbClr val="FF0000"/>
              </a:solidFill>
            </a:endParaRPr>
          </a:p>
          <a:p>
            <a:r>
              <a:rPr lang="en-US" sz="2400" b="1" dirty="0">
                <a:solidFill>
                  <a:srgbClr val="FF0000"/>
                </a:solidFill>
              </a:rPr>
              <a:t>Are there any questions or comments?</a:t>
            </a:r>
          </a:p>
          <a:p>
            <a:endParaRPr lang="en-US" sz="2400" b="1" dirty="0">
              <a:solidFill>
                <a:srgbClr val="FF0000"/>
              </a:solidFill>
            </a:endParaRPr>
          </a:p>
          <a:p>
            <a:r>
              <a:rPr lang="en-US" sz="2400" b="1" dirty="0">
                <a:solidFill>
                  <a:srgbClr val="FF0000"/>
                </a:solidFill>
              </a:rPr>
              <a:t>I would like to have a motion to approve the 2025 BSIA budget.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2023 Annual Meeting Minutes</a:t>
            </a:r>
            <a:br>
              <a:rPr lang="en-US" altLang="zh-CN" b="1" dirty="0"/>
            </a:br>
            <a:endParaRPr lang="en-US" altLang="zh-CN" dirty="0"/>
          </a:p>
          <a:p>
            <a:pPr>
              <a:lnSpc>
                <a:spcPct val="80000"/>
              </a:lnSpc>
            </a:pPr>
            <a:r>
              <a:rPr lang="en-US" altLang="zh-CN" b="1" dirty="0"/>
              <a:t>2025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t>Bylaw Change &amp; Lawsuit Information</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2024 Projected Income Statement and 2025 Budget Approval</a:t>
            </a:r>
          </a:p>
          <a:p>
            <a:pPr>
              <a:lnSpc>
                <a:spcPct val="80000"/>
              </a:lnSpc>
              <a:defRPr/>
            </a:pPr>
            <a:r>
              <a:rPr lang="en-US" altLang="zh-CN" b="1" dirty="0">
                <a:solidFill>
                  <a:srgbClr val="FF0000"/>
                </a:solidFill>
              </a:rPr>
              <a:t>Officer’s Reports</a:t>
            </a:r>
            <a:br>
              <a:rPr lang="en-US" altLang="zh-CN" b="1" dirty="0"/>
            </a:br>
            <a:endParaRPr lang="en-US" altLang="zh-CN" b="1" dirty="0"/>
          </a:p>
          <a:p>
            <a:pPr>
              <a:lnSpc>
                <a:spcPct val="80000"/>
              </a:lnSpc>
              <a:defRPr/>
            </a:pPr>
            <a:r>
              <a:rPr lang="en-US" altLang="zh-CN" b="1" dirty="0">
                <a:solidFill>
                  <a:srgbClr val="FF0000"/>
                </a:solidFill>
              </a:rPr>
              <a:t>Director’s Reports</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2025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1860658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352800"/>
            <a:ext cx="6400800" cy="1752600"/>
          </a:xfrm>
        </p:spPr>
        <p:txBody>
          <a:bodyPr/>
          <a:lstStyle/>
          <a:p>
            <a:pPr eaLnBrk="1" hangingPunct="1"/>
            <a:r>
              <a:rPr lang="en-US" sz="4000" dirty="0">
                <a:solidFill>
                  <a:schemeClr val="tx1"/>
                </a:solidFill>
              </a:rPr>
              <a:t>President’s Report</a:t>
            </a:r>
          </a:p>
          <a:p>
            <a:pPr eaLnBrk="1" hangingPunct="1"/>
            <a:r>
              <a:rPr lang="en-US" sz="4000" dirty="0">
                <a:solidFill>
                  <a:schemeClr val="tx1"/>
                </a:solidFill>
              </a:rPr>
              <a:t>Bill Page</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3990237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276600"/>
            <a:ext cx="6400800" cy="1752600"/>
          </a:xfrm>
        </p:spPr>
        <p:txBody>
          <a:bodyPr/>
          <a:lstStyle/>
          <a:p>
            <a:pPr eaLnBrk="1" hangingPunct="1"/>
            <a:r>
              <a:rPr lang="en-US" sz="4000" dirty="0">
                <a:solidFill>
                  <a:schemeClr val="tx1"/>
                </a:solidFill>
              </a:rPr>
              <a:t>Vice President’s Report</a:t>
            </a:r>
          </a:p>
          <a:p>
            <a:pPr eaLnBrk="1" hangingPunct="1"/>
            <a:r>
              <a:rPr lang="en-US" sz="4000" dirty="0">
                <a:solidFill>
                  <a:schemeClr val="tx1"/>
                </a:solidFill>
              </a:rPr>
              <a:t>Pat Iorio</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192263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14CF0-AAE1-4EFD-7F86-0403E6A8A26F}"/>
              </a:ext>
            </a:extLst>
          </p:cNvPr>
          <p:cNvPicPr>
            <a:picLocks noChangeAspect="1"/>
          </p:cNvPicPr>
          <p:nvPr/>
        </p:nvPicPr>
        <p:blipFill>
          <a:blip r:embed="rId3"/>
          <a:stretch>
            <a:fillRect/>
          </a:stretch>
        </p:blipFill>
        <p:spPr>
          <a:xfrm>
            <a:off x="609600" y="609600"/>
            <a:ext cx="1828800" cy="1403369"/>
          </a:xfrm>
          <a:prstGeom prst="rect">
            <a:avLst/>
          </a:prstGeom>
        </p:spPr>
      </p:pic>
      <p:sp>
        <p:nvSpPr>
          <p:cNvPr id="3" name="Subtitle 2">
            <a:extLst>
              <a:ext uri="{FF2B5EF4-FFF2-40B4-BE49-F238E27FC236}">
                <a16:creationId xmlns:a16="http://schemas.microsoft.com/office/drawing/2014/main" id="{96BFDA84-88EC-4560-CAF0-4BAF8B13FD18}"/>
              </a:ext>
            </a:extLst>
          </p:cNvPr>
          <p:cNvSpPr txBox="1">
            <a:spLocks/>
          </p:cNvSpPr>
          <p:nvPr/>
        </p:nvSpPr>
        <p:spPr>
          <a:xfrm>
            <a:off x="2394602" y="990600"/>
            <a:ext cx="6136750" cy="4446815"/>
          </a:xfrm>
          <a:prstGeom prst="rect">
            <a:avLst/>
          </a:prstGeom>
        </p:spPr>
        <p:txBody>
          <a:bodyPr>
            <a:normAutofit fontScale="55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lgn="ctr">
              <a:buNone/>
            </a:pPr>
            <a:r>
              <a:rPr lang="en-US" sz="7300" b="1" dirty="0"/>
              <a:t>      NEW HOME STARTS 2024</a:t>
            </a:r>
          </a:p>
          <a:p>
            <a:endParaRPr lang="en-US" sz="3600" dirty="0"/>
          </a:p>
          <a:p>
            <a:r>
              <a:rPr lang="en-US" sz="6500" b="1" dirty="0"/>
              <a:t>Single Family = 14  Approved</a:t>
            </a:r>
          </a:p>
          <a:p>
            <a:r>
              <a:rPr lang="en-US" sz="6500" b="1" dirty="0"/>
              <a:t>6 more approvals over 2023</a:t>
            </a:r>
          </a:p>
          <a:p>
            <a:endParaRPr lang="en-US" sz="6500" b="1" dirty="0"/>
          </a:p>
          <a:p>
            <a:r>
              <a:rPr lang="en-US" sz="6500" b="1" dirty="0"/>
              <a:t>Garage Additions = 2</a:t>
            </a:r>
            <a:endParaRPr lang="en-US" dirty="0"/>
          </a:p>
        </p:txBody>
      </p:sp>
      <p:pic>
        <p:nvPicPr>
          <p:cNvPr id="1026" name="Picture 2" descr="Image preview">
            <a:extLst>
              <a:ext uri="{FF2B5EF4-FFF2-40B4-BE49-F238E27FC236}">
                <a16:creationId xmlns:a16="http://schemas.microsoft.com/office/drawing/2014/main" id="{EFE1D638-DB72-1FE0-3CB7-0AAD42F5C0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6402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2214CF0-AAE1-4EFD-7F86-0403E6A8A26F}"/>
              </a:ext>
            </a:extLst>
          </p:cNvPr>
          <p:cNvPicPr>
            <a:picLocks noChangeAspect="1"/>
          </p:cNvPicPr>
          <p:nvPr/>
        </p:nvPicPr>
        <p:blipFill>
          <a:blip r:embed="rId3"/>
          <a:stretch>
            <a:fillRect/>
          </a:stretch>
        </p:blipFill>
        <p:spPr>
          <a:xfrm>
            <a:off x="609600" y="609600"/>
            <a:ext cx="1828800" cy="1403369"/>
          </a:xfrm>
          <a:prstGeom prst="rect">
            <a:avLst/>
          </a:prstGeom>
        </p:spPr>
      </p:pic>
      <p:sp>
        <p:nvSpPr>
          <p:cNvPr id="3" name="Subtitle 2">
            <a:extLst>
              <a:ext uri="{FF2B5EF4-FFF2-40B4-BE49-F238E27FC236}">
                <a16:creationId xmlns:a16="http://schemas.microsoft.com/office/drawing/2014/main" id="{96BFDA84-88EC-4560-CAF0-4BAF8B13FD18}"/>
              </a:ext>
            </a:extLst>
          </p:cNvPr>
          <p:cNvSpPr txBox="1">
            <a:spLocks/>
          </p:cNvSpPr>
          <p:nvPr/>
        </p:nvSpPr>
        <p:spPr>
          <a:xfrm>
            <a:off x="2394602" y="990600"/>
            <a:ext cx="6136750" cy="4446815"/>
          </a:xfrm>
          <a:prstGeom prst="rect">
            <a:avLst/>
          </a:prstGeom>
        </p:spPr>
        <p:txBody>
          <a:bodyPr>
            <a:normAutofit fontScale="700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marL="0" indent="0" algn="ctr">
              <a:buNone/>
            </a:pPr>
            <a:r>
              <a:rPr lang="en-US" sz="7300" b="1" dirty="0"/>
              <a:t>      Future Growth Possibilities in Burnt Store Isles</a:t>
            </a:r>
          </a:p>
          <a:p>
            <a:endParaRPr lang="en-US" sz="6500" b="1" dirty="0"/>
          </a:p>
          <a:p>
            <a:pPr marL="0" indent="0" algn="ctr">
              <a:buNone/>
            </a:pPr>
            <a:r>
              <a:rPr lang="en-US" sz="6500" b="1" dirty="0"/>
              <a:t>117 Building Lots remain</a:t>
            </a:r>
          </a:p>
        </p:txBody>
      </p:sp>
    </p:spTree>
    <p:extLst>
      <p:ext uri="{BB962C8B-B14F-4D97-AF65-F5344CB8AC3E}">
        <p14:creationId xmlns:p14="http://schemas.microsoft.com/office/powerpoint/2010/main" val="2437546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371600" y="3276600"/>
            <a:ext cx="6400800" cy="1752600"/>
          </a:xfrm>
        </p:spPr>
        <p:txBody>
          <a:bodyPr/>
          <a:lstStyle/>
          <a:p>
            <a:pPr eaLnBrk="1" hangingPunct="1"/>
            <a:r>
              <a:rPr lang="en-US" sz="4000" dirty="0">
                <a:solidFill>
                  <a:schemeClr val="tx1"/>
                </a:solidFill>
              </a:rPr>
              <a:t>Treasurer’s Report</a:t>
            </a:r>
          </a:p>
          <a:p>
            <a:pPr eaLnBrk="1" hangingPunct="1"/>
            <a:r>
              <a:rPr lang="en-US" sz="4000" dirty="0">
                <a:solidFill>
                  <a:schemeClr val="tx1"/>
                </a:solidFill>
              </a:rPr>
              <a:t>Lee Brandt</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600136-7C39-FCF8-3DDB-0D6895979117}"/>
              </a:ext>
            </a:extLst>
          </p:cNvPr>
          <p:cNvPicPr>
            <a:picLocks noChangeAspect="1"/>
          </p:cNvPicPr>
          <p:nvPr/>
        </p:nvPicPr>
        <p:blipFill>
          <a:blip r:embed="rId3"/>
          <a:stretch>
            <a:fillRect/>
          </a:stretch>
        </p:blipFill>
        <p:spPr>
          <a:xfrm>
            <a:off x="1066800" y="419100"/>
            <a:ext cx="7010400" cy="6019800"/>
          </a:xfrm>
          <a:prstGeom prst="rect">
            <a:avLst/>
          </a:prstGeom>
        </p:spPr>
      </p:pic>
    </p:spTree>
    <p:extLst>
      <p:ext uri="{BB962C8B-B14F-4D97-AF65-F5344CB8AC3E}">
        <p14:creationId xmlns:p14="http://schemas.microsoft.com/office/powerpoint/2010/main" val="1042510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Secretary’s Report</a:t>
            </a:r>
          </a:p>
          <a:p>
            <a:pPr eaLnBrk="1" hangingPunct="1"/>
            <a:r>
              <a:rPr lang="en-US" sz="4000" dirty="0">
                <a:solidFill>
                  <a:schemeClr val="tx1"/>
                </a:solidFill>
              </a:rPr>
              <a:t>Charmaine </a:t>
            </a:r>
            <a:r>
              <a:rPr lang="en-US" sz="4000" dirty="0" err="1">
                <a:solidFill>
                  <a:schemeClr val="tx1"/>
                </a:solidFill>
              </a:rPr>
              <a:t>Ponkratz</a:t>
            </a:r>
            <a:endParaRPr lang="en-US" sz="4000" dirty="0">
              <a:solidFill>
                <a:schemeClr val="tx1"/>
              </a:solidFill>
            </a:endParaRP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233259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7" name="Picture 3"/>
          <p:cNvPicPr>
            <a:picLocks noGrp="1" noChangeAspect="1" noChangeArrowheads="1"/>
          </p:cNvPicPr>
          <p:nvPr>
            <p:ph type="title"/>
          </p:nvPr>
        </p:nvPicPr>
        <p:blipFill>
          <a:blip r:embed="rId3"/>
          <a:srcRect/>
          <a:stretch>
            <a:fillRect/>
          </a:stretch>
        </p:blipFill>
        <p:spPr>
          <a:xfrm>
            <a:off x="609600" y="228600"/>
            <a:ext cx="1454150" cy="1143000"/>
          </a:xfrm>
        </p:spPr>
      </p:pic>
      <p:sp>
        <p:nvSpPr>
          <p:cNvPr id="80899" name="Rectangle 7"/>
          <p:cNvSpPr>
            <a:spLocks noGrp="1"/>
          </p:cNvSpPr>
          <p:nvPr>
            <p:ph type="body" sz="half" idx="2"/>
          </p:nvPr>
        </p:nvSpPr>
        <p:spPr>
          <a:xfrm>
            <a:off x="609600" y="1447800"/>
            <a:ext cx="8077200" cy="5181600"/>
          </a:xfrm>
        </p:spPr>
        <p:txBody>
          <a:bodyPr/>
          <a:lstStyle/>
          <a:p>
            <a:pPr lvl="1"/>
            <a:r>
              <a:rPr lang="en-US" altLang="zh-CN" sz="3200" b="1" dirty="0"/>
              <a:t>E-Communications, Polly Green</a:t>
            </a: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kumimoji="0" lang="en-US" altLang="zh-CN" sz="32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Community Standards, Faith Ferris</a:t>
            </a:r>
            <a:endParaRPr lang="en-US" altLang="zh-CN" sz="3200" b="1" dirty="0"/>
          </a:p>
          <a:p>
            <a:pPr lvl="1"/>
            <a:r>
              <a:rPr lang="en-US" altLang="zh-CN" sz="3200" b="1" dirty="0"/>
              <a:t>Legal Liaison, Brian Bender</a:t>
            </a:r>
          </a:p>
          <a:p>
            <a:pPr lvl="1"/>
            <a:r>
              <a:rPr lang="en-US" altLang="zh-CN" sz="3200" b="1" dirty="0"/>
              <a:t>Membership, Wendy Heath-Brandt</a:t>
            </a:r>
          </a:p>
          <a:p>
            <a:pPr lvl="1"/>
            <a:r>
              <a:rPr lang="en-US" altLang="zh-CN" sz="3200" b="1" dirty="0"/>
              <a:t>Neighborhood Security, Dave Elkins</a:t>
            </a:r>
          </a:p>
          <a:p>
            <a:pPr lvl="1"/>
            <a:r>
              <a:rPr lang="en-US" altLang="zh-CN" sz="3200" b="1" dirty="0"/>
              <a:t>Planning, Bill Courtney</a:t>
            </a:r>
          </a:p>
          <a:p>
            <a:pPr lvl="1"/>
            <a:r>
              <a:rPr lang="en-US" altLang="zh-CN" sz="3200" b="1" dirty="0"/>
              <a:t>Social, Wanda Daugherty</a:t>
            </a:r>
          </a:p>
          <a:p>
            <a:pPr lvl="1"/>
            <a:r>
              <a:rPr lang="en-US" altLang="zh-CN" sz="3200" b="1" dirty="0"/>
              <a:t>Special Projects, Kathy Martinelli</a:t>
            </a:r>
          </a:p>
          <a:p>
            <a:pPr lvl="1"/>
            <a:endParaRPr lang="en-US" altLang="zh-CN" sz="3200" b="1" dirty="0"/>
          </a:p>
          <a:p>
            <a:pPr>
              <a:lnSpc>
                <a:spcPct val="80000"/>
              </a:lnSpc>
            </a:pPr>
            <a:endParaRPr lang="en-US" altLang="zh-CN" sz="2400" b="1" dirty="0"/>
          </a:p>
          <a:p>
            <a:pPr>
              <a:lnSpc>
                <a:spcPct val="80000"/>
              </a:lnSpc>
            </a:pPr>
            <a:endParaRPr lang="en-US" altLang="zh-CN" sz="2400" b="1" dirty="0"/>
          </a:p>
          <a:p>
            <a:pPr>
              <a:lnSpc>
                <a:spcPct val="80000"/>
              </a:lnSpc>
            </a:pPr>
            <a:endParaRPr lang="en-US" sz="2400" dirty="0"/>
          </a:p>
        </p:txBody>
      </p:sp>
      <p:sp>
        <p:nvSpPr>
          <p:cNvPr id="80900" name="Text Box 5"/>
          <p:cNvSpPr txBox="1">
            <a:spLocks noChangeArrowheads="1"/>
          </p:cNvSpPr>
          <p:nvPr/>
        </p:nvSpPr>
        <p:spPr bwMode="auto">
          <a:xfrm>
            <a:off x="2209800" y="533400"/>
            <a:ext cx="6248400" cy="584775"/>
          </a:xfrm>
          <a:prstGeom prst="rect">
            <a:avLst/>
          </a:prstGeom>
          <a:noFill/>
          <a:ln w="9525">
            <a:noFill/>
            <a:miter lim="800000"/>
            <a:headEnd/>
            <a:tailEnd/>
          </a:ln>
        </p:spPr>
        <p:txBody>
          <a:bodyPr>
            <a:spAutoFit/>
          </a:bodyPr>
          <a:lstStyle/>
          <a:p>
            <a:pPr algn="ctr">
              <a:spcBef>
                <a:spcPct val="50000"/>
              </a:spcBef>
            </a:pPr>
            <a:r>
              <a:rPr lang="en-US" sz="3200" b="1" dirty="0"/>
              <a:t>Director’s Reports</a:t>
            </a:r>
            <a:endParaRPr lang="en-US" sz="3200" b="1" dirty="0">
              <a:solidFill>
                <a:srgbClr val="FF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E-Communications</a:t>
            </a:r>
          </a:p>
          <a:p>
            <a:pPr eaLnBrk="1" hangingPunct="1"/>
            <a:r>
              <a:rPr lang="en-US" sz="4000" dirty="0">
                <a:solidFill>
                  <a:schemeClr val="tx1"/>
                </a:solidFill>
              </a:rPr>
              <a:t>Polly Green,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228687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56110-2B0A-8270-96FA-0A379ACD850B}"/>
              </a:ext>
            </a:extLst>
          </p:cNvPr>
          <p:cNvPicPr>
            <a:picLocks noChangeAspect="1"/>
          </p:cNvPicPr>
          <p:nvPr/>
        </p:nvPicPr>
        <p:blipFill>
          <a:blip r:embed="rId3"/>
          <a:stretch>
            <a:fillRect/>
          </a:stretch>
        </p:blipFill>
        <p:spPr>
          <a:xfrm>
            <a:off x="0" y="1132284"/>
            <a:ext cx="9144000" cy="4593431"/>
          </a:xfrm>
          <a:prstGeom prst="rect">
            <a:avLst/>
          </a:prstGeom>
        </p:spPr>
      </p:pic>
    </p:spTree>
    <p:extLst>
      <p:ext uri="{BB962C8B-B14F-4D97-AF65-F5344CB8AC3E}">
        <p14:creationId xmlns:p14="http://schemas.microsoft.com/office/powerpoint/2010/main" val="3049728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Community Standards</a:t>
            </a:r>
          </a:p>
          <a:p>
            <a:pPr eaLnBrk="1" hangingPunct="1"/>
            <a:r>
              <a:rPr lang="en-US" sz="4000" dirty="0">
                <a:solidFill>
                  <a:schemeClr val="tx1"/>
                </a:solidFill>
              </a:rPr>
              <a:t>Faith Ferris,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4878105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dirty="0"/>
          </a:p>
          <a:p>
            <a:pPr marL="0" indent="0">
              <a:buNone/>
            </a:pPr>
            <a:r>
              <a:rPr lang="en-US" dirty="0"/>
              <a:t>   </a:t>
            </a:r>
          </a:p>
        </p:txBody>
      </p:sp>
      <p:pic>
        <p:nvPicPr>
          <p:cNvPr id="1028" name="Picture 4" descr="BSIA Logo fix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116" y="1289002"/>
            <a:ext cx="1168842" cy="641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723445" y="1418556"/>
            <a:ext cx="6476337" cy="830997"/>
          </a:xfrm>
          <a:prstGeom prst="rect">
            <a:avLst/>
          </a:prstGeom>
          <a:noFill/>
        </p:spPr>
        <p:txBody>
          <a:bodyPr wrap="square" rtlCol="0">
            <a:spAutoFit/>
          </a:bodyPr>
          <a:lstStyle/>
          <a:p>
            <a:pPr algn="ctr" defTabSz="685800" fontAlgn="auto">
              <a:spcBef>
                <a:spcPts val="0"/>
              </a:spcBef>
              <a:spcAft>
                <a:spcPts val="0"/>
              </a:spcAft>
            </a:pPr>
            <a:r>
              <a:rPr lang="en-US" sz="2400" b="1" dirty="0">
                <a:solidFill>
                  <a:prstClr val="black"/>
                </a:solidFill>
                <a:latin typeface="Calibri" panose="020F0502020204030204"/>
                <a:cs typeface="+mn-cs"/>
              </a:rPr>
              <a:t>COMMUNITY STANDARDS BASED ON MAINTAINING DEED RESTRICTIONS</a:t>
            </a:r>
          </a:p>
        </p:txBody>
      </p:sp>
      <p:sp>
        <p:nvSpPr>
          <p:cNvPr id="2" name="Content Placeholder 2">
            <a:extLst>
              <a:ext uri="{FF2B5EF4-FFF2-40B4-BE49-F238E27FC236}">
                <a16:creationId xmlns:a16="http://schemas.microsoft.com/office/drawing/2014/main" id="{293B6F80-14EA-D53F-F11E-EEFCD92A7FBC}"/>
              </a:ext>
            </a:extLst>
          </p:cNvPr>
          <p:cNvSpPr txBox="1">
            <a:spLocks/>
          </p:cNvSpPr>
          <p:nvPr/>
        </p:nvSpPr>
        <p:spPr>
          <a:xfrm>
            <a:off x="628155" y="2466699"/>
            <a:ext cx="8363446" cy="364289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t>Architectural Change Approvals During 2024 = 108</a:t>
            </a:r>
          </a:p>
          <a:p>
            <a:pPr marL="0" indent="0" fontAlgn="auto">
              <a:spcAft>
                <a:spcPts val="0"/>
              </a:spcAft>
              <a:buFont typeface="Arial" panose="020B0604020202020204" pitchFamily="34" charset="0"/>
              <a:buNone/>
            </a:pPr>
            <a:r>
              <a:rPr lang="en-US"/>
              <a:t>Certified Letters of Non-Compliance Issued Since 1/2024 = 6</a:t>
            </a:r>
          </a:p>
          <a:p>
            <a:pPr marL="0" indent="0" fontAlgn="auto">
              <a:spcAft>
                <a:spcPts val="0"/>
              </a:spcAft>
              <a:buFont typeface="Arial" panose="020B0604020202020204" pitchFamily="34" charset="0"/>
              <a:buNone/>
            </a:pPr>
            <a:endParaRPr lang="en-US"/>
          </a:p>
          <a:p>
            <a:pPr marL="0" indent="0" fontAlgn="auto">
              <a:spcAft>
                <a:spcPts val="0"/>
              </a:spcAft>
              <a:buFont typeface="Arial" panose="020B0604020202020204" pitchFamily="34" charset="0"/>
              <a:buNone/>
            </a:pPr>
            <a:r>
              <a:rPr lang="en-US"/>
              <a:t>When the Board of Directors make a new policy it is posted within 3 days on the BSIA website at </a:t>
            </a:r>
            <a:r>
              <a:rPr lang="en-US">
                <a:hlinkClick r:id="rId4"/>
              </a:rPr>
              <a:t>www.bsia.net</a:t>
            </a:r>
            <a:r>
              <a:rPr lang="en-US"/>
              <a:t>.</a:t>
            </a:r>
          </a:p>
          <a:p>
            <a:pPr marL="0" indent="0" fontAlgn="auto">
              <a:spcAft>
                <a:spcPts val="0"/>
              </a:spcAft>
              <a:buFont typeface="Arial" panose="020B0604020202020204" pitchFamily="34" charset="0"/>
              <a:buNone/>
            </a:pPr>
            <a:endParaRPr lang="en-US"/>
          </a:p>
          <a:p>
            <a:pPr marL="0" indent="0" fontAlgn="auto">
              <a:spcAft>
                <a:spcPts val="0"/>
              </a:spcAft>
              <a:buFont typeface="Arial" panose="020B0604020202020204" pitchFamily="34" charset="0"/>
              <a:buNone/>
            </a:pPr>
            <a:r>
              <a:rPr lang="en-US"/>
              <a:t>If the policy clarifies a Deed Restriction it is also posted within the Deed Restrictions on the website directly under the Deed Restriction Paragraph it clarifies.</a:t>
            </a:r>
          </a:p>
          <a:p>
            <a:pPr marL="0" indent="0" fontAlgn="auto">
              <a:spcAft>
                <a:spcPts val="0"/>
              </a:spcAft>
              <a:buFont typeface="Arial" panose="020B0604020202020204" pitchFamily="34" charset="0"/>
              <a:buNone/>
            </a:pPr>
            <a:endParaRPr lang="en-US"/>
          </a:p>
          <a:p>
            <a:pPr marL="0" indent="0" fontAlgn="auto">
              <a:spcAft>
                <a:spcPts val="0"/>
              </a:spcAft>
              <a:buFont typeface="Arial" panose="020B0604020202020204" pitchFamily="34" charset="0"/>
              <a:buNone/>
            </a:pPr>
            <a:endParaRPr lang="en-US" dirty="0"/>
          </a:p>
        </p:txBody>
      </p:sp>
    </p:spTree>
    <p:extLst>
      <p:ext uri="{BB962C8B-B14F-4D97-AF65-F5344CB8AC3E}">
        <p14:creationId xmlns:p14="http://schemas.microsoft.com/office/powerpoint/2010/main" val="3667301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3ABF52-2D4C-2A5E-F464-9CCCECA40615}"/>
              </a:ext>
            </a:extLst>
          </p:cNvPr>
          <p:cNvSpPr>
            <a:spLocks noGrp="1"/>
          </p:cNvSpPr>
          <p:nvPr>
            <p:ph idx="1"/>
          </p:nvPr>
        </p:nvSpPr>
        <p:spPr>
          <a:xfrm>
            <a:off x="628650" y="457200"/>
            <a:ext cx="8439150" cy="5719763"/>
          </a:xfrm>
        </p:spPr>
        <p:txBody>
          <a:bodyPr/>
          <a:lstStyle/>
          <a:p>
            <a:r>
              <a:rPr lang="en-US" sz="4000" dirty="0"/>
              <a:t>Policy Clarifications Issued in 2024</a:t>
            </a:r>
          </a:p>
          <a:p>
            <a:endParaRPr lang="en-US" dirty="0"/>
          </a:p>
          <a:p>
            <a:endParaRPr lang="en-US" dirty="0"/>
          </a:p>
        </p:txBody>
      </p:sp>
      <p:sp>
        <p:nvSpPr>
          <p:cNvPr id="4" name="Content Placeholder 2">
            <a:extLst>
              <a:ext uri="{FF2B5EF4-FFF2-40B4-BE49-F238E27FC236}">
                <a16:creationId xmlns:a16="http://schemas.microsoft.com/office/drawing/2014/main" id="{BF41FDB4-1D7D-0D1E-2244-32781B01DD2B}"/>
              </a:ext>
            </a:extLst>
          </p:cNvPr>
          <p:cNvSpPr txBox="1">
            <a:spLocks/>
          </p:cNvSpPr>
          <p:nvPr/>
        </p:nvSpPr>
        <p:spPr>
          <a:xfrm>
            <a:off x="304800" y="1614390"/>
            <a:ext cx="8763000" cy="4717042"/>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sz="2400" b="1" dirty="0"/>
              <a:t>20 ft SETBACK (Deed Restriction Paragraph 5)</a:t>
            </a:r>
          </a:p>
          <a:p>
            <a:pPr marL="0" indent="0" fontAlgn="auto">
              <a:spcAft>
                <a:spcPts val="0"/>
              </a:spcAft>
              <a:buFont typeface="Arial" panose="020B0604020202020204" pitchFamily="34" charset="0"/>
              <a:buNone/>
            </a:pPr>
            <a:r>
              <a:rPr lang="en-US" sz="2400" dirty="0"/>
              <a:t>BSIA will allow a pool, patio, </a:t>
            </a:r>
            <a:r>
              <a:rPr lang="en-US" sz="2400" dirty="0" err="1"/>
              <a:t>poolcage</a:t>
            </a:r>
            <a:r>
              <a:rPr lang="en-US" sz="2400" dirty="0"/>
              <a:t> or patio cage to the20-foot rear setback from a seawall or golf course lot property line. For the purpose of this interpretation </a:t>
            </a:r>
            <a:r>
              <a:rPr lang="en-US" sz="2400" dirty="0">
                <a:highlight>
                  <a:srgbClr val="FFFF00"/>
                </a:highlight>
              </a:rPr>
              <a:t>this does not apply to sand-based patio pavers and planting areas</a:t>
            </a:r>
          </a:p>
          <a:p>
            <a:pPr fontAlgn="auto">
              <a:spcAft>
                <a:spcPts val="0"/>
              </a:spcAft>
            </a:pPr>
            <a:endParaRPr lang="en-US" sz="2400" dirty="0">
              <a:highlight>
                <a:srgbClr val="FFFF00"/>
              </a:highlight>
            </a:endParaRPr>
          </a:p>
          <a:p>
            <a:pPr marL="0" indent="0" fontAlgn="auto">
              <a:lnSpc>
                <a:spcPts val="1800"/>
              </a:lnSpc>
              <a:spcBef>
                <a:spcPts val="0"/>
              </a:spcBef>
              <a:spcAft>
                <a:spcPts val="0"/>
              </a:spcAft>
              <a:buFont typeface="Arial" panose="020B0604020202020204" pitchFamily="34" charset="0"/>
              <a:buNone/>
            </a:pPr>
            <a:r>
              <a:rPr lang="en-US" sz="2400" b="1" dirty="0">
                <a:solidFill>
                  <a:srgbClr val="000000"/>
                </a:solidFill>
                <a:ea typeface="Calibri" panose="020F0502020204030204" pitchFamily="34" charset="0"/>
              </a:rPr>
              <a:t>POLITICAL SIGNS 2024  (Deed Restriction Paragraph 18)</a:t>
            </a:r>
            <a:endParaRPr lang="en-US" sz="2400" dirty="0">
              <a:ea typeface="Calibri" panose="020F0502020204030204" pitchFamily="34" charset="0"/>
            </a:endParaRPr>
          </a:p>
          <a:p>
            <a:pPr marL="0" indent="0" fontAlgn="auto">
              <a:spcBef>
                <a:spcPts val="0"/>
              </a:spcBef>
              <a:spcAft>
                <a:spcPts val="0"/>
              </a:spcAft>
              <a:buFont typeface="Arial" panose="020B0604020202020204" pitchFamily="34" charset="0"/>
              <a:buNone/>
            </a:pPr>
            <a:r>
              <a:rPr lang="en-US" sz="2400" dirty="0">
                <a:solidFill>
                  <a:srgbClr val="000000"/>
                </a:solidFill>
                <a:ea typeface="Calibri" panose="020F0502020204030204" pitchFamily="34" charset="0"/>
              </a:rPr>
              <a:t>During the current political season, the BSIA Board has agreed to follow the City of Punta Gorda ordinance on general yard signs in that there will be no more than a combination of 4 signs and flags per property. The political signs posted in BSI can be no more than 2 ft. X 2 ft. and are to be removed within 1 week after election.</a:t>
            </a:r>
            <a:endParaRPr lang="en-US" sz="2400" dirty="0">
              <a:ea typeface="Calibri" panose="020F0502020204030204" pitchFamily="34" charset="0"/>
            </a:endParaRPr>
          </a:p>
          <a:p>
            <a:pPr fontAlgn="auto">
              <a:spcAft>
                <a:spcPts val="0"/>
              </a:spcAft>
            </a:pPr>
            <a:endParaRPr lang="en-US" dirty="0">
              <a:highlight>
                <a:srgbClr val="FFFF00"/>
              </a:highlight>
            </a:endParaRPr>
          </a:p>
        </p:txBody>
      </p:sp>
    </p:spTree>
    <p:extLst>
      <p:ext uri="{BB962C8B-B14F-4D97-AF65-F5344CB8AC3E}">
        <p14:creationId xmlns:p14="http://schemas.microsoft.com/office/powerpoint/2010/main" val="3430466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Legal Liaison</a:t>
            </a:r>
          </a:p>
          <a:p>
            <a:pPr eaLnBrk="1" hangingPunct="1"/>
            <a:r>
              <a:rPr lang="en-US" sz="4000" dirty="0">
                <a:solidFill>
                  <a:schemeClr val="tx1"/>
                </a:solidFill>
              </a:rPr>
              <a:t>Brian Bender,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3994316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Membership</a:t>
            </a:r>
          </a:p>
          <a:p>
            <a:pPr eaLnBrk="1" hangingPunct="1"/>
            <a:r>
              <a:rPr lang="en-US" sz="4000" dirty="0">
                <a:solidFill>
                  <a:schemeClr val="tx1"/>
                </a:solidFill>
              </a:rPr>
              <a:t>Wendy Heath-Brandt,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421310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Neighborhood Security</a:t>
            </a:r>
          </a:p>
          <a:p>
            <a:pPr eaLnBrk="1" hangingPunct="1"/>
            <a:r>
              <a:rPr lang="en-US" sz="4000" dirty="0">
                <a:solidFill>
                  <a:schemeClr val="tx1"/>
                </a:solidFill>
              </a:rPr>
              <a:t>Dave Elkins,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40678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385BCA-7380-4EF4-B647-486EC3BF077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37" y="0"/>
            <a:ext cx="9001125" cy="6858000"/>
          </a:xfrm>
          <a:prstGeom prst="rect">
            <a:avLst/>
          </a:prstGeom>
        </p:spPr>
      </p:pic>
    </p:spTree>
    <p:extLst>
      <p:ext uri="{BB962C8B-B14F-4D97-AF65-F5344CB8AC3E}">
        <p14:creationId xmlns:p14="http://schemas.microsoft.com/office/powerpoint/2010/main" val="428618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Planning</a:t>
            </a:r>
          </a:p>
          <a:p>
            <a:pPr eaLnBrk="1" hangingPunct="1"/>
            <a:r>
              <a:rPr lang="en-US" sz="4000" dirty="0">
                <a:solidFill>
                  <a:schemeClr val="tx1"/>
                </a:solidFill>
              </a:rPr>
              <a:t>Bill Courtney,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711560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9AB96-7E0D-E1DF-87EE-4C4B3F0D596E}"/>
            </a:ext>
          </a:extLst>
        </p:cNvPr>
        <p:cNvGrpSpPr/>
        <p:nvPr/>
      </p:nvGrpSpPr>
      <p:grpSpPr>
        <a:xfrm>
          <a:off x="0" y="0"/>
          <a:ext cx="0" cy="0"/>
          <a:chOff x="0" y="0"/>
          <a:chExt cx="0" cy="0"/>
        </a:xfrm>
      </p:grpSpPr>
      <p:sp>
        <p:nvSpPr>
          <p:cNvPr id="76802" name="Subtitle 2">
            <a:extLst>
              <a:ext uri="{FF2B5EF4-FFF2-40B4-BE49-F238E27FC236}">
                <a16:creationId xmlns:a16="http://schemas.microsoft.com/office/drawing/2014/main" id="{2C9FBD4C-44C3-CBEC-7B57-3908F537A8D3}"/>
              </a:ext>
            </a:extLst>
          </p:cNvPr>
          <p:cNvSpPr>
            <a:spLocks noGrp="1"/>
          </p:cNvSpPr>
          <p:nvPr>
            <p:ph type="subTitle" idx="1"/>
          </p:nvPr>
        </p:nvSpPr>
        <p:spPr>
          <a:xfrm>
            <a:off x="3352800" y="327025"/>
            <a:ext cx="5334000" cy="1752600"/>
          </a:xfrm>
        </p:spPr>
        <p:txBody>
          <a:bodyPr/>
          <a:lstStyle/>
          <a:p>
            <a:pPr eaLnBrk="1" hangingPunct="1"/>
            <a:r>
              <a:rPr lang="en-US" sz="4000" dirty="0">
                <a:solidFill>
                  <a:schemeClr val="tx1"/>
                </a:solidFill>
              </a:rPr>
              <a:t>Planning</a:t>
            </a:r>
          </a:p>
          <a:p>
            <a:pPr eaLnBrk="1" hangingPunct="1"/>
            <a:r>
              <a:rPr lang="en-US" sz="4000" dirty="0">
                <a:solidFill>
                  <a:schemeClr val="tx1"/>
                </a:solidFill>
              </a:rPr>
              <a:t>Bill Courtney, Director</a:t>
            </a:r>
          </a:p>
        </p:txBody>
      </p:sp>
      <p:pic>
        <p:nvPicPr>
          <p:cNvPr id="76803" name="Picture 3">
            <a:extLst>
              <a:ext uri="{FF2B5EF4-FFF2-40B4-BE49-F238E27FC236}">
                <a16:creationId xmlns:a16="http://schemas.microsoft.com/office/drawing/2014/main" id="{62D38ED8-72D8-D5A0-9C8B-C58D83C80DAB}"/>
              </a:ext>
            </a:extLst>
          </p:cNvPr>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pic>
        <p:nvPicPr>
          <p:cNvPr id="4" name="Picture 3">
            <a:extLst>
              <a:ext uri="{FF2B5EF4-FFF2-40B4-BE49-F238E27FC236}">
                <a16:creationId xmlns:a16="http://schemas.microsoft.com/office/drawing/2014/main" id="{2E542751-9A37-4AE0-6E2C-1690CA72917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2354035" y="2209800"/>
            <a:ext cx="5527221" cy="4298950"/>
          </a:xfrm>
          <a:prstGeom prst="rect">
            <a:avLst/>
          </a:prstGeom>
        </p:spPr>
      </p:pic>
    </p:spTree>
    <p:extLst>
      <p:ext uri="{BB962C8B-B14F-4D97-AF65-F5344CB8AC3E}">
        <p14:creationId xmlns:p14="http://schemas.microsoft.com/office/powerpoint/2010/main" val="24262526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Social</a:t>
            </a:r>
          </a:p>
          <a:p>
            <a:pPr eaLnBrk="1" hangingPunct="1"/>
            <a:r>
              <a:rPr lang="en-US" sz="4000" dirty="0">
                <a:solidFill>
                  <a:schemeClr val="tx1"/>
                </a:solidFill>
              </a:rPr>
              <a:t>Wanda Daugherty,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4714263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ctrTitle"/>
          </p:nvPr>
        </p:nvSpPr>
        <p:spPr>
          <a:xfrm>
            <a:off x="685800" y="2130425"/>
            <a:ext cx="7772400" cy="1470025"/>
          </a:xfrm>
        </p:spPr>
        <p:txBody>
          <a:bodyPr/>
          <a:lstStyle/>
          <a:p>
            <a:pPr eaLnBrk="1" hangingPunct="1"/>
            <a:r>
              <a:rPr lang="en-US" dirty="0"/>
              <a:t>Burnt Store Isles Association</a:t>
            </a:r>
          </a:p>
        </p:txBody>
      </p:sp>
      <p:sp>
        <p:nvSpPr>
          <p:cNvPr id="76802" name="Subtitle 2"/>
          <p:cNvSpPr>
            <a:spLocks noGrp="1"/>
          </p:cNvSpPr>
          <p:nvPr>
            <p:ph type="subTitle" idx="1"/>
          </p:nvPr>
        </p:nvSpPr>
        <p:spPr>
          <a:xfrm>
            <a:off x="1295400" y="3276600"/>
            <a:ext cx="6400800" cy="1752600"/>
          </a:xfrm>
        </p:spPr>
        <p:txBody>
          <a:bodyPr/>
          <a:lstStyle/>
          <a:p>
            <a:pPr eaLnBrk="1" hangingPunct="1"/>
            <a:r>
              <a:rPr lang="en-US" sz="4000" dirty="0">
                <a:solidFill>
                  <a:schemeClr val="tx1"/>
                </a:solidFill>
              </a:rPr>
              <a:t>Special Projects</a:t>
            </a:r>
          </a:p>
          <a:p>
            <a:pPr eaLnBrk="1" hangingPunct="1"/>
            <a:r>
              <a:rPr lang="en-US" sz="4000" dirty="0">
                <a:solidFill>
                  <a:schemeClr val="tx1"/>
                </a:solidFill>
              </a:rPr>
              <a:t>Kathy Martinelli, Director</a:t>
            </a:r>
          </a:p>
        </p:txBody>
      </p:sp>
      <p:pic>
        <p:nvPicPr>
          <p:cNvPr id="76803" name="Picture 3"/>
          <p:cNvPicPr>
            <a:picLocks noChangeAspect="1" noChangeArrowheads="1"/>
          </p:cNvPicPr>
          <p:nvPr/>
        </p:nvPicPr>
        <p:blipFill>
          <a:blip r:embed="rId3"/>
          <a:srcRect/>
          <a:stretch>
            <a:fillRect/>
          </a:stretch>
        </p:blipFill>
        <p:spPr bwMode="auto">
          <a:xfrm>
            <a:off x="990600" y="349250"/>
            <a:ext cx="2174875" cy="1708150"/>
          </a:xfrm>
          <a:prstGeom prst="rect">
            <a:avLst/>
          </a:prstGeom>
          <a:noFill/>
          <a:ln w="9525">
            <a:noFill/>
            <a:miter lim="800000"/>
            <a:headEnd/>
            <a:tailEnd/>
          </a:ln>
        </p:spPr>
      </p:pic>
    </p:spTree>
    <p:extLst>
      <p:ext uri="{BB962C8B-B14F-4D97-AF65-F5344CB8AC3E}">
        <p14:creationId xmlns:p14="http://schemas.microsoft.com/office/powerpoint/2010/main" val="21303177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t>Call for Quorum</a:t>
            </a:r>
            <a:br>
              <a:rPr lang="en-US" altLang="zh-CN" b="1" dirty="0"/>
            </a:br>
            <a:endParaRPr lang="en-US" altLang="zh-CN" b="1" dirty="0"/>
          </a:p>
          <a:p>
            <a:pPr>
              <a:lnSpc>
                <a:spcPct val="80000"/>
              </a:lnSpc>
            </a:pPr>
            <a:r>
              <a:rPr lang="en-US" altLang="zh-CN" b="1" dirty="0"/>
              <a:t>Approval of 2023 Annual Meeting Minutes</a:t>
            </a:r>
            <a:br>
              <a:rPr lang="en-US" altLang="zh-CN" b="1" dirty="0"/>
            </a:br>
            <a:endParaRPr lang="en-US" altLang="zh-CN" dirty="0"/>
          </a:p>
          <a:p>
            <a:pPr>
              <a:lnSpc>
                <a:spcPct val="80000"/>
              </a:lnSpc>
            </a:pPr>
            <a:r>
              <a:rPr lang="en-US" altLang="zh-CN" b="1" dirty="0"/>
              <a:t>2025 Board of Directors</a:t>
            </a:r>
            <a:r>
              <a:rPr lang="en-US" altLang="zh-CN" dirty="0"/>
              <a:t> </a:t>
            </a:r>
            <a:r>
              <a:rPr lang="en-US" altLang="zh-CN" b="1" dirty="0"/>
              <a:t>Nomination and Voting</a:t>
            </a:r>
            <a:r>
              <a:rPr lang="en-US" altLang="zh-CN" dirty="0"/>
              <a:t> </a:t>
            </a:r>
            <a:br>
              <a:rPr lang="en-US" altLang="zh-CN" dirty="0"/>
            </a:br>
            <a:endParaRPr lang="en-US" altLang="zh-CN" dirty="0"/>
          </a:p>
          <a:p>
            <a:pPr>
              <a:lnSpc>
                <a:spcPct val="80000"/>
              </a:lnSpc>
            </a:pPr>
            <a:r>
              <a:rPr lang="en-US" altLang="zh-CN" b="1" dirty="0"/>
              <a:t>Bylaw Change &amp; Lawsuit Information</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2024 Projected Income Statement and 2025 Budget Approval</a:t>
            </a:r>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br>
              <a:rPr lang="en-US" altLang="zh-CN" b="1" dirty="0"/>
            </a:br>
            <a:endParaRPr lang="en-US" altLang="zh-CN" b="1" dirty="0"/>
          </a:p>
          <a:p>
            <a:pPr>
              <a:lnSpc>
                <a:spcPct val="80000"/>
              </a:lnSpc>
              <a:defRPr/>
            </a:pPr>
            <a:r>
              <a:rPr lang="en-US" altLang="zh-CN" b="1" dirty="0">
                <a:solidFill>
                  <a:srgbClr val="FF0000"/>
                </a:solidFill>
              </a:rPr>
              <a:t>Member Comments</a:t>
            </a:r>
            <a:br>
              <a:rPr lang="en-US" altLang="zh-CN" b="1" dirty="0"/>
            </a:br>
            <a:endParaRPr lang="en-US" altLang="zh-CN" b="1" dirty="0"/>
          </a:p>
          <a:p>
            <a:pPr>
              <a:lnSpc>
                <a:spcPct val="80000"/>
              </a:lnSpc>
              <a:defRPr/>
            </a:pPr>
            <a:r>
              <a:rPr lang="en-US" altLang="zh-CN" b="1" dirty="0">
                <a:solidFill>
                  <a:srgbClr val="FF0000"/>
                </a:solidFill>
              </a:rPr>
              <a:t>Introduce 2025 Board</a:t>
            </a:r>
            <a:br>
              <a:rPr lang="en-US" altLang="zh-CN" b="1" dirty="0">
                <a:solidFill>
                  <a:srgbClr val="FF0000"/>
                </a:solidFill>
              </a:rPr>
            </a:br>
            <a:endParaRPr lang="en-US" altLang="zh-CN" b="1" dirty="0">
              <a:solidFill>
                <a:srgbClr val="FF0000"/>
              </a:solidFill>
            </a:endParaRPr>
          </a:p>
          <a:p>
            <a:pPr>
              <a:lnSpc>
                <a:spcPct val="80000"/>
              </a:lnSpc>
              <a:defRPr/>
            </a:pPr>
            <a:r>
              <a:rPr lang="en-US" altLang="zh-CN" b="1" dirty="0">
                <a:solidFill>
                  <a:srgbClr val="FF0000"/>
                </a:solidFill>
              </a:rPr>
              <a:t>Adjourn</a:t>
            </a:r>
            <a:endParaRPr lang="en-US" b="1" dirty="0">
              <a:solidFill>
                <a:srgbClr val="FF0000"/>
              </a:solidFill>
            </a:endParaRPr>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spTree>
    <p:extLst>
      <p:ext uri="{BB962C8B-B14F-4D97-AF65-F5344CB8AC3E}">
        <p14:creationId xmlns:p14="http://schemas.microsoft.com/office/powerpoint/2010/main" val="882827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125954" name="Rectangle 6"/>
          <p:cNvSpPr>
            <a:spLocks noGrp="1"/>
          </p:cNvSpPr>
          <p:nvPr>
            <p:ph type="body" sz="half" idx="1"/>
          </p:nvPr>
        </p:nvSpPr>
        <p:spPr>
          <a:xfrm>
            <a:off x="1138082" y="2073220"/>
            <a:ext cx="2590800" cy="1175706"/>
          </a:xfrm>
        </p:spPr>
        <p:txBody>
          <a:bodyPr/>
          <a:lstStyle/>
          <a:p>
            <a:pPr marL="91440" lvl="1" indent="0" algn="ctr">
              <a:buNone/>
            </a:pPr>
            <a:r>
              <a:rPr lang="en-US" altLang="zh-CN" sz="3200" b="1" dirty="0"/>
              <a:t>Charmaine</a:t>
            </a:r>
            <a:br>
              <a:rPr lang="en-US" altLang="zh-CN" sz="3200" b="1" dirty="0"/>
            </a:br>
            <a:r>
              <a:rPr lang="en-US" altLang="zh-CN" sz="3200" b="1" dirty="0"/>
              <a:t> </a:t>
            </a:r>
            <a:r>
              <a:rPr lang="en-US" altLang="zh-CN" sz="3200" b="1" dirty="0" err="1"/>
              <a:t>Ponkratz</a:t>
            </a:r>
            <a:endParaRPr lang="en-US" altLang="zh-CN" sz="3200" b="1" dirty="0"/>
          </a:p>
        </p:txBody>
      </p:sp>
      <p:sp>
        <p:nvSpPr>
          <p:cNvPr id="125955" name="Text Box 5"/>
          <p:cNvSpPr txBox="1">
            <a:spLocks noChangeArrowheads="1"/>
          </p:cNvSpPr>
          <p:nvPr/>
        </p:nvSpPr>
        <p:spPr bwMode="auto">
          <a:xfrm>
            <a:off x="2209800" y="228600"/>
            <a:ext cx="6248400" cy="1077218"/>
          </a:xfrm>
          <a:prstGeom prst="rect">
            <a:avLst/>
          </a:prstGeom>
          <a:noFill/>
          <a:ln w="9525">
            <a:noFill/>
            <a:miter lim="800000"/>
            <a:headEnd/>
            <a:tailEnd/>
          </a:ln>
        </p:spPr>
        <p:txBody>
          <a:bodyPr>
            <a:spAutoFit/>
          </a:bodyPr>
          <a:lstStyle/>
          <a:p>
            <a:pPr algn="ctr">
              <a:spcBef>
                <a:spcPct val="50000"/>
              </a:spcBef>
            </a:pPr>
            <a:r>
              <a:rPr lang="en-US" sz="3200" b="1" dirty="0">
                <a:solidFill>
                  <a:srgbClr val="FF0000"/>
                </a:solidFill>
              </a:rPr>
              <a:t>THANK YOU TO OUTGOING BOARD MEMBERS</a:t>
            </a:r>
          </a:p>
        </p:txBody>
      </p:sp>
      <p:sp>
        <p:nvSpPr>
          <p:cNvPr id="125956" name="Content Placeholder 1"/>
          <p:cNvSpPr>
            <a:spLocks noGrp="1"/>
          </p:cNvSpPr>
          <p:nvPr>
            <p:ph sz="half" idx="2"/>
          </p:nvPr>
        </p:nvSpPr>
        <p:spPr>
          <a:xfrm>
            <a:off x="5415118" y="2073220"/>
            <a:ext cx="2590800" cy="1002714"/>
          </a:xfrm>
        </p:spPr>
        <p:txBody>
          <a:bodyPr/>
          <a:lstStyle/>
          <a:p>
            <a:pPr marL="0" indent="0" algn="ctr">
              <a:buNone/>
            </a:pPr>
            <a:r>
              <a:rPr lang="en-US" sz="3200" b="1" dirty="0"/>
              <a:t>Wanda Daugherty</a:t>
            </a:r>
          </a:p>
          <a:p>
            <a:pPr marL="0" indent="0" algn="ctr">
              <a:buNone/>
            </a:pPr>
            <a:endParaRPr lang="en-US" sz="3200" b="1" dirty="0"/>
          </a:p>
        </p:txBody>
      </p:sp>
      <p:sp>
        <p:nvSpPr>
          <p:cNvPr id="2" name="TextBox 1">
            <a:extLst>
              <a:ext uri="{FF2B5EF4-FFF2-40B4-BE49-F238E27FC236}">
                <a16:creationId xmlns:a16="http://schemas.microsoft.com/office/drawing/2014/main" id="{0F190937-A4AE-2D22-170C-BF5C594BFB68}"/>
              </a:ext>
            </a:extLst>
          </p:cNvPr>
          <p:cNvSpPr txBox="1"/>
          <p:nvPr/>
        </p:nvSpPr>
        <p:spPr>
          <a:xfrm>
            <a:off x="3448050" y="3483714"/>
            <a:ext cx="2247900" cy="1175706"/>
          </a:xfrm>
          <a:prstGeom prst="rect">
            <a:avLst/>
          </a:prstGeom>
          <a:noFill/>
        </p:spPr>
        <p:txBody>
          <a:bodyPr wrap="square" rtlCol="0">
            <a:spAutoFit/>
          </a:bodyPr>
          <a:lstStyle/>
          <a:p>
            <a:pPr algn="ctr" eaLnBrk="0" hangingPunct="0">
              <a:spcBef>
                <a:spcPct val="20000"/>
              </a:spcBef>
            </a:pPr>
            <a:r>
              <a:rPr lang="en-US" sz="3200" b="1" dirty="0">
                <a:latin typeface="+mn-lt"/>
                <a:cs typeface="+mn-cs"/>
              </a:rPr>
              <a:t>Faith </a:t>
            </a:r>
          </a:p>
          <a:p>
            <a:pPr algn="ctr" eaLnBrk="0" hangingPunct="0">
              <a:spcBef>
                <a:spcPct val="20000"/>
              </a:spcBef>
            </a:pPr>
            <a:r>
              <a:rPr lang="en-US" sz="3200" b="1" dirty="0">
                <a:latin typeface="+mn-lt"/>
                <a:cs typeface="+mn-cs"/>
              </a:rPr>
              <a:t>Ferris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36866" name="Rectangle 6"/>
          <p:cNvSpPr>
            <a:spLocks noGrp="1"/>
          </p:cNvSpPr>
          <p:nvPr>
            <p:ph type="body" sz="half" idx="1"/>
          </p:nvPr>
        </p:nvSpPr>
        <p:spPr>
          <a:xfrm>
            <a:off x="457200" y="1600200"/>
            <a:ext cx="4038600" cy="4525963"/>
          </a:xfrm>
        </p:spPr>
        <p:txBody>
          <a:bodyPr/>
          <a:lstStyle/>
          <a:p>
            <a:pPr>
              <a:lnSpc>
                <a:spcPct val="80000"/>
              </a:lnSpc>
            </a:pPr>
            <a:r>
              <a:rPr lang="en-US" altLang="zh-CN" b="1" dirty="0"/>
              <a:t>Officers</a:t>
            </a:r>
            <a:endParaRPr lang="en-US" altLang="zh-CN" dirty="0"/>
          </a:p>
          <a:p>
            <a:pPr lvl="1">
              <a:lnSpc>
                <a:spcPct val="80000"/>
              </a:lnSpc>
            </a:pPr>
            <a:r>
              <a:rPr lang="en-US" altLang="zh-CN" b="1" dirty="0"/>
              <a:t>President, Bill Page</a:t>
            </a:r>
          </a:p>
          <a:p>
            <a:pPr lvl="1">
              <a:lnSpc>
                <a:spcPct val="80000"/>
              </a:lnSpc>
            </a:pPr>
            <a:r>
              <a:rPr lang="en-US" altLang="zh-CN" b="1" dirty="0"/>
              <a:t>Vice President, Pat Iorio</a:t>
            </a:r>
          </a:p>
          <a:p>
            <a:pPr lvl="1">
              <a:lnSpc>
                <a:spcPct val="80000"/>
              </a:lnSpc>
            </a:pPr>
            <a:r>
              <a:rPr lang="en-US" altLang="zh-CN" b="1" dirty="0"/>
              <a:t>Treasurer, Lee Brandt</a:t>
            </a:r>
          </a:p>
          <a:p>
            <a:pPr lvl="1">
              <a:lnSpc>
                <a:spcPct val="80000"/>
              </a:lnSpc>
            </a:pPr>
            <a:r>
              <a:rPr lang="en-US" altLang="zh-CN" b="1" dirty="0"/>
              <a:t>Secretary, Jan </a:t>
            </a:r>
            <a:r>
              <a:rPr lang="en-US" altLang="zh-CN" b="1" dirty="0" err="1"/>
              <a:t>Draber</a:t>
            </a:r>
            <a:endParaRPr lang="en-US" altLang="zh-CN" b="1" dirty="0"/>
          </a:p>
          <a:p>
            <a:pPr>
              <a:lnSpc>
                <a:spcPct val="80000"/>
              </a:lnSpc>
            </a:pPr>
            <a:r>
              <a:rPr lang="en-US" altLang="zh-CN" b="1" dirty="0"/>
              <a:t>Publishers</a:t>
            </a:r>
          </a:p>
          <a:p>
            <a:pPr lvl="1">
              <a:lnSpc>
                <a:spcPct val="80000"/>
              </a:lnSpc>
            </a:pPr>
            <a:r>
              <a:rPr lang="en-US" b="1" dirty="0"/>
              <a:t>Newsletter &amp; Directory, Diane Peterson</a:t>
            </a:r>
          </a:p>
          <a:p>
            <a:pPr lvl="1">
              <a:lnSpc>
                <a:spcPct val="80000"/>
              </a:lnSpc>
            </a:pPr>
            <a:r>
              <a:rPr lang="en-US" b="1" dirty="0"/>
              <a:t>Marketing, Dave Elkins</a:t>
            </a:r>
          </a:p>
          <a:p>
            <a:pPr>
              <a:lnSpc>
                <a:spcPct val="80000"/>
              </a:lnSpc>
            </a:pPr>
            <a:r>
              <a:rPr lang="en-US" b="1" dirty="0"/>
              <a:t>Past President</a:t>
            </a:r>
          </a:p>
          <a:p>
            <a:pPr lvl="1">
              <a:lnSpc>
                <a:spcPct val="80000"/>
              </a:lnSpc>
            </a:pPr>
            <a:r>
              <a:rPr lang="en-US" b="1" dirty="0"/>
              <a:t>Bill Courtney</a:t>
            </a:r>
          </a:p>
          <a:p>
            <a:pPr lvl="1">
              <a:lnSpc>
                <a:spcPct val="80000"/>
              </a:lnSpc>
            </a:pPr>
            <a:endParaRPr lang="en-US" altLang="zh-CN" sz="2000" b="1" dirty="0">
              <a:solidFill>
                <a:srgbClr val="FF0000"/>
              </a:solidFill>
            </a:endParaRPr>
          </a:p>
        </p:txBody>
      </p:sp>
      <p:sp>
        <p:nvSpPr>
          <p:cNvPr id="36867" name="Rectangle 7"/>
          <p:cNvSpPr>
            <a:spLocks noGrp="1"/>
          </p:cNvSpPr>
          <p:nvPr>
            <p:ph type="body" sz="half" idx="2"/>
          </p:nvPr>
        </p:nvSpPr>
        <p:spPr>
          <a:xfrm>
            <a:off x="4648202" y="1600200"/>
            <a:ext cx="4434840" cy="4525963"/>
          </a:xfrm>
        </p:spPr>
        <p:txBody>
          <a:bodyPr/>
          <a:lstStyle/>
          <a:p>
            <a:pPr>
              <a:lnSpc>
                <a:spcPct val="80000"/>
              </a:lnSpc>
            </a:pPr>
            <a:r>
              <a:rPr lang="en-US" altLang="zh-CN" b="1" dirty="0"/>
              <a:t>Directors</a:t>
            </a:r>
            <a:endParaRPr lang="en-US" altLang="zh-CN" dirty="0"/>
          </a:p>
          <a:p>
            <a:pPr lvl="1">
              <a:lnSpc>
                <a:spcPct val="80000"/>
              </a:lnSpc>
            </a:pPr>
            <a:r>
              <a:rPr lang="en-US" altLang="zh-CN" b="1" dirty="0"/>
              <a:t>Community Standards, Kathy Martinelli</a:t>
            </a:r>
          </a:p>
          <a:p>
            <a:pPr lvl="1">
              <a:lnSpc>
                <a:spcPct val="80000"/>
              </a:lnSpc>
            </a:pPr>
            <a:r>
              <a:rPr lang="en-US" altLang="zh-CN" b="1" dirty="0"/>
              <a:t>E-Communications, Polly Green</a:t>
            </a:r>
          </a:p>
          <a:p>
            <a:pPr lvl="1">
              <a:lnSpc>
                <a:spcPct val="80000"/>
              </a:lnSpc>
            </a:pPr>
            <a:r>
              <a:rPr lang="en-US" altLang="zh-CN" b="1" dirty="0"/>
              <a:t>Legal Liaison, Brian Bender</a:t>
            </a:r>
          </a:p>
          <a:p>
            <a:pPr lvl="1">
              <a:lnSpc>
                <a:spcPct val="80000"/>
              </a:lnSpc>
            </a:pPr>
            <a:r>
              <a:rPr lang="en-US" altLang="zh-CN" b="1" dirty="0"/>
              <a:t>Membership, Wendy Heath-Brandt</a:t>
            </a:r>
          </a:p>
          <a:p>
            <a:pPr lvl="1">
              <a:lnSpc>
                <a:spcPct val="80000"/>
              </a:lnSpc>
            </a:pPr>
            <a:r>
              <a:rPr lang="en-US" altLang="zh-CN" b="1" dirty="0"/>
              <a:t>Planning, Bill Courtney</a:t>
            </a:r>
          </a:p>
          <a:p>
            <a:pPr lvl="1">
              <a:lnSpc>
                <a:spcPct val="80000"/>
              </a:lnSpc>
            </a:pPr>
            <a:r>
              <a:rPr lang="en-US" altLang="zh-CN" b="1" dirty="0"/>
              <a:t>Security, Dave Elkins</a:t>
            </a:r>
          </a:p>
          <a:p>
            <a:pPr lvl="1">
              <a:lnSpc>
                <a:spcPct val="80000"/>
              </a:lnSpc>
            </a:pPr>
            <a:r>
              <a:rPr lang="en-US" altLang="zh-CN" b="1" dirty="0"/>
              <a:t>Social, Tracy Sage</a:t>
            </a:r>
          </a:p>
          <a:p>
            <a:pPr lvl="1">
              <a:lnSpc>
                <a:spcPct val="80000"/>
              </a:lnSpc>
            </a:pPr>
            <a:r>
              <a:rPr lang="en-US" altLang="zh-CN" b="1" dirty="0"/>
              <a:t>Special Projects, TBD</a:t>
            </a:r>
            <a:endParaRPr lang="en-US" sz="2400" dirty="0"/>
          </a:p>
        </p:txBody>
      </p:sp>
      <p:sp>
        <p:nvSpPr>
          <p:cNvPr id="36868" name="Text Box 5"/>
          <p:cNvSpPr txBox="1">
            <a:spLocks noChangeArrowheads="1"/>
          </p:cNvSpPr>
          <p:nvPr/>
        </p:nvSpPr>
        <p:spPr bwMode="auto">
          <a:xfrm>
            <a:off x="2209800" y="228600"/>
            <a:ext cx="6248400" cy="1077218"/>
          </a:xfrm>
          <a:prstGeom prst="rect">
            <a:avLst/>
          </a:prstGeom>
          <a:noFill/>
          <a:ln w="9525">
            <a:noFill/>
            <a:miter lim="800000"/>
            <a:headEnd/>
            <a:tailEnd/>
          </a:ln>
        </p:spPr>
        <p:txBody>
          <a:bodyPr>
            <a:spAutoFit/>
          </a:bodyPr>
          <a:lstStyle/>
          <a:p>
            <a:pPr algn="ctr">
              <a:spcBef>
                <a:spcPct val="50000"/>
              </a:spcBef>
            </a:pPr>
            <a:r>
              <a:rPr lang="en-US" sz="3200" b="1" dirty="0"/>
              <a:t>Presenting Your 2025 BSIA Board of Directors </a:t>
            </a:r>
          </a:p>
        </p:txBody>
      </p:sp>
    </p:spTree>
    <p:extLst>
      <p:ext uri="{BB962C8B-B14F-4D97-AF65-F5344CB8AC3E}">
        <p14:creationId xmlns:p14="http://schemas.microsoft.com/office/powerpoint/2010/main" val="23784699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lgn="ctr" fontAlgn="auto">
              <a:spcAft>
                <a:spcPts val="0"/>
              </a:spcAft>
              <a:defRPr/>
            </a:pPr>
            <a:r>
              <a:rPr lang="en-US" b="1" dirty="0">
                <a:latin typeface="+mn-lt"/>
              </a:rPr>
              <a:t>Before we go…</a:t>
            </a:r>
            <a:endParaRPr lang="en-US" dirty="0">
              <a:latin typeface="+mn-lt"/>
            </a:endParaRPr>
          </a:p>
        </p:txBody>
      </p:sp>
      <p:sp>
        <p:nvSpPr>
          <p:cNvPr id="130050" name="Content Placeholder 2"/>
          <p:cNvSpPr>
            <a:spLocks noGrp="1"/>
          </p:cNvSpPr>
          <p:nvPr>
            <p:ph idx="1"/>
          </p:nvPr>
        </p:nvSpPr>
        <p:spPr>
          <a:xfrm>
            <a:off x="533400" y="1752600"/>
            <a:ext cx="8229600" cy="4525963"/>
          </a:xfrm>
        </p:spPr>
        <p:txBody>
          <a:bodyPr/>
          <a:lstStyle/>
          <a:p>
            <a:pPr algn="ctr">
              <a:buFont typeface="Arial" charset="0"/>
              <a:buNone/>
            </a:pPr>
            <a:r>
              <a:rPr lang="en-US" sz="6000" b="1" dirty="0"/>
              <a:t>Thank you for the canned and non-perishable goods you brought today!</a:t>
            </a:r>
          </a:p>
        </p:txBody>
      </p:sp>
      <p:pic>
        <p:nvPicPr>
          <p:cNvPr id="130051" name="Picture 2"/>
          <p:cNvPicPr>
            <a:picLocks noChangeAspect="1" noChangeArrowheads="1"/>
          </p:cNvPicPr>
          <p:nvPr/>
        </p:nvPicPr>
        <p:blipFill>
          <a:blip r:embed="rId3" cstate="print"/>
          <a:srcRect/>
          <a:stretch>
            <a:fillRect/>
          </a:stretch>
        </p:blipFill>
        <p:spPr bwMode="auto">
          <a:xfrm>
            <a:off x="457200" y="228600"/>
            <a:ext cx="1676400" cy="1477963"/>
          </a:xfrm>
          <a:prstGeom prst="rect">
            <a:avLst/>
          </a:prstGeom>
          <a:noFill/>
          <a:ln w="9525">
            <a:noFill/>
            <a:miter lim="800000"/>
            <a:headEnd/>
            <a:tailEnd/>
          </a:ln>
        </p:spPr>
      </p:pic>
    </p:spTree>
  </p:cSld>
  <p:clrMapOvr>
    <a:masterClrMapping/>
  </p:clrMapOvr>
  <p:transition spd="slow">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7" name="Picture 2"/>
          <p:cNvPicPr>
            <a:picLocks noChangeAspect="1" noChangeArrowheads="1"/>
          </p:cNvPicPr>
          <p:nvPr/>
        </p:nvPicPr>
        <p:blipFill>
          <a:blip r:embed="rId3" cstate="print"/>
          <a:srcRect/>
          <a:stretch>
            <a:fillRect/>
          </a:stretch>
        </p:blipFill>
        <p:spPr bwMode="auto">
          <a:xfrm>
            <a:off x="2362200" y="685800"/>
            <a:ext cx="4224338" cy="3321050"/>
          </a:xfrm>
          <a:prstGeom prst="rect">
            <a:avLst/>
          </a:prstGeom>
          <a:noFill/>
          <a:ln w="9525">
            <a:noFill/>
            <a:miter lim="800000"/>
            <a:headEnd/>
            <a:tailEnd/>
          </a:ln>
        </p:spPr>
      </p:pic>
      <p:sp>
        <p:nvSpPr>
          <p:cNvPr id="132098" name="Text Box 3"/>
          <p:cNvSpPr txBox="1">
            <a:spLocks noChangeArrowheads="1"/>
          </p:cNvSpPr>
          <p:nvPr/>
        </p:nvSpPr>
        <p:spPr bwMode="auto">
          <a:xfrm>
            <a:off x="1219200" y="4419600"/>
            <a:ext cx="6858000" cy="1938992"/>
          </a:xfrm>
          <a:prstGeom prst="rect">
            <a:avLst/>
          </a:prstGeom>
          <a:noFill/>
          <a:ln w="9525">
            <a:noFill/>
            <a:miter lim="800000"/>
            <a:headEnd/>
            <a:tailEnd/>
          </a:ln>
        </p:spPr>
        <p:txBody>
          <a:bodyPr>
            <a:spAutoFit/>
          </a:bodyPr>
          <a:lstStyle/>
          <a:p>
            <a:pPr algn="ctr">
              <a:spcBef>
                <a:spcPct val="50000"/>
              </a:spcBef>
            </a:pPr>
            <a:r>
              <a:rPr lang="en-US" sz="4000" b="1" i="1" dirty="0"/>
              <a:t>THANK YOU FOR YOUR SUPPORT AND FOR TURNING OUT TODAY!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28674" name="Rectangle 6"/>
          <p:cNvSpPr>
            <a:spLocks noGrp="1"/>
          </p:cNvSpPr>
          <p:nvPr>
            <p:ph type="body" sz="half" idx="1"/>
          </p:nvPr>
        </p:nvSpPr>
        <p:spPr>
          <a:xfrm>
            <a:off x="457200" y="1600200"/>
            <a:ext cx="4114800" cy="5029200"/>
          </a:xfrm>
          <a:ln>
            <a:solidFill>
              <a:schemeClr val="tx1"/>
            </a:solidFill>
          </a:ln>
        </p:spPr>
        <p:txBody>
          <a:bodyPr/>
          <a:lstStyle/>
          <a:p>
            <a:pPr>
              <a:lnSpc>
                <a:spcPct val="80000"/>
              </a:lnSpc>
            </a:pPr>
            <a:r>
              <a:rPr lang="en-US" altLang="zh-CN" b="1" dirty="0"/>
              <a:t>Call to Order &amp; Pledge</a:t>
            </a:r>
            <a:br>
              <a:rPr lang="en-US" altLang="zh-CN" b="1" dirty="0"/>
            </a:br>
            <a:endParaRPr lang="en-US" altLang="zh-CN" b="1" dirty="0"/>
          </a:p>
          <a:p>
            <a:pPr>
              <a:lnSpc>
                <a:spcPct val="80000"/>
              </a:lnSpc>
            </a:pPr>
            <a:r>
              <a:rPr lang="en-US" altLang="zh-CN" b="1" dirty="0">
                <a:solidFill>
                  <a:srgbClr val="FF0000"/>
                </a:solidFill>
              </a:rPr>
              <a:t>Call for Quorum</a:t>
            </a:r>
            <a:br>
              <a:rPr lang="en-US" altLang="zh-CN" b="1" dirty="0"/>
            </a:br>
            <a:endParaRPr lang="en-US" altLang="zh-CN" b="1" dirty="0"/>
          </a:p>
          <a:p>
            <a:pPr>
              <a:lnSpc>
                <a:spcPct val="80000"/>
              </a:lnSpc>
            </a:pPr>
            <a:r>
              <a:rPr lang="en-US" altLang="zh-CN" b="1" dirty="0">
                <a:solidFill>
                  <a:srgbClr val="FF0000"/>
                </a:solidFill>
              </a:rPr>
              <a:t>Approval of 2023 Annual Meeting Minutes</a:t>
            </a:r>
            <a:br>
              <a:rPr lang="en-US" altLang="zh-CN" b="1" dirty="0"/>
            </a:br>
            <a:endParaRPr lang="en-US" altLang="zh-CN" dirty="0"/>
          </a:p>
          <a:p>
            <a:pPr>
              <a:lnSpc>
                <a:spcPct val="80000"/>
              </a:lnSpc>
            </a:pPr>
            <a:r>
              <a:rPr lang="en-US" altLang="zh-CN" b="1" dirty="0">
                <a:solidFill>
                  <a:srgbClr val="FF0000"/>
                </a:solidFill>
              </a:rPr>
              <a:t>2025 Board of Directors</a:t>
            </a:r>
            <a:r>
              <a:rPr lang="en-US" altLang="zh-CN" dirty="0">
                <a:solidFill>
                  <a:srgbClr val="FF0000"/>
                </a:solidFill>
              </a:rPr>
              <a:t> </a:t>
            </a:r>
            <a:r>
              <a:rPr lang="en-US" altLang="zh-CN" b="1" dirty="0">
                <a:solidFill>
                  <a:srgbClr val="FF0000"/>
                </a:solidFill>
              </a:rPr>
              <a:t>Nomination and Voting</a:t>
            </a:r>
            <a:r>
              <a:rPr lang="en-US" altLang="zh-CN" dirty="0">
                <a:solidFill>
                  <a:srgbClr val="FF0000"/>
                </a:solidFill>
              </a:rPr>
              <a:t> </a:t>
            </a:r>
            <a:br>
              <a:rPr lang="en-US" altLang="zh-CN" dirty="0"/>
            </a:br>
            <a:endParaRPr lang="en-US" altLang="zh-CN" dirty="0"/>
          </a:p>
          <a:p>
            <a:pPr>
              <a:lnSpc>
                <a:spcPct val="80000"/>
              </a:lnSpc>
            </a:pPr>
            <a:r>
              <a:rPr lang="en-US" altLang="zh-CN" b="1" dirty="0"/>
              <a:t>Bylaw Change &amp; Lawsuit Information</a:t>
            </a:r>
          </a:p>
          <a:p>
            <a:pPr marL="0" indent="0">
              <a:lnSpc>
                <a:spcPct val="80000"/>
              </a:lnSpc>
              <a:buNone/>
            </a:pPr>
            <a:endParaRPr lang="en-US" altLang="zh-CN" b="1" dirty="0"/>
          </a:p>
          <a:p>
            <a:pPr>
              <a:lnSpc>
                <a:spcPct val="80000"/>
              </a:lnSpc>
            </a:pPr>
            <a:endParaRPr lang="en-US" altLang="zh-CN" b="1" dirty="0"/>
          </a:p>
          <a:p>
            <a:pPr>
              <a:lnSpc>
                <a:spcPct val="80000"/>
              </a:lnSpc>
            </a:pPr>
            <a:endParaRPr lang="en-US" altLang="zh-CN" b="1" dirty="0"/>
          </a:p>
          <a:p>
            <a:pPr>
              <a:lnSpc>
                <a:spcPct val="80000"/>
              </a:lnSpc>
              <a:buNone/>
            </a:pPr>
            <a:br>
              <a:rPr lang="en-US" altLang="zh-CN" sz="2400" b="1" dirty="0"/>
            </a:br>
            <a:endParaRPr lang="en-US" altLang="zh-CN" sz="2400" b="1" dirty="0"/>
          </a:p>
          <a:p>
            <a:pPr>
              <a:lnSpc>
                <a:spcPct val="80000"/>
              </a:lnSpc>
            </a:pPr>
            <a:endParaRPr lang="en-US" altLang="zh-CN" dirty="0"/>
          </a:p>
        </p:txBody>
      </p:sp>
      <p:sp>
        <p:nvSpPr>
          <p:cNvPr id="29703" name="Rectangle 7"/>
          <p:cNvSpPr>
            <a:spLocks noGrp="1"/>
          </p:cNvSpPr>
          <p:nvPr>
            <p:ph type="body" sz="half" idx="2"/>
          </p:nvPr>
        </p:nvSpPr>
        <p:spPr>
          <a:xfrm>
            <a:off x="4684776" y="1600199"/>
            <a:ext cx="4038600" cy="5029200"/>
          </a:xfrm>
          <a:ln>
            <a:solidFill>
              <a:schemeClr val="tx1"/>
            </a:solidFill>
          </a:ln>
        </p:spPr>
        <p:txBody>
          <a:bodyPr/>
          <a:lstStyle/>
          <a:p>
            <a:pPr>
              <a:lnSpc>
                <a:spcPct val="80000"/>
              </a:lnSpc>
              <a:defRPr/>
            </a:pPr>
            <a:r>
              <a:rPr lang="en-US" altLang="zh-CN" b="1" dirty="0"/>
              <a:t>2024 Projected Income Statement and 2025 Budget Approval</a:t>
            </a:r>
          </a:p>
          <a:p>
            <a:pPr>
              <a:lnSpc>
                <a:spcPct val="80000"/>
              </a:lnSpc>
              <a:defRPr/>
            </a:pPr>
            <a:endParaRPr lang="en-US" altLang="zh-CN" b="1" dirty="0"/>
          </a:p>
          <a:p>
            <a:pPr>
              <a:lnSpc>
                <a:spcPct val="80000"/>
              </a:lnSpc>
              <a:defRPr/>
            </a:pPr>
            <a:r>
              <a:rPr lang="en-US" altLang="zh-CN" b="1" dirty="0"/>
              <a:t>Officer’s Reports</a:t>
            </a:r>
            <a:br>
              <a:rPr lang="en-US" altLang="zh-CN" b="1" dirty="0"/>
            </a:br>
            <a:endParaRPr lang="en-US" altLang="zh-CN" b="1" dirty="0"/>
          </a:p>
          <a:p>
            <a:pPr>
              <a:lnSpc>
                <a:spcPct val="80000"/>
              </a:lnSpc>
              <a:defRPr/>
            </a:pPr>
            <a:r>
              <a:rPr lang="en-US" altLang="zh-CN" b="1" dirty="0"/>
              <a:t>Director’s Reports</a:t>
            </a:r>
            <a:br>
              <a:rPr lang="en-US" altLang="zh-CN" b="1" dirty="0"/>
            </a:br>
            <a:endParaRPr lang="en-US" altLang="zh-CN" b="1" dirty="0"/>
          </a:p>
          <a:p>
            <a:pPr>
              <a:lnSpc>
                <a:spcPct val="80000"/>
              </a:lnSpc>
              <a:defRPr/>
            </a:pPr>
            <a:r>
              <a:rPr lang="en-US" altLang="zh-CN" b="1" dirty="0"/>
              <a:t>Member Comments</a:t>
            </a:r>
            <a:br>
              <a:rPr lang="en-US" altLang="zh-CN" b="1" dirty="0"/>
            </a:br>
            <a:endParaRPr lang="en-US" altLang="zh-CN" b="1" dirty="0"/>
          </a:p>
          <a:p>
            <a:pPr>
              <a:lnSpc>
                <a:spcPct val="80000"/>
              </a:lnSpc>
              <a:defRPr/>
            </a:pPr>
            <a:r>
              <a:rPr lang="en-US" altLang="zh-CN" b="1" dirty="0"/>
              <a:t>Introduce 2025 Board</a:t>
            </a:r>
            <a:br>
              <a:rPr lang="en-US" altLang="zh-CN" b="1" dirty="0"/>
            </a:br>
            <a:endParaRPr lang="en-US" altLang="zh-CN" b="1" dirty="0"/>
          </a:p>
          <a:p>
            <a:pPr>
              <a:lnSpc>
                <a:spcPct val="80000"/>
              </a:lnSpc>
              <a:defRPr/>
            </a:pPr>
            <a:r>
              <a:rPr lang="en-US" altLang="zh-CN" b="1" dirty="0"/>
              <a:t>Adjourn</a:t>
            </a:r>
            <a:endParaRPr lang="en-US" b="1" dirty="0"/>
          </a:p>
          <a:p>
            <a:pPr>
              <a:lnSpc>
                <a:spcPct val="80000"/>
              </a:lnSpc>
              <a:defRPr/>
            </a:pPr>
            <a:endParaRPr lang="en-US" sz="2400" dirty="0"/>
          </a:p>
        </p:txBody>
      </p:sp>
      <p:sp>
        <p:nvSpPr>
          <p:cNvPr id="28676" name="Text Box 5"/>
          <p:cNvSpPr txBox="1">
            <a:spLocks noChangeArrowheads="1"/>
          </p:cNvSpPr>
          <p:nvPr/>
        </p:nvSpPr>
        <p:spPr bwMode="auto">
          <a:xfrm>
            <a:off x="2209800" y="533400"/>
            <a:ext cx="6248400" cy="579438"/>
          </a:xfrm>
          <a:prstGeom prst="rect">
            <a:avLst/>
          </a:prstGeom>
          <a:noFill/>
          <a:ln w="9525">
            <a:noFill/>
            <a:miter lim="800000"/>
            <a:headEnd/>
            <a:tailEnd/>
          </a:ln>
        </p:spPr>
        <p:txBody>
          <a:bodyPr>
            <a:spAutoFit/>
          </a:bodyPr>
          <a:lstStyle/>
          <a:p>
            <a:pPr>
              <a:spcBef>
                <a:spcPct val="50000"/>
              </a:spcBef>
            </a:pPr>
            <a:r>
              <a:rPr lang="en-US" sz="3200" b="1" dirty="0"/>
              <a:t>		Agenda</a:t>
            </a:r>
            <a:endParaRPr lang="en-US" sz="3200" b="1" dirty="0">
              <a:solidFill>
                <a:srgbClr val="FF0000"/>
              </a:solidFill>
            </a:endParaRPr>
          </a:p>
        </p:txBody>
      </p:sp>
      <p:pic>
        <p:nvPicPr>
          <p:cNvPr id="2" name="Picture 3">
            <a:extLst>
              <a:ext uri="{FF2B5EF4-FFF2-40B4-BE49-F238E27FC236}">
                <a16:creationId xmlns:a16="http://schemas.microsoft.com/office/drawing/2014/main" id="{6DB12FD4-98AD-4018-50BF-BAAEF25EC7F0}"/>
              </a:ext>
            </a:extLst>
          </p:cNvPr>
          <p:cNvPicPr>
            <a:picLocks noChangeAspect="1" noChangeArrowheads="1"/>
          </p:cNvPicPr>
          <p:nvPr/>
        </p:nvPicPr>
        <p:blipFill>
          <a:blip r:embed="rId3" cstate="print"/>
          <a:srcRect/>
          <a:stretch>
            <a:fillRect/>
          </a:stretch>
        </p:blipFill>
        <p:spPr bwMode="auto">
          <a:xfrm>
            <a:off x="634825" y="251619"/>
            <a:ext cx="1454150" cy="1143000"/>
          </a:xfrm>
          <a:prstGeom prst="rect">
            <a:avLst/>
          </a:prstGeom>
          <a:noFill/>
          <a:ln w="9525">
            <a:noFill/>
            <a:miter lim="800000"/>
            <a:headEnd/>
            <a:tailEnd/>
          </a:ln>
        </p:spPr>
      </p:pic>
      <p:pic>
        <p:nvPicPr>
          <p:cNvPr id="3" name="Picture 3">
            <a:extLst>
              <a:ext uri="{FF2B5EF4-FFF2-40B4-BE49-F238E27FC236}">
                <a16:creationId xmlns:a16="http://schemas.microsoft.com/office/drawing/2014/main" id="{5A848FB7-7A01-AEDF-8DE1-98EE15E3F6C9}"/>
              </a:ext>
            </a:extLst>
          </p:cNvPr>
          <p:cNvPicPr>
            <a:picLocks noChangeAspect="1" noChangeArrowheads="1"/>
          </p:cNvPicPr>
          <p:nvPr/>
        </p:nvPicPr>
        <p:blipFill>
          <a:blip r:embed="rId3" cstate="print"/>
          <a:srcRect/>
          <a:stretch>
            <a:fillRect/>
          </a:stretch>
        </p:blipFill>
        <p:spPr bwMode="auto">
          <a:xfrm>
            <a:off x="629873" y="251619"/>
            <a:ext cx="1454150" cy="1143000"/>
          </a:xfrm>
          <a:prstGeom prst="rect">
            <a:avLst/>
          </a:prstGeom>
          <a:noFill/>
          <a:ln w="9525">
            <a:noFill/>
            <a:miter lim="800000"/>
            <a:headEnd/>
            <a:tailEnd/>
          </a:ln>
        </p:spPr>
      </p:pic>
    </p:spTree>
    <p:extLst>
      <p:ext uri="{BB962C8B-B14F-4D97-AF65-F5344CB8AC3E}">
        <p14:creationId xmlns:p14="http://schemas.microsoft.com/office/powerpoint/2010/main" val="3825627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p:cNvPicPr>
            <a:picLocks noChangeAspect="1" noChangeArrowheads="1"/>
          </p:cNvPicPr>
          <p:nvPr/>
        </p:nvPicPr>
        <p:blipFill>
          <a:blip r:embed="rId3"/>
          <a:srcRect/>
          <a:stretch>
            <a:fillRect/>
          </a:stretch>
        </p:blipFill>
        <p:spPr bwMode="auto">
          <a:xfrm>
            <a:off x="609600" y="228600"/>
            <a:ext cx="1454150" cy="1143000"/>
          </a:xfrm>
          <a:prstGeom prst="rect">
            <a:avLst/>
          </a:prstGeom>
          <a:noFill/>
          <a:ln w="9525">
            <a:noFill/>
            <a:miter lim="800000"/>
            <a:headEnd/>
            <a:tailEnd/>
          </a:ln>
        </p:spPr>
      </p:pic>
      <p:sp>
        <p:nvSpPr>
          <p:cNvPr id="5" name="Rectangle 4"/>
          <p:cNvSpPr/>
          <p:nvPr/>
        </p:nvSpPr>
        <p:spPr>
          <a:xfrm>
            <a:off x="624396" y="1395274"/>
            <a:ext cx="7467600" cy="5416868"/>
          </a:xfrm>
          <a:prstGeom prst="rect">
            <a:avLst/>
          </a:prstGeom>
        </p:spPr>
        <p:txBody>
          <a:bodyPr>
            <a:spAutoFit/>
          </a:bodyPr>
          <a:lstStyle/>
          <a:p>
            <a:pPr algn="ctr">
              <a:defRPr/>
            </a:pPr>
            <a:r>
              <a:rPr lang="en-US" sz="2000" dirty="0"/>
              <a:t> </a:t>
            </a:r>
            <a:r>
              <a:rPr kumimoji="0" lang="en-US" sz="2000" b="1" i="0" u="none" strike="noStrike" kern="1200" cap="none" spc="0" normalizeH="0" baseline="0" noProof="0" dirty="0">
                <a:ln>
                  <a:noFill/>
                </a:ln>
                <a:solidFill>
                  <a:prstClr val="black"/>
                </a:solidFill>
                <a:effectLst/>
                <a:uLnTx/>
                <a:uFillTx/>
                <a:latin typeface="Arial" charset="0"/>
                <a:ea typeface="+mn-ea"/>
                <a:cs typeface="Arial" charset="0"/>
              </a:rPr>
              <a:t>Burnt Store Isles Association By-Laws, Article VII, Meeting and Elections</a:t>
            </a:r>
            <a:endParaRPr kumimoji="0" lang="en-US" sz="2000" b="0" i="0" u="none" strike="noStrike" kern="1200" cap="none" spc="0" normalizeH="0" baseline="0" noProof="0" dirty="0">
              <a:ln>
                <a:noFill/>
              </a:ln>
              <a:solidFill>
                <a:prstClr val="black"/>
              </a:solidFill>
              <a:effectLst/>
              <a:uLnTx/>
              <a:uFillTx/>
              <a:latin typeface="Arial" charset="0"/>
              <a:ea typeface="+mn-ea"/>
              <a:cs typeface="Arial" charset="0"/>
            </a:endParaRPr>
          </a:p>
          <a:p>
            <a:pPr>
              <a:defRPr/>
            </a:pPr>
            <a:endParaRPr lang="en-US" dirty="0"/>
          </a:p>
          <a:p>
            <a:pPr marL="285750" indent="-285750">
              <a:buFont typeface="Arial" panose="020B0604020202020204" pitchFamily="34" charset="0"/>
              <a:buChar char="•"/>
              <a:defRPr/>
            </a:pPr>
            <a:r>
              <a:rPr lang="en-US" b="1" dirty="0"/>
              <a:t>The Annual membership meeting of the owner members shall be held on any day in November.</a:t>
            </a:r>
            <a:br>
              <a:rPr lang="en-US" b="1" dirty="0"/>
            </a:br>
            <a:endParaRPr lang="en-US" b="1" dirty="0"/>
          </a:p>
          <a:p>
            <a:pPr marL="285750" indent="-285750">
              <a:buFont typeface="Arial" panose="020B0604020202020204" pitchFamily="34" charset="0"/>
              <a:buChar char="•"/>
              <a:defRPr/>
            </a:pPr>
            <a:r>
              <a:rPr lang="en-US" b="1" dirty="0"/>
              <a:t>Chair of the Nominating Committee presents the list of candidates.</a:t>
            </a:r>
            <a:br>
              <a:rPr lang="en-US" b="1" dirty="0"/>
            </a:br>
            <a:endParaRPr lang="en-US" b="1" dirty="0"/>
          </a:p>
          <a:p>
            <a:pPr marL="285750" indent="-285750">
              <a:buFont typeface="Arial" panose="020B0604020202020204" pitchFamily="34" charset="0"/>
              <a:buChar char="•"/>
              <a:defRPr/>
            </a:pPr>
            <a:r>
              <a:rPr lang="en-US" b="1" dirty="0"/>
              <a:t>Nominations may also be made from the floor, provided prior consent of that nominee has been obtained. </a:t>
            </a:r>
            <a:br>
              <a:rPr lang="en-US" b="1" dirty="0"/>
            </a:br>
            <a:endParaRPr lang="en-US" b="1" dirty="0"/>
          </a:p>
          <a:p>
            <a:pPr marL="285750" indent="-285750">
              <a:buFont typeface="Arial" panose="020B0604020202020204" pitchFamily="34" charset="0"/>
              <a:buChar char="•"/>
              <a:defRPr/>
            </a:pPr>
            <a:r>
              <a:rPr lang="en-US" b="1" dirty="0"/>
              <a:t>Those receiving the greatest number of votes of members present shall be declared elected to the offices to which they were nominated. </a:t>
            </a:r>
            <a:br>
              <a:rPr lang="en-US" b="1" dirty="0"/>
            </a:br>
            <a:endParaRPr lang="en-US" b="1" dirty="0"/>
          </a:p>
          <a:p>
            <a:pPr marL="285750" indent="-285750">
              <a:buFont typeface="Arial" panose="020B0604020202020204" pitchFamily="34" charset="0"/>
              <a:buChar char="•"/>
              <a:defRPr/>
            </a:pPr>
            <a:r>
              <a:rPr lang="en-US" b="1" dirty="0"/>
              <a:t>Officers and Directors elected shall assume office the following January 1st.</a:t>
            </a:r>
          </a:p>
          <a:p>
            <a:pPr>
              <a:defRPr/>
            </a:pPr>
            <a:r>
              <a:rPr lang="en-US" dirty="0"/>
              <a:t> </a:t>
            </a:r>
          </a:p>
        </p:txBody>
      </p:sp>
      <p:sp>
        <p:nvSpPr>
          <p:cNvPr id="2" name="Text Box 5">
            <a:extLst>
              <a:ext uri="{FF2B5EF4-FFF2-40B4-BE49-F238E27FC236}">
                <a16:creationId xmlns:a16="http://schemas.microsoft.com/office/drawing/2014/main" id="{8E8ADC56-1B36-A485-DC0B-82571E9442DF}"/>
              </a:ext>
            </a:extLst>
          </p:cNvPr>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2025 Nominating Committee Chair Report</a:t>
            </a:r>
            <a:br>
              <a:rPr lang="en-US" sz="3200" b="1" dirty="0"/>
            </a:br>
            <a:r>
              <a:rPr lang="en-US" sz="2400" dirty="0"/>
              <a:t>Bill Courtney</a:t>
            </a:r>
            <a:endParaRPr lang="en-US" sz="3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
          <p:cNvPicPr>
            <a:picLocks noChangeAspect="1" noChangeArrowheads="1"/>
          </p:cNvPicPr>
          <p:nvPr/>
        </p:nvPicPr>
        <p:blipFill>
          <a:blip r:embed="rId3" cstate="print"/>
          <a:srcRect/>
          <a:stretch>
            <a:fillRect/>
          </a:stretch>
        </p:blipFill>
        <p:spPr bwMode="auto">
          <a:xfrm>
            <a:off x="609600" y="228600"/>
            <a:ext cx="1454150" cy="1143000"/>
          </a:xfrm>
          <a:prstGeom prst="rect">
            <a:avLst/>
          </a:prstGeom>
          <a:noFill/>
          <a:ln w="9525">
            <a:noFill/>
            <a:miter lim="800000"/>
            <a:headEnd/>
            <a:tailEnd/>
          </a:ln>
        </p:spPr>
      </p:pic>
      <p:sp>
        <p:nvSpPr>
          <p:cNvPr id="32770" name="Text Box 5"/>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2025 Nominating Committee Chair Report</a:t>
            </a:r>
            <a:br>
              <a:rPr lang="en-US" sz="2400" b="1" dirty="0"/>
            </a:br>
            <a:r>
              <a:rPr lang="en-US" sz="2400" dirty="0"/>
              <a:t>Bill Courtney</a:t>
            </a:r>
          </a:p>
        </p:txBody>
      </p:sp>
      <p:sp>
        <p:nvSpPr>
          <p:cNvPr id="32771" name="Rectangle 4"/>
          <p:cNvSpPr>
            <a:spLocks noChangeArrowheads="1"/>
          </p:cNvSpPr>
          <p:nvPr/>
        </p:nvSpPr>
        <p:spPr bwMode="auto">
          <a:xfrm>
            <a:off x="533400" y="1447800"/>
            <a:ext cx="7467600" cy="5355312"/>
          </a:xfrm>
          <a:prstGeom prst="rect">
            <a:avLst/>
          </a:prstGeom>
          <a:noFill/>
          <a:ln w="9525">
            <a:noFill/>
            <a:miter lim="800000"/>
            <a:headEnd/>
            <a:tailEnd/>
          </a:ln>
        </p:spPr>
        <p:txBody>
          <a:bodyPr>
            <a:spAutoFit/>
          </a:bodyPr>
          <a:lstStyle/>
          <a:p>
            <a:r>
              <a:rPr lang="en-US" sz="2400" b="1" dirty="0"/>
              <a:t>Officers</a:t>
            </a:r>
            <a:r>
              <a:rPr lang="en-US" sz="2400" dirty="0"/>
              <a:t>:</a:t>
            </a:r>
          </a:p>
          <a:p>
            <a:r>
              <a:rPr lang="en-US" sz="2400" dirty="0"/>
              <a:t>President: Bill Page, 2</a:t>
            </a:r>
            <a:r>
              <a:rPr lang="en-US" sz="2400" baseline="30000" dirty="0"/>
              <a:t>nd</a:t>
            </a:r>
            <a:r>
              <a:rPr lang="en-US" sz="2400" dirty="0"/>
              <a:t> 2-year term</a:t>
            </a:r>
          </a:p>
          <a:p>
            <a:r>
              <a:rPr lang="en-US" sz="2400" dirty="0"/>
              <a:t>Vice President: Pat Iorio, 2</a:t>
            </a:r>
            <a:r>
              <a:rPr lang="en-US" sz="2400" baseline="30000" dirty="0"/>
              <a:t>nd</a:t>
            </a:r>
            <a:r>
              <a:rPr lang="en-US" sz="2400" dirty="0"/>
              <a:t> 2-year term</a:t>
            </a:r>
            <a:endParaRPr lang="en-US" sz="2400" b="1" dirty="0"/>
          </a:p>
          <a:p>
            <a:r>
              <a:rPr lang="en-US" sz="2400" dirty="0"/>
              <a:t>Secretary: Jan </a:t>
            </a:r>
            <a:r>
              <a:rPr lang="en-US" sz="2400" dirty="0" err="1"/>
              <a:t>Draber</a:t>
            </a:r>
            <a:endParaRPr lang="en-US" sz="2400" dirty="0"/>
          </a:p>
          <a:p>
            <a:r>
              <a:rPr lang="en-US" sz="2400" dirty="0"/>
              <a:t> </a:t>
            </a:r>
          </a:p>
          <a:p>
            <a:r>
              <a:rPr lang="en-US" sz="2400" b="1" dirty="0"/>
              <a:t>Directors: </a:t>
            </a:r>
          </a:p>
          <a:p>
            <a:r>
              <a:rPr lang="en-US" sz="2400" dirty="0"/>
              <a:t>Community Standards: Kathy Martinelli</a:t>
            </a:r>
          </a:p>
          <a:p>
            <a:pPr>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Security: Dave Elkins, </a:t>
            </a:r>
            <a:r>
              <a:rPr lang="en-US" sz="2400" dirty="0"/>
              <a:t>2</a:t>
            </a:r>
            <a:r>
              <a:rPr lang="en-US" sz="2400" baseline="30000" dirty="0"/>
              <a:t>nd</a:t>
            </a:r>
            <a:r>
              <a:rPr lang="en-US" sz="2400" dirty="0"/>
              <a:t> 2-year term</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a:p>
            <a:r>
              <a:rPr lang="en-US" sz="2400" dirty="0"/>
              <a:t>Social: Tracy Sage</a:t>
            </a:r>
          </a:p>
          <a:p>
            <a:r>
              <a:rPr lang="en-US" sz="2400" dirty="0"/>
              <a:t>Special Projects: </a:t>
            </a:r>
            <a:r>
              <a:rPr lang="en-US" sz="2400" b="1" dirty="0"/>
              <a:t>OPEN</a:t>
            </a:r>
            <a:endParaRPr lang="en-US" sz="2000" b="1" dirty="0"/>
          </a:p>
          <a:p>
            <a:endParaRPr lang="en-US" sz="2000" dirty="0"/>
          </a:p>
          <a:p>
            <a:endParaRPr lang="en-US" dirty="0"/>
          </a:p>
          <a:p>
            <a:endParaRPr lang="en-US" dirty="0"/>
          </a:p>
          <a:p>
            <a:r>
              <a:rPr lang="en-US" dirty="0"/>
              <a:t> </a:t>
            </a:r>
            <a:endParaRPr lang="en-US" sz="2800" dirty="0"/>
          </a:p>
          <a:p>
            <a:r>
              <a:rPr lang="en-US" dirty="0"/>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73370-666D-2158-C489-55FCADC0EE72}"/>
            </a:ext>
          </a:extLst>
        </p:cNvPr>
        <p:cNvGrpSpPr/>
        <p:nvPr/>
      </p:nvGrpSpPr>
      <p:grpSpPr>
        <a:xfrm>
          <a:off x="0" y="0"/>
          <a:ext cx="0" cy="0"/>
          <a:chOff x="0" y="0"/>
          <a:chExt cx="0" cy="0"/>
        </a:xfrm>
      </p:grpSpPr>
      <p:pic>
        <p:nvPicPr>
          <p:cNvPr id="32769" name="Picture 3">
            <a:extLst>
              <a:ext uri="{FF2B5EF4-FFF2-40B4-BE49-F238E27FC236}">
                <a16:creationId xmlns:a16="http://schemas.microsoft.com/office/drawing/2014/main" id="{2C53C387-E4CC-4A58-D6BB-7A7662FF9189}"/>
              </a:ext>
            </a:extLst>
          </p:cNvPr>
          <p:cNvPicPr>
            <a:picLocks noChangeAspect="1" noChangeArrowheads="1"/>
          </p:cNvPicPr>
          <p:nvPr/>
        </p:nvPicPr>
        <p:blipFill>
          <a:blip r:embed="rId3" cstate="print"/>
          <a:srcRect/>
          <a:stretch>
            <a:fillRect/>
          </a:stretch>
        </p:blipFill>
        <p:spPr bwMode="auto">
          <a:xfrm>
            <a:off x="609600" y="228600"/>
            <a:ext cx="1454150" cy="1143000"/>
          </a:xfrm>
          <a:prstGeom prst="rect">
            <a:avLst/>
          </a:prstGeom>
          <a:noFill/>
          <a:ln w="9525">
            <a:noFill/>
            <a:miter lim="800000"/>
            <a:headEnd/>
            <a:tailEnd/>
          </a:ln>
        </p:spPr>
      </p:pic>
      <p:sp>
        <p:nvSpPr>
          <p:cNvPr id="32770" name="Text Box 5">
            <a:extLst>
              <a:ext uri="{FF2B5EF4-FFF2-40B4-BE49-F238E27FC236}">
                <a16:creationId xmlns:a16="http://schemas.microsoft.com/office/drawing/2014/main" id="{22448B00-582C-7FAE-A5C2-9ECA9AF887CB}"/>
              </a:ext>
            </a:extLst>
          </p:cNvPr>
          <p:cNvSpPr txBox="1">
            <a:spLocks noChangeArrowheads="1"/>
          </p:cNvSpPr>
          <p:nvPr/>
        </p:nvSpPr>
        <p:spPr bwMode="auto">
          <a:xfrm>
            <a:off x="2209800" y="228600"/>
            <a:ext cx="6248400" cy="830997"/>
          </a:xfrm>
          <a:prstGeom prst="rect">
            <a:avLst/>
          </a:prstGeom>
          <a:noFill/>
          <a:ln w="9525">
            <a:noFill/>
            <a:miter lim="800000"/>
            <a:headEnd/>
            <a:tailEnd/>
          </a:ln>
        </p:spPr>
        <p:txBody>
          <a:bodyPr>
            <a:spAutoFit/>
          </a:bodyPr>
          <a:lstStyle/>
          <a:p>
            <a:pPr algn="ctr">
              <a:spcBef>
                <a:spcPct val="50000"/>
              </a:spcBef>
            </a:pPr>
            <a:r>
              <a:rPr lang="en-US" sz="2400" b="1" dirty="0"/>
              <a:t>2025 Nominating Committee Chair Report</a:t>
            </a:r>
            <a:br>
              <a:rPr lang="en-US" sz="2400" b="1" dirty="0"/>
            </a:br>
            <a:r>
              <a:rPr lang="en-US" sz="2400" dirty="0"/>
              <a:t>Bill Courtney</a:t>
            </a:r>
          </a:p>
        </p:txBody>
      </p:sp>
      <p:sp>
        <p:nvSpPr>
          <p:cNvPr id="32771" name="Rectangle 4">
            <a:extLst>
              <a:ext uri="{FF2B5EF4-FFF2-40B4-BE49-F238E27FC236}">
                <a16:creationId xmlns:a16="http://schemas.microsoft.com/office/drawing/2014/main" id="{FD6B969C-680B-C273-ED23-3E3B97820248}"/>
              </a:ext>
            </a:extLst>
          </p:cNvPr>
          <p:cNvSpPr>
            <a:spLocks noChangeArrowheads="1"/>
          </p:cNvSpPr>
          <p:nvPr/>
        </p:nvSpPr>
        <p:spPr bwMode="auto">
          <a:xfrm>
            <a:off x="685800" y="1371600"/>
            <a:ext cx="7315200" cy="6847285"/>
          </a:xfrm>
          <a:prstGeom prst="rect">
            <a:avLst/>
          </a:prstGeom>
          <a:noFill/>
          <a:ln w="9525">
            <a:noFill/>
            <a:miter lim="800000"/>
            <a:headEnd/>
            <a:tailEnd/>
          </a:ln>
        </p:spPr>
        <p:txBody>
          <a:bodyPr wrap="square">
            <a:spAutoFit/>
          </a:bodyPr>
          <a:lstStyle/>
          <a:p>
            <a:r>
              <a:rPr lang="en-US" sz="2400" b="1" dirty="0"/>
              <a:t>Officers</a:t>
            </a:r>
            <a:r>
              <a:rPr lang="en-US" sz="2400" dirty="0"/>
              <a:t>:</a:t>
            </a:r>
          </a:p>
          <a:p>
            <a:r>
              <a:rPr lang="en-US" sz="2400" dirty="0"/>
              <a:t>President: Bill Page, 2</a:t>
            </a:r>
            <a:r>
              <a:rPr lang="en-US" sz="2400" baseline="30000" dirty="0"/>
              <a:t>nd</a:t>
            </a:r>
            <a:r>
              <a:rPr lang="en-US" sz="2400" dirty="0"/>
              <a:t> 2-year term</a:t>
            </a:r>
          </a:p>
          <a:p>
            <a:r>
              <a:rPr lang="en-US" sz="2400" dirty="0"/>
              <a:t>Vice President: Pat Iorio, 2</a:t>
            </a:r>
            <a:r>
              <a:rPr lang="en-US" sz="2400" baseline="30000" dirty="0"/>
              <a:t>nd</a:t>
            </a:r>
            <a:r>
              <a:rPr lang="en-US" sz="2400" dirty="0"/>
              <a:t> 2-year term</a:t>
            </a:r>
            <a:endParaRPr lang="en-US" sz="2400" b="1" dirty="0"/>
          </a:p>
          <a:p>
            <a:r>
              <a:rPr lang="en-US" sz="2400" dirty="0"/>
              <a:t>Secretary: Jan </a:t>
            </a:r>
            <a:r>
              <a:rPr lang="en-US" sz="2400" dirty="0" err="1"/>
              <a:t>Draber</a:t>
            </a:r>
            <a:endParaRPr lang="en-US" sz="2400" dirty="0"/>
          </a:p>
          <a:p>
            <a:r>
              <a:rPr lang="en-US" sz="2400" dirty="0"/>
              <a:t> </a:t>
            </a:r>
          </a:p>
          <a:p>
            <a:r>
              <a:rPr lang="en-US" sz="2400" b="1" dirty="0"/>
              <a:t>Directors: </a:t>
            </a:r>
          </a:p>
          <a:p>
            <a:r>
              <a:rPr lang="en-US" sz="2400" dirty="0"/>
              <a:t>Community Standards: Kathy Martinelli</a:t>
            </a:r>
            <a:endParaRPr lang="en-US" sz="2400" b="1" dirty="0"/>
          </a:p>
          <a:p>
            <a:pPr>
              <a:defRPr/>
            </a:pPr>
            <a:r>
              <a:rPr kumimoji="0" lang="en-US" sz="2400" b="0" i="0" u="none" strike="noStrike" kern="1200" cap="none" spc="0" normalizeH="0" baseline="0" noProof="0" dirty="0">
                <a:ln>
                  <a:noFill/>
                </a:ln>
                <a:solidFill>
                  <a:prstClr val="black"/>
                </a:solidFill>
                <a:effectLst/>
                <a:uLnTx/>
                <a:uFillTx/>
                <a:latin typeface="Arial" charset="0"/>
                <a:ea typeface="+mn-ea"/>
                <a:cs typeface="Arial" charset="0"/>
              </a:rPr>
              <a:t>Security: Dave Elkins, </a:t>
            </a:r>
            <a:r>
              <a:rPr lang="en-US" sz="2400" dirty="0"/>
              <a:t>2</a:t>
            </a:r>
            <a:r>
              <a:rPr lang="en-US" sz="2400" baseline="30000" dirty="0"/>
              <a:t>nd</a:t>
            </a:r>
            <a:r>
              <a:rPr lang="en-US" sz="2400" dirty="0"/>
              <a:t> 2-year term</a:t>
            </a:r>
            <a:endParaRPr kumimoji="0" lang="en-US" sz="2400" b="0" i="0" u="none" strike="noStrike" kern="1200" cap="none" spc="0" normalizeH="0" baseline="0" noProof="0" dirty="0">
              <a:ln>
                <a:noFill/>
              </a:ln>
              <a:solidFill>
                <a:prstClr val="black"/>
              </a:solidFill>
              <a:effectLst/>
              <a:uLnTx/>
              <a:uFillTx/>
              <a:latin typeface="Arial" charset="0"/>
              <a:ea typeface="+mn-ea"/>
              <a:cs typeface="Arial" charset="0"/>
            </a:endParaRPr>
          </a:p>
          <a:p>
            <a:r>
              <a:rPr lang="en-US" sz="2400" dirty="0"/>
              <a:t>Social: Tracy Sage</a:t>
            </a:r>
          </a:p>
          <a:p>
            <a:r>
              <a:rPr lang="en-US" sz="2400" dirty="0"/>
              <a:t>Special Project: </a:t>
            </a:r>
            <a:r>
              <a:rPr lang="en-US" sz="2400" b="1" dirty="0"/>
              <a:t>OPEN</a:t>
            </a:r>
          </a:p>
          <a:p>
            <a:endParaRPr lang="en-US" sz="2400" dirty="0"/>
          </a:p>
          <a:p>
            <a:endParaRPr lang="en-US" sz="2400" dirty="0"/>
          </a:p>
          <a:p>
            <a:endParaRPr lang="en-US" sz="2400" dirty="0"/>
          </a:p>
          <a:p>
            <a:endParaRPr lang="en-US" sz="2000" b="1" dirty="0"/>
          </a:p>
          <a:p>
            <a:endParaRPr lang="en-US" sz="2000" dirty="0"/>
          </a:p>
          <a:p>
            <a:endParaRPr lang="en-US" dirty="0"/>
          </a:p>
          <a:p>
            <a:endParaRPr lang="en-US" dirty="0"/>
          </a:p>
          <a:p>
            <a:r>
              <a:rPr lang="en-US" dirty="0"/>
              <a:t> </a:t>
            </a:r>
            <a:endParaRPr lang="en-US" sz="2800" dirty="0"/>
          </a:p>
          <a:p>
            <a:r>
              <a:rPr lang="en-US" dirty="0"/>
              <a:t> </a:t>
            </a:r>
          </a:p>
        </p:txBody>
      </p:sp>
      <p:sp>
        <p:nvSpPr>
          <p:cNvPr id="2" name="Rectangle 1">
            <a:extLst>
              <a:ext uri="{FF2B5EF4-FFF2-40B4-BE49-F238E27FC236}">
                <a16:creationId xmlns:a16="http://schemas.microsoft.com/office/drawing/2014/main" id="{3513D570-A1E7-EF9E-203B-F18AD489AB85}"/>
              </a:ext>
            </a:extLst>
          </p:cNvPr>
          <p:cNvSpPr/>
          <p:nvPr/>
        </p:nvSpPr>
        <p:spPr>
          <a:xfrm>
            <a:off x="685800" y="5385618"/>
            <a:ext cx="7467600" cy="523220"/>
          </a:xfrm>
          <a:prstGeom prst="rect">
            <a:avLst/>
          </a:prstGeom>
        </p:spPr>
        <p:txBody>
          <a:bodyPr wrap="square">
            <a:spAutoFit/>
          </a:bodyPr>
          <a:lstStyle/>
          <a:p>
            <a:r>
              <a:rPr lang="en-US" sz="2800" b="1" i="1" dirty="0">
                <a:solidFill>
                  <a:srgbClr val="FF0000"/>
                </a:solidFill>
              </a:rPr>
              <a:t>Are there any nominations from the floor?</a:t>
            </a:r>
          </a:p>
        </p:txBody>
      </p:sp>
    </p:spTree>
    <p:extLst>
      <p:ext uri="{BB962C8B-B14F-4D97-AF65-F5344CB8AC3E}">
        <p14:creationId xmlns:p14="http://schemas.microsoft.com/office/powerpoint/2010/main" val="3726756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3"/>
          <p:cNvPicPr>
            <a:picLocks noGrp="1" noChangeAspect="1" noChangeArrowheads="1"/>
          </p:cNvPicPr>
          <p:nvPr>
            <p:ph type="title"/>
          </p:nvPr>
        </p:nvPicPr>
        <p:blipFill>
          <a:blip r:embed="rId3" cstate="print"/>
          <a:srcRect/>
          <a:stretch>
            <a:fillRect/>
          </a:stretch>
        </p:blipFill>
        <p:spPr>
          <a:xfrm>
            <a:off x="609600" y="228600"/>
            <a:ext cx="1454150" cy="1143000"/>
          </a:xfrm>
        </p:spPr>
      </p:pic>
      <p:sp>
        <p:nvSpPr>
          <p:cNvPr id="36866" name="Rectangle 6"/>
          <p:cNvSpPr>
            <a:spLocks noGrp="1"/>
          </p:cNvSpPr>
          <p:nvPr>
            <p:ph type="body" sz="half" idx="1"/>
          </p:nvPr>
        </p:nvSpPr>
        <p:spPr>
          <a:xfrm>
            <a:off x="457200" y="1600200"/>
            <a:ext cx="4038600" cy="4525963"/>
          </a:xfrm>
        </p:spPr>
        <p:txBody>
          <a:bodyPr/>
          <a:lstStyle/>
          <a:p>
            <a:pPr>
              <a:lnSpc>
                <a:spcPct val="80000"/>
              </a:lnSpc>
            </a:pPr>
            <a:r>
              <a:rPr lang="en-US" altLang="zh-CN" b="1" dirty="0"/>
              <a:t>Officers</a:t>
            </a:r>
            <a:endParaRPr lang="en-US" altLang="zh-CN" dirty="0"/>
          </a:p>
          <a:p>
            <a:pPr lvl="1">
              <a:lnSpc>
                <a:spcPct val="80000"/>
              </a:lnSpc>
            </a:pPr>
            <a:r>
              <a:rPr lang="en-US" altLang="zh-CN" b="1" dirty="0"/>
              <a:t>President, Bill Page</a:t>
            </a:r>
          </a:p>
          <a:p>
            <a:pPr lvl="1">
              <a:lnSpc>
                <a:spcPct val="80000"/>
              </a:lnSpc>
            </a:pPr>
            <a:r>
              <a:rPr lang="en-US" altLang="zh-CN" b="1" dirty="0"/>
              <a:t>Vice President, Pat Iorio</a:t>
            </a:r>
          </a:p>
          <a:p>
            <a:pPr lvl="1">
              <a:lnSpc>
                <a:spcPct val="80000"/>
              </a:lnSpc>
            </a:pPr>
            <a:r>
              <a:rPr lang="en-US" altLang="zh-CN" b="1" dirty="0"/>
              <a:t>Treasurer, Lee Brandt</a:t>
            </a:r>
          </a:p>
          <a:p>
            <a:pPr lvl="1">
              <a:lnSpc>
                <a:spcPct val="80000"/>
              </a:lnSpc>
            </a:pPr>
            <a:r>
              <a:rPr lang="en-US" altLang="zh-CN" b="1" dirty="0"/>
              <a:t>Secretary, </a:t>
            </a:r>
            <a:r>
              <a:rPr lang="en-US" altLang="zh-CN" b="1" dirty="0">
                <a:solidFill>
                  <a:srgbClr val="FF0000"/>
                </a:solidFill>
              </a:rPr>
              <a:t>Jan </a:t>
            </a:r>
            <a:r>
              <a:rPr lang="en-US" altLang="zh-CN" b="1" dirty="0" err="1">
                <a:solidFill>
                  <a:srgbClr val="FF0000"/>
                </a:solidFill>
              </a:rPr>
              <a:t>Draber</a:t>
            </a:r>
            <a:endParaRPr lang="en-US" altLang="zh-CN" b="1" dirty="0">
              <a:solidFill>
                <a:srgbClr val="FF0000"/>
              </a:solidFill>
            </a:endParaRPr>
          </a:p>
          <a:p>
            <a:pPr>
              <a:lnSpc>
                <a:spcPct val="80000"/>
              </a:lnSpc>
            </a:pPr>
            <a:r>
              <a:rPr lang="en-US" altLang="zh-CN" b="1" dirty="0"/>
              <a:t>Publishers</a:t>
            </a:r>
          </a:p>
          <a:p>
            <a:pPr lvl="1">
              <a:lnSpc>
                <a:spcPct val="80000"/>
              </a:lnSpc>
            </a:pPr>
            <a:r>
              <a:rPr lang="en-US" b="1" dirty="0"/>
              <a:t>Newsletter &amp; Directory, Diane Peterson</a:t>
            </a:r>
          </a:p>
          <a:p>
            <a:pPr lvl="1">
              <a:lnSpc>
                <a:spcPct val="80000"/>
              </a:lnSpc>
            </a:pPr>
            <a:r>
              <a:rPr lang="en-US" b="1" dirty="0"/>
              <a:t>Marketing, Dave Elkins</a:t>
            </a:r>
          </a:p>
          <a:p>
            <a:pPr>
              <a:lnSpc>
                <a:spcPct val="80000"/>
              </a:lnSpc>
            </a:pPr>
            <a:r>
              <a:rPr lang="en-US" b="1" dirty="0"/>
              <a:t>Past President</a:t>
            </a:r>
          </a:p>
          <a:p>
            <a:pPr lvl="1">
              <a:lnSpc>
                <a:spcPct val="80000"/>
              </a:lnSpc>
            </a:pPr>
            <a:r>
              <a:rPr lang="en-US" b="1" dirty="0"/>
              <a:t>Bill Courtney</a:t>
            </a:r>
          </a:p>
          <a:p>
            <a:pPr lvl="1">
              <a:lnSpc>
                <a:spcPct val="80000"/>
              </a:lnSpc>
            </a:pPr>
            <a:endParaRPr lang="en-US" altLang="zh-CN" sz="2000" b="1" dirty="0">
              <a:solidFill>
                <a:srgbClr val="FF0000"/>
              </a:solidFill>
            </a:endParaRPr>
          </a:p>
        </p:txBody>
      </p:sp>
      <p:sp>
        <p:nvSpPr>
          <p:cNvPr id="36867" name="Rectangle 7"/>
          <p:cNvSpPr>
            <a:spLocks noGrp="1"/>
          </p:cNvSpPr>
          <p:nvPr>
            <p:ph type="body" sz="half" idx="2"/>
          </p:nvPr>
        </p:nvSpPr>
        <p:spPr>
          <a:xfrm>
            <a:off x="4648202" y="1600200"/>
            <a:ext cx="4434840" cy="4525963"/>
          </a:xfrm>
        </p:spPr>
        <p:txBody>
          <a:bodyPr/>
          <a:lstStyle/>
          <a:p>
            <a:pPr>
              <a:lnSpc>
                <a:spcPct val="80000"/>
              </a:lnSpc>
            </a:pPr>
            <a:r>
              <a:rPr lang="en-US" altLang="zh-CN" b="1" dirty="0"/>
              <a:t>Directors</a:t>
            </a:r>
            <a:endParaRPr lang="en-US" altLang="zh-CN" dirty="0"/>
          </a:p>
          <a:p>
            <a:pPr lvl="1">
              <a:lnSpc>
                <a:spcPct val="80000"/>
              </a:lnSpc>
            </a:pPr>
            <a:r>
              <a:rPr lang="en-US" altLang="zh-CN" b="1" dirty="0"/>
              <a:t>Community Standards, </a:t>
            </a:r>
            <a:r>
              <a:rPr lang="en-US" altLang="zh-CN" b="1" dirty="0">
                <a:solidFill>
                  <a:srgbClr val="FF0000"/>
                </a:solidFill>
              </a:rPr>
              <a:t>Kathy Martinelli</a:t>
            </a:r>
          </a:p>
          <a:p>
            <a:pPr lvl="1">
              <a:lnSpc>
                <a:spcPct val="80000"/>
              </a:lnSpc>
            </a:pPr>
            <a:r>
              <a:rPr lang="en-US" altLang="zh-CN" b="1" dirty="0"/>
              <a:t>E-Communications, Polly Green</a:t>
            </a:r>
          </a:p>
          <a:p>
            <a:pPr lvl="1">
              <a:lnSpc>
                <a:spcPct val="80000"/>
              </a:lnSpc>
            </a:pPr>
            <a:r>
              <a:rPr lang="en-US" altLang="zh-CN" b="1" dirty="0"/>
              <a:t>Legal Liaison, Brian Bender</a:t>
            </a:r>
          </a:p>
          <a:p>
            <a:pPr lvl="1">
              <a:lnSpc>
                <a:spcPct val="80000"/>
              </a:lnSpc>
            </a:pPr>
            <a:r>
              <a:rPr lang="en-US" altLang="zh-CN" b="1" dirty="0"/>
              <a:t>Membership, Wendy Heath-Brandt</a:t>
            </a:r>
          </a:p>
          <a:p>
            <a:pPr lvl="1">
              <a:lnSpc>
                <a:spcPct val="80000"/>
              </a:lnSpc>
            </a:pPr>
            <a:r>
              <a:rPr lang="en-US" altLang="zh-CN" b="1" dirty="0"/>
              <a:t>Planning,</a:t>
            </a:r>
            <a:r>
              <a:rPr lang="en-US" altLang="zh-CN" b="1" dirty="0">
                <a:solidFill>
                  <a:srgbClr val="FF0000"/>
                </a:solidFill>
              </a:rPr>
              <a:t> </a:t>
            </a:r>
            <a:r>
              <a:rPr lang="en-US" altLang="zh-CN" b="1" dirty="0"/>
              <a:t>Bill Courtney</a:t>
            </a:r>
          </a:p>
          <a:p>
            <a:pPr lvl="1">
              <a:lnSpc>
                <a:spcPct val="80000"/>
              </a:lnSpc>
            </a:pPr>
            <a:r>
              <a:rPr lang="en-US" altLang="zh-CN" b="1" dirty="0"/>
              <a:t>Security, Dave Elkins</a:t>
            </a:r>
          </a:p>
          <a:p>
            <a:pPr lvl="1">
              <a:lnSpc>
                <a:spcPct val="80000"/>
              </a:lnSpc>
            </a:pPr>
            <a:r>
              <a:rPr lang="en-US" altLang="zh-CN" b="1" dirty="0"/>
              <a:t>Social, </a:t>
            </a:r>
            <a:r>
              <a:rPr lang="en-US" altLang="zh-CN" b="1" dirty="0">
                <a:solidFill>
                  <a:srgbClr val="FF0000"/>
                </a:solidFill>
              </a:rPr>
              <a:t>Tracy Sage</a:t>
            </a:r>
          </a:p>
          <a:p>
            <a:pPr lvl="1">
              <a:lnSpc>
                <a:spcPct val="80000"/>
              </a:lnSpc>
            </a:pPr>
            <a:r>
              <a:rPr lang="en-US" altLang="zh-CN" b="1" dirty="0"/>
              <a:t>Special Projects, </a:t>
            </a:r>
            <a:r>
              <a:rPr lang="en-US" altLang="zh-CN" b="1" dirty="0">
                <a:solidFill>
                  <a:srgbClr val="FF0000"/>
                </a:solidFill>
              </a:rPr>
              <a:t>TBD</a:t>
            </a:r>
          </a:p>
          <a:p>
            <a:pPr>
              <a:lnSpc>
                <a:spcPct val="80000"/>
              </a:lnSpc>
            </a:pPr>
            <a:endParaRPr lang="en-US" sz="2400" dirty="0"/>
          </a:p>
        </p:txBody>
      </p:sp>
      <p:sp>
        <p:nvSpPr>
          <p:cNvPr id="36868" name="Text Box 5"/>
          <p:cNvSpPr txBox="1">
            <a:spLocks noChangeArrowheads="1"/>
          </p:cNvSpPr>
          <p:nvPr/>
        </p:nvSpPr>
        <p:spPr bwMode="auto">
          <a:xfrm>
            <a:off x="2209800" y="228600"/>
            <a:ext cx="6248400" cy="584200"/>
          </a:xfrm>
          <a:prstGeom prst="rect">
            <a:avLst/>
          </a:prstGeom>
          <a:noFill/>
          <a:ln w="9525">
            <a:noFill/>
            <a:miter lim="800000"/>
            <a:headEnd/>
            <a:tailEnd/>
          </a:ln>
        </p:spPr>
        <p:txBody>
          <a:bodyPr>
            <a:spAutoFit/>
          </a:bodyPr>
          <a:lstStyle/>
          <a:p>
            <a:pPr algn="ctr">
              <a:spcBef>
                <a:spcPct val="50000"/>
              </a:spcBef>
            </a:pPr>
            <a:r>
              <a:rPr lang="en-US" sz="3200" b="1" dirty="0"/>
              <a:t>2025 Board of Directors </a:t>
            </a:r>
          </a:p>
        </p:txBody>
      </p:sp>
      <p:sp>
        <p:nvSpPr>
          <p:cNvPr id="36869" name="TextBox 1"/>
          <p:cNvSpPr txBox="1">
            <a:spLocks noChangeArrowheads="1"/>
          </p:cNvSpPr>
          <p:nvPr/>
        </p:nvSpPr>
        <p:spPr bwMode="auto">
          <a:xfrm>
            <a:off x="3810000" y="819150"/>
            <a:ext cx="2378075" cy="368300"/>
          </a:xfrm>
          <a:prstGeom prst="rect">
            <a:avLst/>
          </a:prstGeom>
          <a:noFill/>
          <a:ln w="9525">
            <a:noFill/>
            <a:miter lim="800000"/>
            <a:headEnd/>
            <a:tailEnd/>
          </a:ln>
        </p:spPr>
        <p:txBody>
          <a:bodyPr wrap="none">
            <a:spAutoFit/>
          </a:bodyPr>
          <a:lstStyle/>
          <a:p>
            <a:r>
              <a:rPr lang="en-US">
                <a:solidFill>
                  <a:srgbClr val="FF0000"/>
                </a:solidFill>
              </a:rPr>
              <a:t>Red denotes change</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34600</TotalTime>
  <Words>2550</Words>
  <Application>Microsoft Office PowerPoint</Application>
  <PresentationFormat>On-screen Show (4:3)</PresentationFormat>
  <Paragraphs>423</Paragraphs>
  <Slides>48</Slides>
  <Notes>47</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48</vt:i4>
      </vt:variant>
    </vt:vector>
  </HeadingPairs>
  <TitlesOfParts>
    <vt:vector size="57" baseType="lpstr">
      <vt:lpstr>Arial</vt:lpstr>
      <vt:lpstr>Cabin</vt:lpstr>
      <vt:lpstr>Calibri</vt:lpstr>
      <vt:lpstr>Calibri Light</vt:lpstr>
      <vt:lpstr>Courier New</vt:lpstr>
      <vt:lpstr>Office Theme</vt:lpstr>
      <vt:lpstr>1_Office Theme</vt:lpstr>
      <vt:lpstr>2_Office Theme</vt:lpstr>
      <vt:lpstr>Worksheet</vt:lpstr>
      <vt:lpstr>Burnt Store Isles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Proposed Bylaw Change</vt:lpstr>
      <vt:lpstr>PowerPoint Presentation</vt:lpstr>
      <vt:lpstr>PowerPoint Presentation</vt:lpstr>
      <vt:lpstr>PowerPoint Presentation</vt:lpstr>
      <vt:lpstr>Burnt Store Isles Association</vt:lpstr>
      <vt:lpstr>Burnt Store Isles Association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Burnt Store Isles Association</vt:lpstr>
      <vt:lpstr>Burnt Store Isles Association</vt:lpstr>
      <vt:lpstr>PowerPoint Presentation</vt:lpstr>
      <vt:lpstr>PowerPoint Presentation</vt:lpstr>
      <vt:lpstr>Burnt Store Isles Association</vt:lpstr>
      <vt:lpstr>Burnt Store Isles Association</vt:lpstr>
      <vt:lpstr>PowerPoint Presentation</vt:lpstr>
      <vt:lpstr>Burnt Store Isles Association</vt:lpstr>
      <vt:lpstr>PowerPoint Presentation</vt:lpstr>
      <vt:lpstr>Burnt Store Isles Association</vt:lpstr>
      <vt:lpstr>PowerPoint Presentation</vt:lpstr>
      <vt:lpstr>PowerPoint Presentation</vt:lpstr>
      <vt:lpstr>Burnt Store Isles Association</vt:lpstr>
      <vt:lpstr>Burnt Store Isles Association</vt:lpstr>
      <vt:lpstr>Burnt Store Isles Association</vt:lpstr>
      <vt:lpstr>Burnt Store Isles Association</vt:lpstr>
      <vt:lpstr>PowerPoint Presentation</vt:lpstr>
      <vt:lpstr>Burnt Store Isles Association</vt:lpstr>
      <vt:lpstr>Burnt Store Isles Association</vt:lpstr>
      <vt:lpstr>PowerPoint Presentation</vt:lpstr>
      <vt:lpstr>PowerPoint Presentation</vt:lpstr>
      <vt:lpstr>PowerPoint Presentation</vt:lpstr>
      <vt:lpstr>Before we go…</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Burnt Store Isles Association</dc:title>
  <dc:creator>itadmin</dc:creator>
  <cp:lastModifiedBy>charmaine ponkratz</cp:lastModifiedBy>
  <cp:revision>177</cp:revision>
  <cp:lastPrinted>2024-11-12T17:45:43Z</cp:lastPrinted>
  <dcterms:created xsi:type="dcterms:W3CDTF">2017-10-17T21:36:44Z</dcterms:created>
  <dcterms:modified xsi:type="dcterms:W3CDTF">2024-11-12T23:35:04Z</dcterms:modified>
</cp:coreProperties>
</file>