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4" r:id="rId3"/>
  </p:sldMasterIdLst>
  <p:notesMasterIdLst>
    <p:notesMasterId r:id="rId54"/>
  </p:notesMasterIdLst>
  <p:sldIdLst>
    <p:sldId id="271" r:id="rId4"/>
    <p:sldId id="456" r:id="rId5"/>
    <p:sldId id="436" r:id="rId6"/>
    <p:sldId id="455" r:id="rId7"/>
    <p:sldId id="480" r:id="rId8"/>
    <p:sldId id="437" r:id="rId9"/>
    <p:sldId id="438" r:id="rId10"/>
    <p:sldId id="303" r:id="rId11"/>
    <p:sldId id="302" r:id="rId12"/>
    <p:sldId id="467" r:id="rId13"/>
    <p:sldId id="457" r:id="rId14"/>
    <p:sldId id="471" r:id="rId15"/>
    <p:sldId id="354" r:id="rId16"/>
    <p:sldId id="403" r:id="rId17"/>
    <p:sldId id="411" r:id="rId18"/>
    <p:sldId id="419" r:id="rId19"/>
    <p:sldId id="461" r:id="rId20"/>
    <p:sldId id="463" r:id="rId21"/>
    <p:sldId id="361" r:id="rId22"/>
    <p:sldId id="470" r:id="rId23"/>
    <p:sldId id="472" r:id="rId24"/>
    <p:sldId id="473" r:id="rId25"/>
    <p:sldId id="477" r:id="rId26"/>
    <p:sldId id="478" r:id="rId27"/>
    <p:sldId id="479" r:id="rId28"/>
    <p:sldId id="481" r:id="rId29"/>
    <p:sldId id="458" r:id="rId30"/>
    <p:sldId id="414" r:id="rId31"/>
    <p:sldId id="413" r:id="rId32"/>
    <p:sldId id="475" r:id="rId33"/>
    <p:sldId id="454" r:id="rId34"/>
    <p:sldId id="256" r:id="rId35"/>
    <p:sldId id="393" r:id="rId36"/>
    <p:sldId id="439" r:id="rId37"/>
    <p:sldId id="446" r:id="rId38"/>
    <p:sldId id="445" r:id="rId39"/>
    <p:sldId id="444" r:id="rId40"/>
    <p:sldId id="257" r:id="rId41"/>
    <p:sldId id="476" r:id="rId42"/>
    <p:sldId id="447" r:id="rId43"/>
    <p:sldId id="448" r:id="rId44"/>
    <p:sldId id="449" r:id="rId45"/>
    <p:sldId id="451" r:id="rId46"/>
    <p:sldId id="450" r:id="rId47"/>
    <p:sldId id="452" r:id="rId48"/>
    <p:sldId id="459" r:id="rId49"/>
    <p:sldId id="339" r:id="rId50"/>
    <p:sldId id="442" r:id="rId51"/>
    <p:sldId id="325" r:id="rId52"/>
    <p:sldId id="269" r:id="rId53"/>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Page" initials="WP" lastIdx="1" clrIdx="0">
    <p:extLst>
      <p:ext uri="{19B8F6BF-5375-455C-9EA6-DF929625EA0E}">
        <p15:presenceInfo xmlns:p15="http://schemas.microsoft.com/office/powerpoint/2012/main" userId="b68e357823bbc3bb" providerId="Windows Live"/>
      </p:ext>
    </p:extLst>
  </p:cmAuthor>
  <p:cmAuthor id="2" name="treasurer bsia.net" initials="tb" lastIdx="1" clrIdx="1">
    <p:extLst>
      <p:ext uri="{19B8F6BF-5375-455C-9EA6-DF929625EA0E}">
        <p15:presenceInfo xmlns:p15="http://schemas.microsoft.com/office/powerpoint/2012/main" userId="S::treasurer@bsia.net::c5030801-a5c3-412b-804f-ffb34660fa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824" autoAdjust="0"/>
  </p:normalViewPr>
  <p:slideViewPr>
    <p:cSldViewPr>
      <p:cViewPr varScale="1">
        <p:scale>
          <a:sx n="71" d="100"/>
          <a:sy n="71" d="100"/>
        </p:scale>
        <p:origin x="2040"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2" d="100"/>
          <a:sy n="62" d="100"/>
        </p:scale>
        <p:origin x="3178" y="4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10T15:11:22.408"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163" cy="469900"/>
          </a:xfrm>
          <a:prstGeom prst="rect">
            <a:avLst/>
          </a:prstGeom>
        </p:spPr>
        <p:txBody>
          <a:bodyPr vert="horz" lIns="91426" tIns="45713" rIns="91426" bIns="45713" rtlCol="0"/>
          <a:lstStyle>
            <a:lvl1pPr algn="l">
              <a:defRPr sz="1200"/>
            </a:lvl1pPr>
          </a:lstStyle>
          <a:p>
            <a:pPr>
              <a:defRPr/>
            </a:pPr>
            <a:endParaRPr lang="en-US"/>
          </a:p>
        </p:txBody>
      </p:sp>
      <p:sp>
        <p:nvSpPr>
          <p:cNvPr id="3" name="Date Placeholder 2"/>
          <p:cNvSpPr>
            <a:spLocks noGrp="1"/>
          </p:cNvSpPr>
          <p:nvPr>
            <p:ph type="dt" idx="1"/>
          </p:nvPr>
        </p:nvSpPr>
        <p:spPr>
          <a:xfrm>
            <a:off x="4022726" y="0"/>
            <a:ext cx="3078163" cy="469900"/>
          </a:xfrm>
          <a:prstGeom prst="rect">
            <a:avLst/>
          </a:prstGeom>
        </p:spPr>
        <p:txBody>
          <a:bodyPr vert="horz" lIns="91426" tIns="45713" rIns="91426" bIns="45713" rtlCol="0"/>
          <a:lstStyle>
            <a:lvl1pPr algn="r">
              <a:defRPr sz="1200" smtClean="0"/>
            </a:lvl1pPr>
          </a:lstStyle>
          <a:p>
            <a:pPr>
              <a:defRPr/>
            </a:pPr>
            <a:fld id="{A3260FFB-9135-4C4A-BA6A-3966F7C7BE6E}" type="datetimeFigureOut">
              <a:rPr lang="en-US"/>
              <a:pPr>
                <a:defRPr/>
              </a:pPr>
              <a:t>12/2/25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26" tIns="45713" rIns="91426" bIns="45713" rtlCol="0" anchor="ctr"/>
          <a:lstStyle/>
          <a:p>
            <a:pPr lvl="0"/>
            <a:endParaRPr lang="en-US" noProof="0"/>
          </a:p>
        </p:txBody>
      </p:sp>
      <p:sp>
        <p:nvSpPr>
          <p:cNvPr id="5" name="Notes Placeholder 4"/>
          <p:cNvSpPr>
            <a:spLocks noGrp="1"/>
          </p:cNvSpPr>
          <p:nvPr>
            <p:ph type="body" sz="quarter" idx="3"/>
          </p:nvPr>
        </p:nvSpPr>
        <p:spPr>
          <a:xfrm>
            <a:off x="709613" y="4459289"/>
            <a:ext cx="5683250" cy="4224337"/>
          </a:xfrm>
          <a:prstGeom prst="rect">
            <a:avLst/>
          </a:prstGeom>
        </p:spPr>
        <p:txBody>
          <a:bodyPr vert="horz" lIns="91426" tIns="45713" rIns="91426" bIns="4571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916988"/>
            <a:ext cx="3078163" cy="469900"/>
          </a:xfrm>
          <a:prstGeom prst="rect">
            <a:avLst/>
          </a:prstGeom>
        </p:spPr>
        <p:txBody>
          <a:bodyPr vert="horz" lIns="91426" tIns="45713" rIns="91426" bIns="45713"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22726" y="8916988"/>
            <a:ext cx="3078163" cy="469900"/>
          </a:xfrm>
          <a:prstGeom prst="rect">
            <a:avLst/>
          </a:prstGeom>
        </p:spPr>
        <p:txBody>
          <a:bodyPr vert="horz" lIns="91426" tIns="45713" rIns="91426" bIns="45713" rtlCol="0" anchor="b"/>
          <a:lstStyle>
            <a:lvl1pPr algn="r">
              <a:defRPr sz="1200" smtClean="0"/>
            </a:lvl1pPr>
          </a:lstStyle>
          <a:p>
            <a:pPr>
              <a:defRPr/>
            </a:pPr>
            <a:fld id="{7E14DC38-5E68-4404-A074-B2059BC60ABC}" type="slidenum">
              <a:rPr lang="en-US"/>
              <a:pPr>
                <a:defRPr/>
              </a:pPr>
              <a:t>‹#›</a:t>
            </a:fld>
            <a:endParaRPr lang="en-US"/>
          </a:p>
        </p:txBody>
      </p:sp>
    </p:spTree>
    <p:extLst>
      <p:ext uri="{BB962C8B-B14F-4D97-AF65-F5344CB8AC3E}">
        <p14:creationId xmlns:p14="http://schemas.microsoft.com/office/powerpoint/2010/main" val="21866535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xfrm>
            <a:off x="731837" y="4237037"/>
            <a:ext cx="5683250" cy="4876800"/>
          </a:xfrm>
          <a:noFill/>
        </p:spPr>
        <p:txBody>
          <a:bodyPr wrap="square" numCol="1" anchor="t" anchorCtr="0" compatLnSpc="1">
            <a:prstTxWarp prst="textNoShape">
              <a:avLst/>
            </a:prstTxWarp>
          </a:bodyPr>
          <a:lstStyle/>
          <a:p>
            <a:pPr>
              <a:spcBef>
                <a:spcPct val="0"/>
              </a:spcBef>
            </a:pPr>
            <a:r>
              <a:rPr lang="en-US" sz="1600" dirty="0"/>
              <a:t>Welcome to the 40</a:t>
            </a:r>
            <a:r>
              <a:rPr lang="en-US" sz="1600" baseline="30000" dirty="0"/>
              <a:t>th</a:t>
            </a:r>
            <a:r>
              <a:rPr lang="en-US" sz="1600" dirty="0"/>
              <a:t> annual  meeting of the Burnt Store Isles Association, Inc. Thank you for coming out today. </a:t>
            </a:r>
            <a:r>
              <a:rPr lang="en-US" sz="1600" b="1" dirty="0"/>
              <a:t>Please silence all cell phones.</a:t>
            </a:r>
            <a:endParaRPr lang="en-US" sz="1600" dirty="0"/>
          </a:p>
          <a:p>
            <a:pPr>
              <a:spcBef>
                <a:spcPct val="0"/>
              </a:spcBef>
            </a:pPr>
            <a:r>
              <a:rPr lang="en-US" sz="1600" dirty="0"/>
              <a:t>Today’s meeting is not a general business meeting such as we have every month when the Board meets. This is a meeting as defined by the Bylaws and has three objectives:</a:t>
            </a:r>
          </a:p>
          <a:p>
            <a:pPr marL="334259" indent="-334259">
              <a:spcBef>
                <a:spcPct val="0"/>
              </a:spcBef>
              <a:buAutoNum type="arabicPeriod"/>
            </a:pPr>
            <a:r>
              <a:rPr lang="en-US" sz="1600" dirty="0"/>
              <a:t>Elect new officers and board members to fill the vacancies.</a:t>
            </a:r>
          </a:p>
          <a:p>
            <a:pPr marL="334259" indent="-334259">
              <a:spcBef>
                <a:spcPct val="0"/>
              </a:spcBef>
              <a:buAutoNum type="arabicPeriod"/>
            </a:pPr>
            <a:r>
              <a:rPr lang="en-US" sz="1600" dirty="0"/>
              <a:t>Pass a 2023 budget</a:t>
            </a:r>
          </a:p>
          <a:p>
            <a:pPr marL="334259" indent="-334259">
              <a:spcBef>
                <a:spcPct val="0"/>
              </a:spcBef>
              <a:buAutoNum type="arabicPeriod"/>
            </a:pPr>
            <a:r>
              <a:rPr lang="en-US" sz="1600" dirty="0"/>
              <a:t>Hear from you about topics or issues important to you</a:t>
            </a:r>
          </a:p>
          <a:p>
            <a:pPr marL="334259" indent="-334259">
              <a:spcBef>
                <a:spcPct val="0"/>
              </a:spcBef>
              <a:buAutoNum type="arabicPeriod"/>
            </a:pPr>
            <a:endParaRPr lang="en-US" sz="1600" dirty="0"/>
          </a:p>
          <a:p>
            <a:pPr>
              <a:spcBef>
                <a:spcPct val="0"/>
              </a:spcBef>
            </a:pPr>
            <a:r>
              <a:rPr lang="en-US" sz="1600" dirty="0"/>
              <a:t>This room only has 2 microphones so if you’d like to ask a question during the meeting about a specific topic please DO NOT SHOUT OUT BUT raise your hand and wait to be recognized, then we’ll bring a wireless mic to you so that everyone can hear. </a:t>
            </a:r>
          </a:p>
          <a:p>
            <a:pPr>
              <a:spcBef>
                <a:spcPct val="0"/>
              </a:spcBef>
            </a:pPr>
            <a:endParaRPr lang="en-US" sz="1600" dirty="0"/>
          </a:p>
          <a:p>
            <a:pPr>
              <a:spcBef>
                <a:spcPct val="0"/>
              </a:spcBef>
            </a:pPr>
            <a:r>
              <a:rPr lang="en-US" sz="1600" dirty="0"/>
              <a:t>There is also time after the Board reports for general comments and questions.</a:t>
            </a:r>
          </a:p>
          <a:p>
            <a:pPr>
              <a:spcBef>
                <a:spcPct val="0"/>
              </a:spcBef>
            </a:pPr>
            <a:endParaRPr lang="en-US" sz="1600" dirty="0"/>
          </a:p>
          <a:p>
            <a:pPr>
              <a:spcBef>
                <a:spcPct val="0"/>
              </a:spcBef>
            </a:pPr>
            <a:r>
              <a:rPr lang="en-US" sz="1600" dirty="0"/>
              <a:t>And, of course I want to get you home in time to vote on your favorite in The Voice.  So, let’s get started.</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880B59-B9D5-4E7A-A364-A9FA028E5A0C}"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EEAEF-6775-2AF9-FD35-28CC2DFD6818}"/>
            </a:ext>
          </a:extLst>
        </p:cNvPr>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2E5A9687-C14A-64CF-D573-3C26A5A28E87}"/>
              </a:ext>
            </a:extLst>
          </p:cNvPr>
          <p:cNvSpPr>
            <a:spLocks noGrp="1" noRot="1" noChangeAspect="1"/>
          </p:cNvSpPr>
          <p:nvPr>
            <p:ph type="sldImg"/>
          </p:nvPr>
        </p:nvSpPr>
        <p:spPr bwMode="auto">
          <a:noFill/>
          <a:ln>
            <a:solidFill>
              <a:srgbClr val="000000"/>
            </a:solidFill>
            <a:miter lim="800000"/>
            <a:headEnd/>
            <a:tailEnd/>
          </a:ln>
        </p:spPr>
      </p:sp>
      <p:sp>
        <p:nvSpPr>
          <p:cNvPr id="33794" name="Notes Placeholder 2">
            <a:extLst>
              <a:ext uri="{FF2B5EF4-FFF2-40B4-BE49-F238E27FC236}">
                <a16:creationId xmlns:a16="http://schemas.microsoft.com/office/drawing/2014/main" id="{450E4E2A-3E05-E83B-74C4-7D764CD2490D}"/>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000" dirty="0"/>
              <a:t>ASK EACH TO STAND AS CALLED. Hearing no nominations from the floor, I call for a vote for all by acclimation from the members here gathered. All in favor please raise your voting card. </a:t>
            </a:r>
          </a:p>
        </p:txBody>
      </p:sp>
      <p:sp>
        <p:nvSpPr>
          <p:cNvPr id="33795" name="Slide Number Placeholder 3">
            <a:extLst>
              <a:ext uri="{FF2B5EF4-FFF2-40B4-BE49-F238E27FC236}">
                <a16:creationId xmlns:a16="http://schemas.microsoft.com/office/drawing/2014/main" id="{19533314-F4DA-9584-9C7D-09275ED3FE7B}"/>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3F8CF7-A167-4732-8CD3-5E6ABCB3BE36}" type="slidenum">
              <a:rPr lang="en-US"/>
              <a:pPr/>
              <a:t>10</a:t>
            </a:fld>
            <a:endParaRPr lang="en-US"/>
          </a:p>
        </p:txBody>
      </p:sp>
    </p:spTree>
    <p:extLst>
      <p:ext uri="{BB962C8B-B14F-4D97-AF65-F5344CB8AC3E}">
        <p14:creationId xmlns:p14="http://schemas.microsoft.com/office/powerpoint/2010/main" val="360325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xfrm>
            <a:off x="731838" y="4389439"/>
            <a:ext cx="5683250" cy="4648200"/>
          </a:xfrm>
          <a:noFill/>
        </p:spPr>
        <p:txBody>
          <a:bodyPr wrap="square" numCol="1" anchor="t" anchorCtr="0" compatLnSpc="1">
            <a:prstTxWarp prst="textNoShape">
              <a:avLst/>
            </a:prstTxWarp>
          </a:bodyPr>
          <a:lstStyle/>
          <a:p>
            <a:pPr marL="285708" indent="-285708">
              <a:spcBef>
                <a:spcPct val="0"/>
              </a:spcBef>
              <a:buFontTx/>
              <a:buChar char="•"/>
            </a:pPr>
            <a:r>
              <a:rPr lang="en-US" sz="1800" dirty="0"/>
              <a:t>Congratulations to the new Officers and Board members for 2025.</a:t>
            </a:r>
          </a:p>
          <a:p>
            <a:pPr marL="285708" indent="-285708">
              <a:spcBef>
                <a:spcPct val="0"/>
              </a:spcBef>
              <a:buFontTx/>
              <a:buChar char="•"/>
            </a:pPr>
            <a:endParaRPr lang="en-US" sz="1800" dirty="0"/>
          </a:p>
          <a:p>
            <a:pPr marL="285708" indent="-285708">
              <a:spcBef>
                <a:spcPct val="0"/>
              </a:spcBef>
              <a:buFontTx/>
              <a:buChar char="•"/>
            </a:pPr>
            <a:r>
              <a:rPr lang="en-US" sz="1800" dirty="0"/>
              <a:t>The next order of business is to review the 2024 projected income statement and the 2025 proposed budget.</a:t>
            </a:r>
          </a:p>
          <a:p>
            <a:pPr marL="285708" indent="-285708">
              <a:spcBef>
                <a:spcPct val="0"/>
              </a:spcBef>
              <a:buFontTx/>
              <a:buChar char="•"/>
            </a:pPr>
            <a:endParaRPr lang="en-US" sz="1800" dirty="0"/>
          </a:p>
          <a:p>
            <a:pPr marL="285708" indent="-285708">
              <a:spcBef>
                <a:spcPct val="0"/>
              </a:spcBef>
              <a:buFontTx/>
              <a:buChar char="•"/>
            </a:pPr>
            <a:r>
              <a:rPr lang="en-US" sz="1800" dirty="0"/>
              <a:t>To take us through this I’d like our Treasurer Lee Brandt to come up.</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2F33C7-2550-488B-B08D-4539E92520DF}" type="slidenum">
              <a:rPr lang="en-US"/>
              <a:pPr/>
              <a:t>11</a:t>
            </a:fld>
            <a:endParaRPr lang="en-US"/>
          </a:p>
        </p:txBody>
      </p:sp>
    </p:spTree>
    <p:extLst>
      <p:ext uri="{BB962C8B-B14F-4D97-AF65-F5344CB8AC3E}">
        <p14:creationId xmlns:p14="http://schemas.microsoft.com/office/powerpoint/2010/main" val="1276556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2A593-7FAD-E6F9-E0CA-00EB05152CBC}"/>
            </a:ext>
          </a:extLst>
        </p:cNvPr>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299C4B4D-AEE3-EC83-81A8-99ECB3496650}"/>
              </a:ext>
            </a:extLst>
          </p:cNvPr>
          <p:cNvSpPr>
            <a:spLocks noGrp="1" noRot="1" noChangeAspect="1"/>
          </p:cNvSpPr>
          <p:nvPr>
            <p:ph type="sldImg"/>
          </p:nvPr>
        </p:nvSpPr>
        <p:spPr bwMode="auto">
          <a:noFill/>
          <a:ln>
            <a:solidFill>
              <a:srgbClr val="000000"/>
            </a:solidFill>
            <a:miter lim="800000"/>
            <a:headEnd/>
            <a:tailEnd/>
          </a:ln>
        </p:spPr>
      </p:sp>
      <p:sp>
        <p:nvSpPr>
          <p:cNvPr id="41986" name="Notes Placeholder 2">
            <a:extLst>
              <a:ext uri="{FF2B5EF4-FFF2-40B4-BE49-F238E27FC236}">
                <a16:creationId xmlns:a16="http://schemas.microsoft.com/office/drawing/2014/main" id="{116E37EA-B91B-F938-EB28-301BAA3D98E0}"/>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987" name="Slide Number Placeholder 3">
            <a:extLst>
              <a:ext uri="{FF2B5EF4-FFF2-40B4-BE49-F238E27FC236}">
                <a16:creationId xmlns:a16="http://schemas.microsoft.com/office/drawing/2014/main" id="{1205FD78-896C-7BA3-9C08-3A0E69A3F186}"/>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A9BAD8-24ED-408E-9E63-D6A358C19BF7}" type="slidenum">
              <a:rPr lang="en-US"/>
              <a:pPr/>
              <a:t>12</a:t>
            </a:fld>
            <a:endParaRPr lang="en-US"/>
          </a:p>
        </p:txBody>
      </p:sp>
    </p:spTree>
    <p:extLst>
      <p:ext uri="{BB962C8B-B14F-4D97-AF65-F5344CB8AC3E}">
        <p14:creationId xmlns:p14="http://schemas.microsoft.com/office/powerpoint/2010/main" val="2283026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20F52D-8387-4431-A1BB-481FC54AED0F}"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48E8BD-084B-4FC7-9EEB-DB0A7F7D00A2}" type="slidenum">
              <a:rPr lang="en-US"/>
              <a:pPr/>
              <a:t>14</a:t>
            </a:fld>
            <a:endParaRPr lang="en-US"/>
          </a:p>
        </p:txBody>
      </p:sp>
    </p:spTree>
    <p:extLst>
      <p:ext uri="{BB962C8B-B14F-4D97-AF65-F5344CB8AC3E}">
        <p14:creationId xmlns:p14="http://schemas.microsoft.com/office/powerpoint/2010/main" val="3604883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E14DC38-5E68-4404-A074-B2059BC60ABC}" type="slidenum">
              <a:rPr lang="en-US" smtClean="0"/>
              <a:pPr>
                <a:defRPr/>
              </a:pPr>
              <a:t>15</a:t>
            </a:fld>
            <a:endParaRPr lang="en-US"/>
          </a:p>
        </p:txBody>
      </p:sp>
    </p:spTree>
    <p:extLst>
      <p:ext uri="{BB962C8B-B14F-4D97-AF65-F5344CB8AC3E}">
        <p14:creationId xmlns:p14="http://schemas.microsoft.com/office/powerpoint/2010/main" val="1695863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8FC9A-0723-40D6-A9FD-6403BABF9BC1}" type="slidenum">
              <a:rPr lang="en-US"/>
              <a:pPr/>
              <a:t>16</a:t>
            </a:fld>
            <a:endParaRPr lang="en-US"/>
          </a:p>
        </p:txBody>
      </p:sp>
    </p:spTree>
    <p:extLst>
      <p:ext uri="{BB962C8B-B14F-4D97-AF65-F5344CB8AC3E}">
        <p14:creationId xmlns:p14="http://schemas.microsoft.com/office/powerpoint/2010/main" val="3380401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8FC9A-0723-40D6-A9FD-6403BABF9BC1}" type="slidenum">
              <a:rPr lang="en-US"/>
              <a:pPr/>
              <a:t>17</a:t>
            </a:fld>
            <a:endParaRPr lang="en-US"/>
          </a:p>
        </p:txBody>
      </p:sp>
    </p:spTree>
    <p:extLst>
      <p:ext uri="{BB962C8B-B14F-4D97-AF65-F5344CB8AC3E}">
        <p14:creationId xmlns:p14="http://schemas.microsoft.com/office/powerpoint/2010/main" val="3452637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14DC38-5E68-4404-A074-B2059BC60ABC}" type="slidenum">
              <a:rPr lang="en-US" smtClean="0"/>
              <a:pPr>
                <a:defRPr/>
              </a:pPr>
              <a:t>18</a:t>
            </a:fld>
            <a:endParaRPr lang="en-US"/>
          </a:p>
        </p:txBody>
      </p:sp>
    </p:spTree>
    <p:extLst>
      <p:ext uri="{BB962C8B-B14F-4D97-AF65-F5344CB8AC3E}">
        <p14:creationId xmlns:p14="http://schemas.microsoft.com/office/powerpoint/2010/main" val="827440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0562BD-459C-446A-BB0C-109BF4EB48A8}"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xfrm>
            <a:off x="731838" y="4389439"/>
            <a:ext cx="5683250" cy="4648200"/>
          </a:xfrm>
          <a:noFill/>
        </p:spPr>
        <p:txBody>
          <a:bodyPr wrap="square" numCol="1" anchor="t" anchorCtr="0" compatLnSpc="1">
            <a:prstTxWarp prst="textNoShape">
              <a:avLst/>
            </a:prstTxWarp>
          </a:bodyPr>
          <a:lstStyle/>
          <a:p>
            <a:pPr marL="285708" indent="-285708">
              <a:spcBef>
                <a:spcPct val="0"/>
              </a:spcBef>
              <a:buFontTx/>
              <a:buChar char="•"/>
            </a:pPr>
            <a:r>
              <a:rPr lang="en-US" sz="1800" dirty="0"/>
              <a:t>First order of business is to call the meeting to order and to recite the pledge.</a:t>
            </a:r>
          </a:p>
          <a:p>
            <a:pPr marL="285708" indent="-285708">
              <a:spcBef>
                <a:spcPct val="0"/>
              </a:spcBef>
              <a:buFontTx/>
              <a:buChar char="•"/>
            </a:pPr>
            <a:endParaRPr lang="en-US" sz="1800" dirty="0"/>
          </a:p>
          <a:p>
            <a:pPr marL="285708" indent="-285708">
              <a:spcBef>
                <a:spcPct val="0"/>
              </a:spcBef>
              <a:buFontTx/>
              <a:buChar char="•"/>
            </a:pPr>
            <a:r>
              <a:rPr lang="en-US" sz="1800" dirty="0"/>
              <a:t>TURN TO NEXT SLIDE</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2F33C7-2550-488B-B08D-4539E92520DF}" type="slidenum">
              <a:rPr lang="en-US"/>
              <a:pPr/>
              <a:t>2</a:t>
            </a:fld>
            <a:endParaRPr lang="en-US"/>
          </a:p>
        </p:txBody>
      </p:sp>
    </p:spTree>
    <p:extLst>
      <p:ext uri="{BB962C8B-B14F-4D97-AF65-F5344CB8AC3E}">
        <p14:creationId xmlns:p14="http://schemas.microsoft.com/office/powerpoint/2010/main" val="3586175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45314-C11B-C488-0988-B091AB1FAC2C}"/>
            </a:ext>
          </a:extLst>
        </p:cNvPr>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F4933A30-D313-AC1B-C9E0-68530A59622E}"/>
              </a:ext>
            </a:extLst>
          </p:cNvPr>
          <p:cNvSpPr>
            <a:spLocks noGrp="1" noRot="1" noChangeAspect="1"/>
          </p:cNvSpPr>
          <p:nvPr>
            <p:ph type="sldImg"/>
          </p:nvPr>
        </p:nvSpPr>
        <p:spPr bwMode="auto">
          <a:noFill/>
          <a:ln>
            <a:solidFill>
              <a:srgbClr val="000000"/>
            </a:solidFill>
            <a:miter lim="800000"/>
            <a:headEnd/>
            <a:tailEnd/>
          </a:ln>
        </p:spPr>
      </p:sp>
      <p:sp>
        <p:nvSpPr>
          <p:cNvPr id="41986" name="Notes Placeholder 2">
            <a:extLst>
              <a:ext uri="{FF2B5EF4-FFF2-40B4-BE49-F238E27FC236}">
                <a16:creationId xmlns:a16="http://schemas.microsoft.com/office/drawing/2014/main" id="{EC60007B-FB5F-BDA1-86AE-EC48E4115C78}"/>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987" name="Slide Number Placeholder 3">
            <a:extLst>
              <a:ext uri="{FF2B5EF4-FFF2-40B4-BE49-F238E27FC236}">
                <a16:creationId xmlns:a16="http://schemas.microsoft.com/office/drawing/2014/main" id="{A311AAB1-666B-B08D-157D-46A8F257AE21}"/>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A9BAD8-24ED-408E-9E63-D6A358C19BF7}" type="slidenum">
              <a:rPr lang="en-US"/>
              <a:pPr/>
              <a:t>20</a:t>
            </a:fld>
            <a:endParaRPr lang="en-US"/>
          </a:p>
        </p:txBody>
      </p:sp>
    </p:spTree>
    <p:extLst>
      <p:ext uri="{BB962C8B-B14F-4D97-AF65-F5344CB8AC3E}">
        <p14:creationId xmlns:p14="http://schemas.microsoft.com/office/powerpoint/2010/main" val="3888639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DA776-DCDE-61A5-8FF4-04A8721FE259}"/>
            </a:ext>
          </a:extLst>
        </p:cNvPr>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A59F8FCA-ACCC-E988-9587-66182763A262}"/>
              </a:ext>
            </a:extLst>
          </p:cNvPr>
          <p:cNvSpPr>
            <a:spLocks noGrp="1" noRot="1" noChangeAspect="1"/>
          </p:cNvSpPr>
          <p:nvPr>
            <p:ph type="sldImg"/>
          </p:nvPr>
        </p:nvSpPr>
        <p:spPr bwMode="auto">
          <a:noFill/>
          <a:ln>
            <a:solidFill>
              <a:srgbClr val="000000"/>
            </a:solidFill>
            <a:miter lim="800000"/>
            <a:headEnd/>
            <a:tailEnd/>
          </a:ln>
        </p:spPr>
      </p:sp>
      <p:sp>
        <p:nvSpPr>
          <p:cNvPr id="41986" name="Notes Placeholder 2">
            <a:extLst>
              <a:ext uri="{FF2B5EF4-FFF2-40B4-BE49-F238E27FC236}">
                <a16:creationId xmlns:a16="http://schemas.microsoft.com/office/drawing/2014/main" id="{DAF256AD-E025-5267-AA25-732219805F0A}"/>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987" name="Slide Number Placeholder 3">
            <a:extLst>
              <a:ext uri="{FF2B5EF4-FFF2-40B4-BE49-F238E27FC236}">
                <a16:creationId xmlns:a16="http://schemas.microsoft.com/office/drawing/2014/main" id="{582D6004-0415-65B4-F6A9-743B1E3223C7}"/>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A9BAD8-24ED-408E-9E63-D6A358C19BF7}" type="slidenum">
              <a:rPr lang="en-US"/>
              <a:pPr/>
              <a:t>21</a:t>
            </a:fld>
            <a:endParaRPr lang="en-US"/>
          </a:p>
        </p:txBody>
      </p:sp>
    </p:spTree>
    <p:extLst>
      <p:ext uri="{BB962C8B-B14F-4D97-AF65-F5344CB8AC3E}">
        <p14:creationId xmlns:p14="http://schemas.microsoft.com/office/powerpoint/2010/main" val="910193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850A1-EC92-9566-6B45-7E70D3B40B54}"/>
            </a:ext>
          </a:extLst>
        </p:cNvPr>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87DB7AC0-4650-B07F-CC0C-2A1C5C6AD92E}"/>
              </a:ext>
            </a:extLst>
          </p:cNvPr>
          <p:cNvSpPr>
            <a:spLocks noGrp="1" noRot="1" noChangeAspect="1"/>
          </p:cNvSpPr>
          <p:nvPr>
            <p:ph type="sldImg"/>
          </p:nvPr>
        </p:nvSpPr>
        <p:spPr bwMode="auto">
          <a:noFill/>
          <a:ln>
            <a:solidFill>
              <a:srgbClr val="000000"/>
            </a:solidFill>
            <a:miter lim="800000"/>
            <a:headEnd/>
            <a:tailEnd/>
          </a:ln>
        </p:spPr>
      </p:sp>
      <p:sp>
        <p:nvSpPr>
          <p:cNvPr id="41986" name="Notes Placeholder 2">
            <a:extLst>
              <a:ext uri="{FF2B5EF4-FFF2-40B4-BE49-F238E27FC236}">
                <a16:creationId xmlns:a16="http://schemas.microsoft.com/office/drawing/2014/main" id="{D2AD7D10-FE52-209B-9D9B-3D930C74FEEA}"/>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987" name="Slide Number Placeholder 3">
            <a:extLst>
              <a:ext uri="{FF2B5EF4-FFF2-40B4-BE49-F238E27FC236}">
                <a16:creationId xmlns:a16="http://schemas.microsoft.com/office/drawing/2014/main" id="{8768B1C6-8440-14F1-9E54-44DE72F504A5}"/>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A9BAD8-24ED-408E-9E63-D6A358C19BF7}" type="slidenum">
              <a:rPr lang="en-US"/>
              <a:pPr/>
              <a:t>22</a:t>
            </a:fld>
            <a:endParaRPr lang="en-US"/>
          </a:p>
        </p:txBody>
      </p:sp>
    </p:spTree>
    <p:extLst>
      <p:ext uri="{BB962C8B-B14F-4D97-AF65-F5344CB8AC3E}">
        <p14:creationId xmlns:p14="http://schemas.microsoft.com/office/powerpoint/2010/main" val="391811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92F14-C625-6889-8B13-A64D99359441}"/>
            </a:ext>
          </a:extLst>
        </p:cNvPr>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C334B64E-1F01-5C45-7E26-F4FCA69B4BF8}"/>
              </a:ext>
            </a:extLst>
          </p:cNvPr>
          <p:cNvSpPr>
            <a:spLocks noGrp="1" noRot="1" noChangeAspect="1"/>
          </p:cNvSpPr>
          <p:nvPr>
            <p:ph type="sldImg"/>
          </p:nvPr>
        </p:nvSpPr>
        <p:spPr bwMode="auto">
          <a:noFill/>
          <a:ln>
            <a:solidFill>
              <a:srgbClr val="000000"/>
            </a:solidFill>
            <a:miter lim="800000"/>
            <a:headEnd/>
            <a:tailEnd/>
          </a:ln>
        </p:spPr>
      </p:sp>
      <p:sp>
        <p:nvSpPr>
          <p:cNvPr id="41986" name="Notes Placeholder 2">
            <a:extLst>
              <a:ext uri="{FF2B5EF4-FFF2-40B4-BE49-F238E27FC236}">
                <a16:creationId xmlns:a16="http://schemas.microsoft.com/office/drawing/2014/main" id="{84081BBB-B414-932F-42F9-B06FC2D5C3C0}"/>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987" name="Slide Number Placeholder 3">
            <a:extLst>
              <a:ext uri="{FF2B5EF4-FFF2-40B4-BE49-F238E27FC236}">
                <a16:creationId xmlns:a16="http://schemas.microsoft.com/office/drawing/2014/main" id="{89EFBEF5-119E-178C-CE27-4DE7F859AE96}"/>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A9BAD8-24ED-408E-9E63-D6A358C19BF7}" type="slidenum">
              <a:rPr lang="en-US"/>
              <a:pPr/>
              <a:t>23</a:t>
            </a:fld>
            <a:endParaRPr lang="en-US"/>
          </a:p>
        </p:txBody>
      </p:sp>
    </p:spTree>
    <p:extLst>
      <p:ext uri="{BB962C8B-B14F-4D97-AF65-F5344CB8AC3E}">
        <p14:creationId xmlns:p14="http://schemas.microsoft.com/office/powerpoint/2010/main" val="3047068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EAD3D-379D-0E95-9C24-07FA6E5979C8}"/>
            </a:ext>
          </a:extLst>
        </p:cNvPr>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66E460B6-26ED-1122-7284-523F7F97029D}"/>
              </a:ext>
            </a:extLst>
          </p:cNvPr>
          <p:cNvSpPr>
            <a:spLocks noGrp="1" noRot="1" noChangeAspect="1"/>
          </p:cNvSpPr>
          <p:nvPr>
            <p:ph type="sldImg"/>
          </p:nvPr>
        </p:nvSpPr>
        <p:spPr bwMode="auto">
          <a:noFill/>
          <a:ln>
            <a:solidFill>
              <a:srgbClr val="000000"/>
            </a:solidFill>
            <a:miter lim="800000"/>
            <a:headEnd/>
            <a:tailEnd/>
          </a:ln>
        </p:spPr>
      </p:sp>
      <p:sp>
        <p:nvSpPr>
          <p:cNvPr id="41986" name="Notes Placeholder 2">
            <a:extLst>
              <a:ext uri="{FF2B5EF4-FFF2-40B4-BE49-F238E27FC236}">
                <a16:creationId xmlns:a16="http://schemas.microsoft.com/office/drawing/2014/main" id="{39BAF83B-5469-19CA-8DAD-7839E525CE46}"/>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987" name="Slide Number Placeholder 3">
            <a:extLst>
              <a:ext uri="{FF2B5EF4-FFF2-40B4-BE49-F238E27FC236}">
                <a16:creationId xmlns:a16="http://schemas.microsoft.com/office/drawing/2014/main" id="{46A0FDED-1E65-1D58-25C0-BEBDB1511D13}"/>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A9BAD8-24ED-408E-9E63-D6A358C19BF7}" type="slidenum">
              <a:rPr lang="en-US"/>
              <a:pPr/>
              <a:t>24</a:t>
            </a:fld>
            <a:endParaRPr lang="en-US"/>
          </a:p>
        </p:txBody>
      </p:sp>
    </p:spTree>
    <p:extLst>
      <p:ext uri="{BB962C8B-B14F-4D97-AF65-F5344CB8AC3E}">
        <p14:creationId xmlns:p14="http://schemas.microsoft.com/office/powerpoint/2010/main" val="260288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5E64F-6C43-7B86-1364-967AE175D292}"/>
            </a:ext>
          </a:extLst>
        </p:cNvPr>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43394976-FA72-7553-90F3-DCC1D8733E66}"/>
              </a:ext>
            </a:extLst>
          </p:cNvPr>
          <p:cNvSpPr>
            <a:spLocks noGrp="1" noRot="1" noChangeAspect="1"/>
          </p:cNvSpPr>
          <p:nvPr>
            <p:ph type="sldImg"/>
          </p:nvPr>
        </p:nvSpPr>
        <p:spPr bwMode="auto">
          <a:noFill/>
          <a:ln>
            <a:solidFill>
              <a:srgbClr val="000000"/>
            </a:solidFill>
            <a:miter lim="800000"/>
            <a:headEnd/>
            <a:tailEnd/>
          </a:ln>
        </p:spPr>
      </p:sp>
      <p:sp>
        <p:nvSpPr>
          <p:cNvPr id="41986" name="Notes Placeholder 2">
            <a:extLst>
              <a:ext uri="{FF2B5EF4-FFF2-40B4-BE49-F238E27FC236}">
                <a16:creationId xmlns:a16="http://schemas.microsoft.com/office/drawing/2014/main" id="{51197DCC-D491-1AC2-4E34-1F87099D8BE0}"/>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987" name="Slide Number Placeholder 3">
            <a:extLst>
              <a:ext uri="{FF2B5EF4-FFF2-40B4-BE49-F238E27FC236}">
                <a16:creationId xmlns:a16="http://schemas.microsoft.com/office/drawing/2014/main" id="{078ED2C7-C9C1-930A-7443-6448CF5DEF7F}"/>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A9BAD8-24ED-408E-9E63-D6A358C19BF7}" type="slidenum">
              <a:rPr lang="en-US"/>
              <a:pPr/>
              <a:t>25</a:t>
            </a:fld>
            <a:endParaRPr lang="en-US"/>
          </a:p>
        </p:txBody>
      </p:sp>
    </p:spTree>
    <p:extLst>
      <p:ext uri="{BB962C8B-B14F-4D97-AF65-F5344CB8AC3E}">
        <p14:creationId xmlns:p14="http://schemas.microsoft.com/office/powerpoint/2010/main" val="1156636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A38FB-9EA2-DE5F-2E25-3991B1B5ACF7}"/>
            </a:ext>
          </a:extLst>
        </p:cNvPr>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5F035949-00AE-3575-0A94-0F4980AF45AA}"/>
              </a:ext>
            </a:extLst>
          </p:cNvPr>
          <p:cNvSpPr>
            <a:spLocks noGrp="1" noRot="1" noChangeAspect="1"/>
          </p:cNvSpPr>
          <p:nvPr>
            <p:ph type="sldImg"/>
          </p:nvPr>
        </p:nvSpPr>
        <p:spPr bwMode="auto">
          <a:noFill/>
          <a:ln>
            <a:solidFill>
              <a:srgbClr val="000000"/>
            </a:solidFill>
            <a:miter lim="800000"/>
            <a:headEnd/>
            <a:tailEnd/>
          </a:ln>
        </p:spPr>
      </p:sp>
      <p:sp>
        <p:nvSpPr>
          <p:cNvPr id="41986" name="Notes Placeholder 2">
            <a:extLst>
              <a:ext uri="{FF2B5EF4-FFF2-40B4-BE49-F238E27FC236}">
                <a16:creationId xmlns:a16="http://schemas.microsoft.com/office/drawing/2014/main" id="{02F90CBD-1DB4-D6AD-1F93-86DCA0FD7C9E}"/>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987" name="Slide Number Placeholder 3">
            <a:extLst>
              <a:ext uri="{FF2B5EF4-FFF2-40B4-BE49-F238E27FC236}">
                <a16:creationId xmlns:a16="http://schemas.microsoft.com/office/drawing/2014/main" id="{F58522AE-6BCD-3108-19F3-442E34A9EE89}"/>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A9BAD8-24ED-408E-9E63-D6A358C19BF7}" type="slidenum">
              <a:rPr lang="en-US"/>
              <a:pPr/>
              <a:t>26</a:t>
            </a:fld>
            <a:endParaRPr lang="en-US"/>
          </a:p>
        </p:txBody>
      </p:sp>
    </p:spTree>
    <p:extLst>
      <p:ext uri="{BB962C8B-B14F-4D97-AF65-F5344CB8AC3E}">
        <p14:creationId xmlns:p14="http://schemas.microsoft.com/office/powerpoint/2010/main" val="2504046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xfrm>
            <a:off x="731838" y="4389439"/>
            <a:ext cx="5683250" cy="4648200"/>
          </a:xfrm>
          <a:noFill/>
        </p:spPr>
        <p:txBody>
          <a:bodyPr wrap="square" numCol="1" anchor="t" anchorCtr="0" compatLnSpc="1">
            <a:prstTxWarp prst="textNoShape">
              <a:avLst/>
            </a:prstTxWarp>
          </a:bodyPr>
          <a:lstStyle/>
          <a:p>
            <a:pPr marL="285708" indent="-285708">
              <a:spcBef>
                <a:spcPct val="0"/>
              </a:spcBef>
              <a:buFontTx/>
              <a:buChar char="•"/>
            </a:pPr>
            <a:r>
              <a:rPr lang="en-US" sz="1800" dirty="0"/>
              <a:t>Now we move on to the Officers and Director's Reports</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2F33C7-2550-488B-B08D-4539E92520DF}" type="slidenum">
              <a:rPr lang="en-US"/>
              <a:pPr/>
              <a:t>27</a:t>
            </a:fld>
            <a:endParaRPr lang="en-US"/>
          </a:p>
        </p:txBody>
      </p:sp>
    </p:spTree>
    <p:extLst>
      <p:ext uri="{BB962C8B-B14F-4D97-AF65-F5344CB8AC3E}">
        <p14:creationId xmlns:p14="http://schemas.microsoft.com/office/powerpoint/2010/main" val="3846356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xfrm>
            <a:off x="709613" y="4223883"/>
            <a:ext cx="5683250" cy="4224337"/>
          </a:xfrm>
          <a:noFill/>
        </p:spPr>
        <p:txBody>
          <a:bodyPr wrap="square" numCol="1" anchor="t" anchorCtr="0" compatLnSpc="1">
            <a:prstTxWarp prst="textNoShape">
              <a:avLst/>
            </a:prstTxWarp>
          </a:bodyPr>
          <a:lstStyle/>
          <a:p>
            <a:pPr>
              <a:spcBef>
                <a:spcPct val="0"/>
              </a:spcBef>
            </a:pPr>
            <a:endParaRPr lang="en-US" dirty="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smtClean="0"/>
              <a:pPr/>
              <a:t>28</a:t>
            </a:fld>
            <a:endParaRPr lang="en-US" dirty="0"/>
          </a:p>
        </p:txBody>
      </p:sp>
    </p:spTree>
    <p:extLst>
      <p:ext uri="{BB962C8B-B14F-4D97-AF65-F5344CB8AC3E}">
        <p14:creationId xmlns:p14="http://schemas.microsoft.com/office/powerpoint/2010/main" val="1490515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29</a:t>
            </a:fld>
            <a:endParaRPr lang="en-US"/>
          </a:p>
        </p:txBody>
      </p:sp>
    </p:spTree>
    <p:extLst>
      <p:ext uri="{BB962C8B-B14F-4D97-AF65-F5344CB8AC3E}">
        <p14:creationId xmlns:p14="http://schemas.microsoft.com/office/powerpoint/2010/main" val="164543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dirty="0"/>
              <a:t>Everyone else please rise….</a:t>
            </a:r>
          </a:p>
        </p:txBody>
      </p:sp>
      <p:sp>
        <p:nvSpPr>
          <p:cNvPr id="4" name="Slide Number Placeholder 3"/>
          <p:cNvSpPr>
            <a:spLocks noGrp="1"/>
          </p:cNvSpPr>
          <p:nvPr>
            <p:ph type="sldNum" sz="quarter" idx="5"/>
          </p:nvPr>
        </p:nvSpPr>
        <p:spPr/>
        <p:txBody>
          <a:bodyPr/>
          <a:lstStyle/>
          <a:p>
            <a:pPr>
              <a:defRPr/>
            </a:pPr>
            <a:fld id="{7E14DC38-5E68-4404-A074-B2059BC60ABC}" type="slidenum">
              <a:rPr lang="en-US" smtClean="0"/>
              <a:pPr>
                <a:defRPr/>
              </a:pPr>
              <a:t>3</a:t>
            </a:fld>
            <a:endParaRPr lang="en-US"/>
          </a:p>
        </p:txBody>
      </p:sp>
    </p:spTree>
    <p:extLst>
      <p:ext uri="{BB962C8B-B14F-4D97-AF65-F5344CB8AC3E}">
        <p14:creationId xmlns:p14="http://schemas.microsoft.com/office/powerpoint/2010/main" val="1889498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E14DC38-5E68-4404-A074-B2059BC60ABC}" type="slidenum">
              <a:rPr lang="en-US" smtClean="0"/>
              <a:pPr>
                <a:defRPr/>
              </a:pPr>
              <a:t>31</a:t>
            </a:fld>
            <a:endParaRPr lang="en-US"/>
          </a:p>
        </p:txBody>
      </p:sp>
    </p:spTree>
    <p:extLst>
      <p:ext uri="{BB962C8B-B14F-4D97-AF65-F5344CB8AC3E}">
        <p14:creationId xmlns:p14="http://schemas.microsoft.com/office/powerpoint/2010/main" val="3872921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33</a:t>
            </a:fld>
            <a:endParaRPr lang="en-US"/>
          </a:p>
        </p:txBody>
      </p:sp>
    </p:spTree>
    <p:extLst>
      <p:ext uri="{BB962C8B-B14F-4D97-AF65-F5344CB8AC3E}">
        <p14:creationId xmlns:p14="http://schemas.microsoft.com/office/powerpoint/2010/main" val="1458232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800" dirty="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210F0A-D050-4326-BA0F-B2F1466D9135}" type="slidenum">
              <a:rPr lang="en-US"/>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35</a:t>
            </a:fld>
            <a:endParaRPr lang="en-US"/>
          </a:p>
        </p:txBody>
      </p:sp>
    </p:spTree>
    <p:extLst>
      <p:ext uri="{BB962C8B-B14F-4D97-AF65-F5344CB8AC3E}">
        <p14:creationId xmlns:p14="http://schemas.microsoft.com/office/powerpoint/2010/main" val="1506900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E14DC38-5E68-4404-A074-B2059BC60ABC}" type="slidenum">
              <a:rPr lang="en-US" smtClean="0"/>
              <a:pPr>
                <a:defRPr/>
              </a:pPr>
              <a:t>36</a:t>
            </a:fld>
            <a:endParaRPr lang="en-US"/>
          </a:p>
        </p:txBody>
      </p:sp>
    </p:spTree>
    <p:extLst>
      <p:ext uri="{BB962C8B-B14F-4D97-AF65-F5344CB8AC3E}">
        <p14:creationId xmlns:p14="http://schemas.microsoft.com/office/powerpoint/2010/main" val="9152943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37</a:t>
            </a:fld>
            <a:endParaRPr lang="en-US"/>
          </a:p>
        </p:txBody>
      </p:sp>
    </p:spTree>
    <p:extLst>
      <p:ext uri="{BB962C8B-B14F-4D97-AF65-F5344CB8AC3E}">
        <p14:creationId xmlns:p14="http://schemas.microsoft.com/office/powerpoint/2010/main" val="2928193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14DC38-5E68-4404-A074-B2059BC60ABC}" type="slidenum">
              <a:rPr lang="en-US" smtClean="0"/>
              <a:pPr>
                <a:defRPr/>
              </a:pPr>
              <a:t>38</a:t>
            </a:fld>
            <a:endParaRPr lang="en-US"/>
          </a:p>
        </p:txBody>
      </p:sp>
    </p:spTree>
    <p:extLst>
      <p:ext uri="{BB962C8B-B14F-4D97-AF65-F5344CB8AC3E}">
        <p14:creationId xmlns:p14="http://schemas.microsoft.com/office/powerpoint/2010/main" val="2324989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5777D-074D-5984-0F49-7156EE7DC6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44FB9C-FD4F-354D-66F7-EB99CD75C8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DE388-4292-E861-3A5A-BC8403D01A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0ACF3F-107A-E7E8-0657-F99DD930E08E}"/>
              </a:ext>
            </a:extLst>
          </p:cNvPr>
          <p:cNvSpPr>
            <a:spLocks noGrp="1"/>
          </p:cNvSpPr>
          <p:nvPr>
            <p:ph type="sldNum" sz="quarter" idx="5"/>
          </p:nvPr>
        </p:nvSpPr>
        <p:spPr/>
        <p:txBody>
          <a:bodyPr/>
          <a:lstStyle/>
          <a:p>
            <a:pPr>
              <a:defRPr/>
            </a:pPr>
            <a:fld id="{7E14DC38-5E68-4404-A074-B2059BC60ABC}" type="slidenum">
              <a:rPr lang="en-US" smtClean="0"/>
              <a:pPr>
                <a:defRPr/>
              </a:pPr>
              <a:t>39</a:t>
            </a:fld>
            <a:endParaRPr lang="en-US"/>
          </a:p>
        </p:txBody>
      </p:sp>
    </p:spTree>
    <p:extLst>
      <p:ext uri="{BB962C8B-B14F-4D97-AF65-F5344CB8AC3E}">
        <p14:creationId xmlns:p14="http://schemas.microsoft.com/office/powerpoint/2010/main" val="4170049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40</a:t>
            </a:fld>
            <a:endParaRPr lang="en-US"/>
          </a:p>
        </p:txBody>
      </p:sp>
    </p:spTree>
    <p:extLst>
      <p:ext uri="{BB962C8B-B14F-4D97-AF65-F5344CB8AC3E}">
        <p14:creationId xmlns:p14="http://schemas.microsoft.com/office/powerpoint/2010/main" val="338801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Today and tomorrow are important dates in our military history.</a:t>
            </a:r>
          </a:p>
          <a:p>
            <a:r>
              <a:rPr lang="en-US" sz="1800" dirty="0"/>
              <a:t>On this date in 1775, the Marines were first organized by the Continental Congress. And, on this date in 1954, the Marine Corp Memorial </a:t>
            </a:r>
            <a:r>
              <a:rPr lang="en-US" sz="1800" dirty="0" err="1"/>
              <a:t>commerating</a:t>
            </a:r>
            <a:r>
              <a:rPr lang="en-US" sz="1800" dirty="0"/>
              <a:t> the flag raising on Iwo Jima was dedicated in Arlington, VA by President Eisenhower.</a:t>
            </a:r>
          </a:p>
          <a:p>
            <a:r>
              <a:rPr lang="en-US" sz="1800" dirty="0"/>
              <a:t>Tomorrow, Friday, November 11 is Veteran’s Day where we recognize all branches of service. So to recognize the active duty or military veteran’s among us tonight, I’d like to ask them to rise and lead us in reciting the pledge of allegiance. </a:t>
            </a:r>
          </a:p>
          <a:p>
            <a:endParaRPr lang="en-US" sz="1800" dirty="0"/>
          </a:p>
          <a:p>
            <a:endParaRPr lang="en-US" sz="1800" dirty="0"/>
          </a:p>
        </p:txBody>
      </p:sp>
      <p:sp>
        <p:nvSpPr>
          <p:cNvPr id="4" name="Slide Number Placeholder 3"/>
          <p:cNvSpPr>
            <a:spLocks noGrp="1"/>
          </p:cNvSpPr>
          <p:nvPr>
            <p:ph type="sldNum" sz="quarter" idx="5"/>
          </p:nvPr>
        </p:nvSpPr>
        <p:spPr/>
        <p:txBody>
          <a:bodyPr/>
          <a:lstStyle/>
          <a:p>
            <a:pPr>
              <a:defRPr/>
            </a:pPr>
            <a:fld id="{7E14DC38-5E68-4404-A074-B2059BC60ABC}" type="slidenum">
              <a:rPr lang="en-US" smtClean="0"/>
              <a:pPr>
                <a:defRPr/>
              </a:pPr>
              <a:t>4</a:t>
            </a:fld>
            <a:endParaRPr lang="en-US"/>
          </a:p>
        </p:txBody>
      </p:sp>
    </p:spTree>
    <p:extLst>
      <p:ext uri="{BB962C8B-B14F-4D97-AF65-F5344CB8AC3E}">
        <p14:creationId xmlns:p14="http://schemas.microsoft.com/office/powerpoint/2010/main" val="3916020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41</a:t>
            </a:fld>
            <a:endParaRPr lang="en-US"/>
          </a:p>
        </p:txBody>
      </p:sp>
    </p:spTree>
    <p:extLst>
      <p:ext uri="{BB962C8B-B14F-4D97-AF65-F5344CB8AC3E}">
        <p14:creationId xmlns:p14="http://schemas.microsoft.com/office/powerpoint/2010/main" val="3820314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42</a:t>
            </a:fld>
            <a:endParaRPr lang="en-US"/>
          </a:p>
        </p:txBody>
      </p:sp>
    </p:spTree>
    <p:extLst>
      <p:ext uri="{BB962C8B-B14F-4D97-AF65-F5344CB8AC3E}">
        <p14:creationId xmlns:p14="http://schemas.microsoft.com/office/powerpoint/2010/main" val="2298701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43</a:t>
            </a:fld>
            <a:endParaRPr lang="en-US"/>
          </a:p>
        </p:txBody>
      </p:sp>
    </p:spTree>
    <p:extLst>
      <p:ext uri="{BB962C8B-B14F-4D97-AF65-F5344CB8AC3E}">
        <p14:creationId xmlns:p14="http://schemas.microsoft.com/office/powerpoint/2010/main" val="4232764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Wanda is not able to attend todays meeting</a:t>
            </a:r>
          </a:p>
          <a:p>
            <a:pPr>
              <a:spcBef>
                <a:spcPct val="0"/>
              </a:spcBef>
            </a:pPr>
            <a:endParaRPr lang="en-US" dirty="0"/>
          </a:p>
          <a:p>
            <a:pPr>
              <a:spcBef>
                <a:spcPct val="0"/>
              </a:spcBef>
            </a:pPr>
            <a:r>
              <a:rPr lang="en-US" dirty="0"/>
              <a:t>Fairy Hair in November</a:t>
            </a:r>
          </a:p>
          <a:p>
            <a:pPr>
              <a:spcBef>
                <a:spcPct val="0"/>
              </a:spcBef>
            </a:pPr>
            <a:endParaRPr lang="en-US" dirty="0"/>
          </a:p>
          <a:p>
            <a:pPr>
              <a:spcBef>
                <a:spcPct val="0"/>
              </a:spcBef>
            </a:pPr>
            <a:r>
              <a:rPr lang="en-US" dirty="0"/>
              <a:t>Glo Ride – December 12 – a 4-mile lighted bike ride – starting at Candia. </a:t>
            </a:r>
          </a:p>
          <a:p>
            <a:pPr>
              <a:spcBef>
                <a:spcPct val="0"/>
              </a:spcBef>
            </a:pPr>
            <a:r>
              <a:rPr lang="en-US" dirty="0"/>
              <a:t>Christmas Party December 16 – Twin Isles Country Club.</a:t>
            </a:r>
          </a:p>
          <a:p>
            <a:pPr>
              <a:spcBef>
                <a:spcPct val="0"/>
              </a:spcBef>
            </a:pPr>
            <a:r>
              <a:rPr lang="en-US" dirty="0"/>
              <a:t>Sunset Conch Blow – December 31 – BSIA will rent the pavilion at Gilcrest Park. Residents are encouraged to bring finger food, BYOB cooler and lawn chairs.</a:t>
            </a:r>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44</a:t>
            </a:fld>
            <a:endParaRPr lang="en-US"/>
          </a:p>
        </p:txBody>
      </p:sp>
    </p:spTree>
    <p:extLst>
      <p:ext uri="{BB962C8B-B14F-4D97-AF65-F5344CB8AC3E}">
        <p14:creationId xmlns:p14="http://schemas.microsoft.com/office/powerpoint/2010/main" val="956883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45</a:t>
            </a:fld>
            <a:endParaRPr lang="en-US"/>
          </a:p>
        </p:txBody>
      </p:sp>
    </p:spTree>
    <p:extLst>
      <p:ext uri="{BB962C8B-B14F-4D97-AF65-F5344CB8AC3E}">
        <p14:creationId xmlns:p14="http://schemas.microsoft.com/office/powerpoint/2010/main" val="27592015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xfrm>
            <a:off x="731838" y="4389439"/>
            <a:ext cx="5683250" cy="4648200"/>
          </a:xfrm>
          <a:noFill/>
        </p:spPr>
        <p:txBody>
          <a:bodyPr wrap="square" numCol="1" anchor="t" anchorCtr="0" compatLnSpc="1">
            <a:prstTxWarp prst="textNoShape">
              <a:avLst/>
            </a:prstTxWarp>
          </a:bodyPr>
          <a:lstStyle/>
          <a:p>
            <a:pPr marL="285708" indent="-285708">
              <a:spcBef>
                <a:spcPct val="0"/>
              </a:spcBef>
              <a:buFontTx/>
              <a:buChar char="•"/>
            </a:pPr>
            <a:r>
              <a:rPr lang="en-US" sz="1800" dirty="0"/>
              <a:t>Are there any comments that you’d like to make or questions you’d like to ask about topics we may not have covered tonight?</a:t>
            </a:r>
          </a:p>
          <a:p>
            <a:pPr marL="285708" indent="-285708">
              <a:spcBef>
                <a:spcPct val="0"/>
              </a:spcBef>
              <a:buFontTx/>
              <a:buChar char="•"/>
            </a:pPr>
            <a:endParaRPr lang="en-US" sz="1800" dirty="0"/>
          </a:p>
          <a:p>
            <a:pPr marL="285708" indent="-285708">
              <a:spcBef>
                <a:spcPct val="0"/>
              </a:spcBef>
              <a:buFontTx/>
              <a:buChar char="•"/>
            </a:pPr>
            <a:r>
              <a:rPr lang="en-US" sz="1800" dirty="0"/>
              <a:t>If so, please raise your hand and a member of the Board will bring a wireless mic out to you. That way everyone will be able to hear you. </a:t>
            </a:r>
          </a:p>
          <a:p>
            <a:pPr marL="285708" indent="-285708">
              <a:spcBef>
                <a:spcPct val="0"/>
              </a:spcBef>
              <a:buFontTx/>
              <a:buChar char="•"/>
            </a:pPr>
            <a:endParaRPr lang="en-US" sz="1800" dirty="0"/>
          </a:p>
          <a:p>
            <a:pPr marL="285708" indent="-285708">
              <a:spcBef>
                <a:spcPct val="0"/>
              </a:spcBef>
              <a:buFontTx/>
              <a:buChar char="•"/>
            </a:pPr>
            <a:r>
              <a:rPr lang="en-US" sz="1800" dirty="0"/>
              <a:t>Before I introduce your 2025 Board, I’d like to thank two members who will be leaving the Board at the end of this year.</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2F33C7-2550-488B-B08D-4539E92520DF}" type="slidenum">
              <a:rPr lang="en-US"/>
              <a:pPr/>
              <a:t>46</a:t>
            </a:fld>
            <a:endParaRPr lang="en-US"/>
          </a:p>
        </p:txBody>
      </p:sp>
    </p:spTree>
    <p:extLst>
      <p:ext uri="{BB962C8B-B14F-4D97-AF65-F5344CB8AC3E}">
        <p14:creationId xmlns:p14="http://schemas.microsoft.com/office/powerpoint/2010/main" val="41985244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xfrm>
            <a:off x="579438" y="4313239"/>
            <a:ext cx="6019800" cy="4648200"/>
          </a:xfrm>
          <a:noFill/>
        </p:spPr>
        <p:txBody>
          <a:bodyPr wrap="square" numCol="1" anchor="t" anchorCtr="0" compatLnSpc="1">
            <a:prstTxWarp prst="textNoShape">
              <a:avLst/>
            </a:prstTxWarp>
          </a:bodyPr>
          <a:lstStyle/>
          <a:p>
            <a:pPr>
              <a:spcBef>
                <a:spcPct val="0"/>
              </a:spcBef>
            </a:pPr>
            <a:r>
              <a:rPr lang="en-US" sz="1800" dirty="0"/>
              <a:t>Ian could not be at the meeting due to a long scheduled trip.</a:t>
            </a:r>
          </a:p>
          <a:p>
            <a:pPr>
              <a:spcBef>
                <a:spcPct val="0"/>
              </a:spcBef>
            </a:pPr>
            <a:endParaRPr lang="en-US" sz="1800" dirty="0"/>
          </a:p>
          <a:p>
            <a:pPr>
              <a:spcBef>
                <a:spcPct val="0"/>
              </a:spcBef>
            </a:pPr>
            <a:r>
              <a:rPr lang="en-US" sz="1800" dirty="0"/>
              <a:t>But Dave, please accept this BSIA Community Service Award  as a simple token our the Board’s thanks for your time, effort and contributions to making BSIA a better organization. </a:t>
            </a: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90541C-08CD-4D6E-B0FD-ECB1477E7FE7}" type="slidenum">
              <a:rPr lang="en-US"/>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800" dirty="0"/>
              <a:t>Congratulations to your BSIA 2025 Officers and Board of Directors!</a:t>
            </a:r>
          </a:p>
          <a:p>
            <a:pPr>
              <a:spcBef>
                <a:spcPct val="0"/>
              </a:spcBef>
            </a:pPr>
            <a:endParaRPr lang="en-US" sz="2800" dirty="0"/>
          </a:p>
          <a:p>
            <a:pPr>
              <a:spcBef>
                <a:spcPct val="0"/>
              </a:spcBef>
            </a:pPr>
            <a:r>
              <a:rPr lang="en-US" sz="2800" dirty="0"/>
              <a:t>If the new Board will please come forward for a picture. </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8C0660-5AB7-46EE-AB45-5F003BD243BB}" type="slidenum">
              <a:rPr lang="en-US"/>
              <a:pPr/>
              <a:t>48</a:t>
            </a:fld>
            <a:endParaRPr lang="en-US"/>
          </a:p>
        </p:txBody>
      </p:sp>
    </p:spTree>
    <p:extLst>
      <p:ext uri="{BB962C8B-B14F-4D97-AF65-F5344CB8AC3E}">
        <p14:creationId xmlns:p14="http://schemas.microsoft.com/office/powerpoint/2010/main" val="3486539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310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D683FD-D876-436F-9662-4F10302489B0}" type="slidenum">
              <a:rPr lang="en-US"/>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900" b="1" dirty="0"/>
              <a:t>Be save driving home</a:t>
            </a:r>
            <a:r>
              <a:rPr lang="en-US" dirty="0"/>
              <a:t>.</a:t>
            </a:r>
          </a:p>
        </p:txBody>
      </p:sp>
      <p:sp>
        <p:nvSpPr>
          <p:cNvPr id="133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0B9722-57FB-43B1-9D98-813CF2ECC4F7}" type="slidenum">
              <a:rPr lang="en-US"/>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C4AE8-C057-23EC-FEB8-0F95EC4ED7DF}"/>
            </a:ext>
          </a:extLst>
        </p:cNvPr>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EC1A5162-DE84-4DC0-551D-E9103C962C6D}"/>
              </a:ext>
            </a:extLst>
          </p:cNvPr>
          <p:cNvSpPr>
            <a:spLocks noGrp="1" noRot="1" noChangeAspect="1"/>
          </p:cNvSpPr>
          <p:nvPr>
            <p:ph type="sldImg"/>
          </p:nvPr>
        </p:nvSpPr>
        <p:spPr bwMode="auto">
          <a:noFill/>
          <a:ln>
            <a:solidFill>
              <a:srgbClr val="000000"/>
            </a:solidFill>
            <a:miter lim="800000"/>
            <a:headEnd/>
            <a:tailEnd/>
          </a:ln>
        </p:spPr>
      </p:sp>
      <p:sp>
        <p:nvSpPr>
          <p:cNvPr id="31746" name="Notes Placeholder 2">
            <a:extLst>
              <a:ext uri="{FF2B5EF4-FFF2-40B4-BE49-F238E27FC236}">
                <a16:creationId xmlns:a16="http://schemas.microsoft.com/office/drawing/2014/main" id="{5658CABD-78B6-97D2-7984-BE290FBED9DD}"/>
              </a:ext>
            </a:extLst>
          </p:cNvPr>
          <p:cNvSpPr>
            <a:spLocks noGrp="1"/>
          </p:cNvSpPr>
          <p:nvPr>
            <p:ph type="body" idx="1"/>
          </p:nvPr>
        </p:nvSpPr>
        <p:spPr bwMode="auto">
          <a:noFill/>
        </p:spPr>
        <p:txBody>
          <a:bodyPr wrap="square" numCol="1" anchor="t" anchorCtr="0" compatLnSpc="1">
            <a:prstTxWarp prst="textNoShape">
              <a:avLst/>
            </a:prstTxWarp>
          </a:bodyPr>
          <a:lstStyle/>
          <a:p>
            <a:pPr marL="285708" indent="-285708">
              <a:spcBef>
                <a:spcPct val="0"/>
              </a:spcBef>
              <a:buFontTx/>
              <a:buChar char="•"/>
            </a:pPr>
            <a:r>
              <a:rPr lang="en-US" sz="1800" dirty="0"/>
              <a:t>Bill will review the Election Procedure, then review the candidates for each office and conduct the election.</a:t>
            </a:r>
          </a:p>
        </p:txBody>
      </p:sp>
      <p:sp>
        <p:nvSpPr>
          <p:cNvPr id="31747" name="Slide Number Placeholder 3">
            <a:extLst>
              <a:ext uri="{FF2B5EF4-FFF2-40B4-BE49-F238E27FC236}">
                <a16:creationId xmlns:a16="http://schemas.microsoft.com/office/drawing/2014/main" id="{BA8B7938-B1A7-BA8B-427B-B8531776F05A}"/>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02DD3E-4341-45B2-84F6-74E9E7F2CFFC}" type="slidenum">
              <a:rPr lang="en-US"/>
              <a:pPr/>
              <a:t>5</a:t>
            </a:fld>
            <a:endParaRPr lang="en-US"/>
          </a:p>
        </p:txBody>
      </p:sp>
    </p:spTree>
    <p:extLst>
      <p:ext uri="{BB962C8B-B14F-4D97-AF65-F5344CB8AC3E}">
        <p14:creationId xmlns:p14="http://schemas.microsoft.com/office/powerpoint/2010/main" val="1429287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xfrm>
            <a:off x="709613" y="4268789"/>
            <a:ext cx="5683250" cy="4648200"/>
          </a:xfrm>
          <a:noFill/>
        </p:spPr>
        <p:txBody>
          <a:bodyPr wrap="square" numCol="1" anchor="t" anchorCtr="0" compatLnSpc="1">
            <a:prstTxWarp prst="textNoShape">
              <a:avLst/>
            </a:prstTxWarp>
          </a:bodyPr>
          <a:lstStyle/>
          <a:p>
            <a:pPr marL="285708" indent="-285708">
              <a:spcBef>
                <a:spcPct val="0"/>
              </a:spcBef>
              <a:buFontTx/>
              <a:buChar char="•"/>
            </a:pPr>
            <a:r>
              <a:rPr lang="en-US" sz="1800" dirty="0"/>
              <a:t>Thank you.</a:t>
            </a:r>
          </a:p>
          <a:p>
            <a:pPr marL="285708" indent="-285708">
              <a:spcBef>
                <a:spcPct val="0"/>
              </a:spcBef>
              <a:buFontTx/>
              <a:buChar char="•"/>
            </a:pPr>
            <a:endParaRPr lang="en-US" sz="1800" dirty="0"/>
          </a:p>
          <a:p>
            <a:pPr marL="285708" indent="-285708">
              <a:spcBef>
                <a:spcPct val="0"/>
              </a:spcBef>
              <a:buFontTx/>
              <a:buChar char="•"/>
            </a:pPr>
            <a:r>
              <a:rPr lang="en-US" sz="1800" dirty="0"/>
              <a:t>Introduction of Police for brief presentation </a:t>
            </a:r>
          </a:p>
          <a:p>
            <a:pPr marL="285708" indent="-285708">
              <a:spcBef>
                <a:spcPct val="0"/>
              </a:spcBef>
              <a:buFontTx/>
              <a:buChar char="•"/>
            </a:pPr>
            <a:endParaRPr lang="en-US" sz="1800" dirty="0"/>
          </a:p>
          <a:p>
            <a:pPr marL="285708" indent="-285708">
              <a:spcBef>
                <a:spcPct val="0"/>
              </a:spcBef>
              <a:buFontTx/>
              <a:buChar char="•"/>
            </a:pPr>
            <a:r>
              <a:rPr lang="en-US" sz="1800" dirty="0"/>
              <a:t>I’d like to ask our secretary if we have a quorum for tonight’s annual membership meeting. Thank you. </a:t>
            </a:r>
          </a:p>
          <a:p>
            <a:pPr>
              <a:spcBef>
                <a:spcPct val="0"/>
              </a:spcBef>
            </a:pPr>
            <a:endParaRPr lang="en-US" sz="1800" dirty="0"/>
          </a:p>
          <a:p>
            <a:pPr marL="285708" indent="-285708">
              <a:spcBef>
                <a:spcPct val="0"/>
              </a:spcBef>
              <a:buFontTx/>
              <a:buChar char="•"/>
            </a:pPr>
            <a:r>
              <a:rPr lang="en-US" sz="1800" dirty="0"/>
              <a:t>Next I will ask for a motion to approve the minutes from the 2023 annual membership meeting. Thank you.</a:t>
            </a:r>
          </a:p>
          <a:p>
            <a:pPr marL="285708" indent="-285708">
              <a:spcBef>
                <a:spcPct val="0"/>
              </a:spcBef>
              <a:buFontTx/>
              <a:buChar char="•"/>
            </a:pPr>
            <a:endParaRPr lang="en-US" sz="1800" dirty="0"/>
          </a:p>
          <a:p>
            <a:pPr marL="285708" indent="-285708">
              <a:spcBef>
                <a:spcPct val="0"/>
              </a:spcBef>
              <a:buFontTx/>
              <a:buChar char="•"/>
            </a:pPr>
            <a:r>
              <a:rPr lang="en-US" sz="1800" dirty="0"/>
              <a:t>For the next agenda item, I’d like to ask Bill Courtney, to come up to handle the nominating committee report and then voting on the candidates for the 2025 Board.</a:t>
            </a:r>
          </a:p>
          <a:p>
            <a:pPr marL="285708" indent="-285708">
              <a:spcBef>
                <a:spcPct val="0"/>
              </a:spcBef>
              <a:buFontTx/>
              <a:buChar char="•"/>
            </a:pPr>
            <a:endParaRPr lang="en-US" sz="1800" dirty="0"/>
          </a:p>
          <a:p>
            <a:pPr marL="285708" indent="-285708">
              <a:spcBef>
                <a:spcPct val="0"/>
              </a:spcBef>
              <a:buFontTx/>
              <a:buChar char="•"/>
            </a:pPr>
            <a:endParaRPr lang="en-US" sz="1800"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2F33C7-2550-488B-B08D-4539E92520DF}" type="slidenum">
              <a:rPr lang="en-US"/>
              <a:pPr/>
              <a:t>6</a:t>
            </a:fld>
            <a:endParaRPr lang="en-US"/>
          </a:p>
        </p:txBody>
      </p:sp>
    </p:spTree>
    <p:extLst>
      <p:ext uri="{BB962C8B-B14F-4D97-AF65-F5344CB8AC3E}">
        <p14:creationId xmlns:p14="http://schemas.microsoft.com/office/powerpoint/2010/main" val="251954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marL="285708" indent="-285708">
              <a:spcBef>
                <a:spcPct val="0"/>
              </a:spcBef>
              <a:buFontTx/>
              <a:buChar char="•"/>
            </a:pPr>
            <a:r>
              <a:rPr lang="en-US" sz="1800" dirty="0"/>
              <a:t>Bill will review the Election Procedure, then review the candidates for each office and conduct the election.</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02DD3E-4341-45B2-84F6-74E9E7F2CFFC}"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800" dirty="0"/>
              <a:t>Congratulations to your BSIA 2024 Officers and Board of Directors!</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8C0660-5AB7-46EE-AB45-5F003BD243BB}"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000" dirty="0"/>
              <a:t>ASK EACH TO STAND AS CALLED </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3F8CF7-A167-4732-8CD3-5E6ABCB3BE36}"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1F2C576-B57B-4652-BE8A-5B22B718BA92}" type="datetimeFigureOut">
              <a:rPr lang="en-US"/>
              <a:pPr>
                <a:defRPr/>
              </a:pPr>
              <a:t>12/2/25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EE06B3-DAF6-4967-A116-031E64959A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6788C4-1E5A-45EE-A664-27FB23B69D99}" type="datetimeFigureOut">
              <a:rPr lang="en-US"/>
              <a:pPr>
                <a:defRPr/>
              </a:pPr>
              <a:t>12/2/25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1935E9-9D96-4D98-840E-0C58A5EDEF9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4BDAFFE-7460-464B-A827-474E52F2380C}" type="datetimeFigureOut">
              <a:rPr lang="en-US"/>
              <a:pPr>
                <a:defRPr/>
              </a:pPr>
              <a:t>12/2/25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845134-BEBB-4389-BECD-FFEA99120DE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AB4C8F2-C7C4-4B56-ABE4-91C11E03A799}" type="datetimeFigureOut">
              <a:rPr lang="en-US"/>
              <a:pPr>
                <a:defRPr/>
              </a:pPr>
              <a:t>12/2/25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EDB435A-571D-4BB1-900C-4215A51D540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BB9FFB8-59E6-4D12-9F50-D6D7ED03EDB0}" type="datetimeFigureOut">
              <a:rPr lang="en-US"/>
              <a:pPr>
                <a:defRPr/>
              </a:pPr>
              <a:t>12/2/25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A0F5A15-0A0F-484B-9069-216F6B00FDB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C6F5D95-22D1-4603-8CE6-48411EBB1377}" type="datetimeFigureOut">
              <a:rPr lang="en-US"/>
              <a:pPr>
                <a:defRPr/>
              </a:pPr>
              <a:t>12/2/25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B0CFB97-1371-4F42-AC36-D283A804B53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99C9865-286D-429F-8956-9A2FDFEE3D98}" type="datetimeFigureOut">
              <a:rPr lang="en-US"/>
              <a:pPr>
                <a:defRPr/>
              </a:pPr>
              <a:t>12/2/25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05B5B2F-CE71-4839-B730-C825853CBF2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486636F-1423-4BEB-A637-A23E2862C905}" type="datetimeFigureOut">
              <a:rPr lang="en-US"/>
              <a:pPr>
                <a:defRPr/>
              </a:pPr>
              <a:t>12/2/25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12BB6FF-80D6-4AEB-9B37-B62D2883EF8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154AF64-16F8-438C-9920-061826B0163F}" type="datetimeFigureOut">
              <a:rPr lang="en-US"/>
              <a:pPr>
                <a:defRPr/>
              </a:pPr>
              <a:t>12/2/25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3E50FD9-926D-4AAA-AE55-EC716119FA6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8B34083-300A-4A56-95CD-5E899A309A09}" type="datetimeFigureOut">
              <a:rPr lang="en-US"/>
              <a:pPr>
                <a:defRPr/>
              </a:pPr>
              <a:t>12/2/25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F38D36A-2382-416B-A3E6-19161155007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06AF6BE-1981-441F-998A-4B830AAC74A7}" type="datetimeFigureOut">
              <a:rPr lang="en-US"/>
              <a:pPr>
                <a:defRPr/>
              </a:pPr>
              <a:t>12/2/25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DA73493-0D6F-480E-A16E-44D718B8E8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467401-28F5-4E3A-A98A-DFF4055C3E43}" type="datetimeFigureOut">
              <a:rPr lang="en-US"/>
              <a:pPr>
                <a:defRPr/>
              </a:pPr>
              <a:t>12/2/25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28776D-AA09-4D50-8D61-D5A0690C27A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335B461-1DFC-4F0A-AC11-F604B6AEF2D0}" type="datetimeFigureOut">
              <a:rPr lang="en-US"/>
              <a:pPr>
                <a:defRPr/>
              </a:pPr>
              <a:t>12/2/25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4FD8B42-C46C-4936-9B27-524A3EBC1AA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80FAF3E-9C3D-4AA9-8AAD-E1A0D5081A64}" type="datetimeFigureOut">
              <a:rPr lang="en-US"/>
              <a:pPr>
                <a:defRPr/>
              </a:pPr>
              <a:t>12/2/25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F8D92F5-A958-43C8-9BFE-AE57269C98F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2A8428A-7D43-4935-ABAE-268E14EC6479}" type="datetimeFigureOut">
              <a:rPr lang="en-US"/>
              <a:pPr>
                <a:defRPr/>
              </a:pPr>
              <a:t>12/2/25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A939C9A-F50A-403E-9921-2BF147F43CC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31BECD6-AD68-4CC6-AB42-C489CB386C27}"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610568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BECD6-AD68-4CC6-AB42-C489CB386C27}"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4165350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BECD6-AD68-4CC6-AB42-C489CB386C27}"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3928824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1BECD6-AD68-4CC6-AB42-C489CB386C27}"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508725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1BECD6-AD68-4CC6-AB42-C489CB386C27}" type="datetimeFigureOut">
              <a:rPr lang="en-US" smtClean="0"/>
              <a:t>12/2/25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2356124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1BECD6-AD68-4CC6-AB42-C489CB386C27}" type="datetimeFigureOut">
              <a:rPr lang="en-US" smtClean="0"/>
              <a:t>12/2/25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3834208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BECD6-AD68-4CC6-AB42-C489CB386C27}" type="datetimeFigureOut">
              <a:rPr lang="en-US" smtClean="0"/>
              <a:t>12/2/25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155407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53427E4-219F-448E-82EB-2E456177FDBB}" type="datetimeFigureOut">
              <a:rPr lang="en-US"/>
              <a:pPr>
                <a:defRPr/>
              </a:pPr>
              <a:t>12/2/25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C112A3-E922-410E-A87B-C33D8E8174E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31BECD6-AD68-4CC6-AB42-C489CB386C27}"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3877665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31BECD6-AD68-4CC6-AB42-C489CB386C27}"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339532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BECD6-AD68-4CC6-AB42-C489CB386C27}"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258252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BECD6-AD68-4CC6-AB42-C489CB386C27}"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114250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E2D32CB-4663-486D-8B69-03278C5F3743}" type="datetimeFigureOut">
              <a:rPr lang="en-US"/>
              <a:pPr>
                <a:defRPr/>
              </a:pPr>
              <a:t>12/2/25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57C914-8A4E-4C3A-9283-C06DBBC5BD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4A31C9D-420E-41C9-B986-985CF707F4B3}" type="datetimeFigureOut">
              <a:rPr lang="en-US"/>
              <a:pPr>
                <a:defRPr/>
              </a:pPr>
              <a:t>12/2/25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B4C189-8FAA-44DD-9600-31F5DC4E83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2470A91-0086-4B7C-AA31-C08BEAB99628}" type="datetimeFigureOut">
              <a:rPr lang="en-US"/>
              <a:pPr>
                <a:defRPr/>
              </a:pPr>
              <a:t>12/2/25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919916F-0FF9-47B8-9150-9E7D672F88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0A13B2-0F7A-4AA3-9A6C-C8E74D027C55}" type="datetimeFigureOut">
              <a:rPr lang="en-US"/>
              <a:pPr>
                <a:defRPr/>
              </a:pPr>
              <a:t>12/2/25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3C8595-77A3-4501-89AC-B6A7D9D4F2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DD27533-EDF9-44ED-AE46-143B98BE0E45}" type="datetimeFigureOut">
              <a:rPr lang="en-US"/>
              <a:pPr>
                <a:defRPr/>
              </a:pPr>
              <a:t>12/2/25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4A0407-49EA-4C32-B12F-7B8F4FF8792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20B70-CB00-4DD5-8F28-27E1826DFBBC}" type="datetimeFigureOut">
              <a:rPr lang="en-US"/>
              <a:pPr>
                <a:defRPr/>
              </a:pPr>
              <a:t>12/2/25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C21CA1-DB5D-4DB1-88A2-132B989295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0E26919-53F4-48F5-B796-2CE72CA996FC}" type="datetimeFigureOut">
              <a:rPr lang="en-US"/>
              <a:pPr>
                <a:defRPr/>
              </a:pPr>
              <a:t>12/2/25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9AB5C0-82FD-410C-99CE-87851E8CB1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panose="020F0502020204030204"/>
                <a:cs typeface="+mn-cs"/>
              </a:defRPr>
            </a:lvl1pPr>
          </a:lstStyle>
          <a:p>
            <a:pPr>
              <a:defRPr/>
            </a:pPr>
            <a:fld id="{36E3BCE7-98B5-40F2-8AA7-B6A9F35EEA6F}" type="datetimeFigureOut">
              <a:rPr lang="en-US"/>
              <a:pPr>
                <a:defRPr/>
              </a:pPr>
              <a:t>12/2/25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panose="020F0502020204030204"/>
                <a:cs typeface="+mn-cs"/>
              </a:defRPr>
            </a:lvl1pPr>
          </a:lstStyle>
          <a:p>
            <a:pPr>
              <a:defRPr/>
            </a:pPr>
            <a:fld id="{49B91344-3D1E-4513-962A-9275189104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31BECD6-AD68-4CC6-AB42-C489CB386C27}" type="datetimeFigureOut">
              <a:rPr lang="en-US" smtClean="0"/>
              <a:t>12/2/25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BA0A0B-8411-4C4C-84C0-1ECDC723E625}" type="slidenum">
              <a:rPr lang="en-US" smtClean="0"/>
              <a:t>‹#›</a:t>
            </a:fld>
            <a:endParaRPr lang="en-US"/>
          </a:p>
        </p:txBody>
      </p:sp>
    </p:spTree>
    <p:extLst>
      <p:ext uri="{BB962C8B-B14F-4D97-AF65-F5344CB8AC3E}">
        <p14:creationId xmlns:p14="http://schemas.microsoft.com/office/powerpoint/2010/main" val="185479009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package" Target="../embeddings/Microsoft_Excel_Worksheet2.xlsx"/></Relationships>
</file>

<file path=ppt/slides/_rels/slide1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2.png"/><Relationship Id="rId7" Type="http://schemas.openxmlformats.org/officeDocument/2006/relationships/package" Target="../embeddings/Microsoft_Excel_Worksheet4.xlsx"/><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package" Target="../embeddings/Microsoft_Excel_Worksheet3.xlsx"/><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ctrTitle" idx="4294967295"/>
          </p:nvPr>
        </p:nvSpPr>
        <p:spPr>
          <a:xfrm>
            <a:off x="685800" y="1981200"/>
            <a:ext cx="7772400" cy="1470025"/>
          </a:xfrm>
        </p:spPr>
        <p:txBody>
          <a:bodyPr/>
          <a:lstStyle/>
          <a:p>
            <a:pPr eaLnBrk="1" hangingPunct="1"/>
            <a:r>
              <a:rPr lang="en-US" b="1" dirty="0"/>
              <a:t>Burnt Store Isles Association</a:t>
            </a:r>
          </a:p>
        </p:txBody>
      </p:sp>
      <p:sp>
        <p:nvSpPr>
          <p:cNvPr id="26626" name="Subtitle 2"/>
          <p:cNvSpPr>
            <a:spLocks noGrp="1"/>
          </p:cNvSpPr>
          <p:nvPr>
            <p:ph type="subTitle" idx="4294967295"/>
          </p:nvPr>
        </p:nvSpPr>
        <p:spPr>
          <a:xfrm>
            <a:off x="1371600" y="3276600"/>
            <a:ext cx="6400800" cy="1752600"/>
          </a:xfrm>
        </p:spPr>
        <p:txBody>
          <a:bodyPr/>
          <a:lstStyle/>
          <a:p>
            <a:pPr marL="0" indent="0" algn="ctr" eaLnBrk="1" hangingPunct="1">
              <a:buFont typeface="Arial" charset="0"/>
              <a:buNone/>
            </a:pPr>
            <a:r>
              <a:rPr lang="en-US" sz="3600" b="1" dirty="0"/>
              <a:t>The 42nd Annual </a:t>
            </a:r>
            <a:br>
              <a:rPr lang="en-US" sz="3600" b="1" dirty="0"/>
            </a:br>
            <a:r>
              <a:rPr lang="en-US" sz="3600" b="1" dirty="0"/>
              <a:t>General Membership Meeting</a:t>
            </a:r>
          </a:p>
          <a:p>
            <a:pPr marL="0" indent="0" algn="ctr" eaLnBrk="1" hangingPunct="1">
              <a:buFont typeface="Arial" charset="0"/>
              <a:buNone/>
            </a:pPr>
            <a:r>
              <a:rPr lang="en-US" sz="3600" b="1" dirty="0"/>
              <a:t>Nov. 13, 2025</a:t>
            </a:r>
          </a:p>
        </p:txBody>
      </p:sp>
      <p:pic>
        <p:nvPicPr>
          <p:cNvPr id="26627" name="Picture 3"/>
          <p:cNvPicPr>
            <a:picLocks noChangeAspect="1" noChangeArrowheads="1"/>
          </p:cNvPicPr>
          <p:nvPr/>
        </p:nvPicPr>
        <p:blipFill>
          <a:blip r:embed="rId3" cstate="print"/>
          <a:srcRect/>
          <a:stretch>
            <a:fillRect/>
          </a:stretch>
        </p:blipFill>
        <p:spPr bwMode="auto">
          <a:xfrm>
            <a:off x="990600" y="349250"/>
            <a:ext cx="2362200" cy="1855788"/>
          </a:xfrm>
          <a:prstGeom prst="rect">
            <a:avLst/>
          </a:prstGeom>
          <a:noFill/>
          <a:ln w="9525">
            <a:noFill/>
            <a:miter lim="800000"/>
            <a:headEnd/>
            <a:tailEnd/>
          </a:ln>
        </p:spPr>
      </p:pic>
      <p:sp>
        <p:nvSpPr>
          <p:cNvPr id="2" name="TextBox 1">
            <a:extLst>
              <a:ext uri="{FF2B5EF4-FFF2-40B4-BE49-F238E27FC236}">
                <a16:creationId xmlns:a16="http://schemas.microsoft.com/office/drawing/2014/main" id="{3F363412-A944-B6B3-38AE-B0C5074AF532}"/>
              </a:ext>
            </a:extLst>
          </p:cNvPr>
          <p:cNvSpPr txBox="1"/>
          <p:nvPr/>
        </p:nvSpPr>
        <p:spPr>
          <a:xfrm>
            <a:off x="3962400" y="609600"/>
            <a:ext cx="4343400" cy="1015663"/>
          </a:xfrm>
          <a:prstGeom prst="rect">
            <a:avLst/>
          </a:prstGeom>
          <a:noFill/>
        </p:spPr>
        <p:txBody>
          <a:bodyPr wrap="square" rtlCol="0">
            <a:spAutoFit/>
          </a:bodyPr>
          <a:lstStyle/>
          <a:p>
            <a:r>
              <a:rPr lang="en-US" sz="6000" b="1" dirty="0">
                <a:solidFill>
                  <a:srgbClr val="FF0000"/>
                </a:solidFill>
              </a:rPr>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73370-666D-2158-C489-55FCADC0EE72}"/>
            </a:ext>
          </a:extLst>
        </p:cNvPr>
        <p:cNvGrpSpPr/>
        <p:nvPr/>
      </p:nvGrpSpPr>
      <p:grpSpPr>
        <a:xfrm>
          <a:off x="0" y="0"/>
          <a:ext cx="0" cy="0"/>
          <a:chOff x="0" y="0"/>
          <a:chExt cx="0" cy="0"/>
        </a:xfrm>
      </p:grpSpPr>
      <p:pic>
        <p:nvPicPr>
          <p:cNvPr id="32769" name="Picture 3">
            <a:extLst>
              <a:ext uri="{FF2B5EF4-FFF2-40B4-BE49-F238E27FC236}">
                <a16:creationId xmlns:a16="http://schemas.microsoft.com/office/drawing/2014/main" id="{2C53C387-E4CC-4A58-D6BB-7A7662FF9189}"/>
              </a:ext>
            </a:extLst>
          </p:cNvPr>
          <p:cNvPicPr>
            <a:picLocks noChangeAspect="1" noChangeArrowheads="1"/>
          </p:cNvPicPr>
          <p:nvPr/>
        </p:nvPicPr>
        <p:blipFill>
          <a:blip r:embed="rId3" cstate="print"/>
          <a:srcRect/>
          <a:stretch>
            <a:fillRect/>
          </a:stretch>
        </p:blipFill>
        <p:spPr bwMode="auto">
          <a:xfrm>
            <a:off x="609600" y="228600"/>
            <a:ext cx="1454150" cy="1143000"/>
          </a:xfrm>
          <a:prstGeom prst="rect">
            <a:avLst/>
          </a:prstGeom>
          <a:noFill/>
          <a:ln w="9525">
            <a:noFill/>
            <a:miter lim="800000"/>
            <a:headEnd/>
            <a:tailEnd/>
          </a:ln>
        </p:spPr>
      </p:pic>
      <p:sp>
        <p:nvSpPr>
          <p:cNvPr id="32770" name="Text Box 5">
            <a:extLst>
              <a:ext uri="{FF2B5EF4-FFF2-40B4-BE49-F238E27FC236}">
                <a16:creationId xmlns:a16="http://schemas.microsoft.com/office/drawing/2014/main" id="{22448B00-582C-7FAE-A5C2-9ECA9AF887CB}"/>
              </a:ext>
            </a:extLst>
          </p:cNvPr>
          <p:cNvSpPr txBox="1">
            <a:spLocks noChangeArrowheads="1"/>
          </p:cNvSpPr>
          <p:nvPr/>
        </p:nvSpPr>
        <p:spPr bwMode="auto">
          <a:xfrm>
            <a:off x="2209800" y="228600"/>
            <a:ext cx="6248400" cy="830997"/>
          </a:xfrm>
          <a:prstGeom prst="rect">
            <a:avLst/>
          </a:prstGeom>
          <a:noFill/>
          <a:ln w="9525">
            <a:noFill/>
            <a:miter lim="800000"/>
            <a:headEnd/>
            <a:tailEnd/>
          </a:ln>
        </p:spPr>
        <p:txBody>
          <a:bodyPr>
            <a:spAutoFit/>
          </a:bodyPr>
          <a:lstStyle/>
          <a:p>
            <a:pPr algn="ctr">
              <a:spcBef>
                <a:spcPct val="50000"/>
              </a:spcBef>
            </a:pPr>
            <a:r>
              <a:rPr lang="en-US" sz="2400" b="1" dirty="0"/>
              <a:t>2026 Nominating Committee Chair Report</a:t>
            </a:r>
            <a:br>
              <a:rPr lang="en-US" sz="2400" b="1" dirty="0"/>
            </a:br>
            <a:r>
              <a:rPr lang="en-US" sz="2400" dirty="0"/>
              <a:t>Bill Courtney</a:t>
            </a:r>
          </a:p>
        </p:txBody>
      </p:sp>
      <p:sp>
        <p:nvSpPr>
          <p:cNvPr id="32771" name="Rectangle 4">
            <a:extLst>
              <a:ext uri="{FF2B5EF4-FFF2-40B4-BE49-F238E27FC236}">
                <a16:creationId xmlns:a16="http://schemas.microsoft.com/office/drawing/2014/main" id="{FD6B969C-680B-C273-ED23-3E3B97820248}"/>
              </a:ext>
            </a:extLst>
          </p:cNvPr>
          <p:cNvSpPr>
            <a:spLocks noChangeArrowheads="1"/>
          </p:cNvSpPr>
          <p:nvPr/>
        </p:nvSpPr>
        <p:spPr bwMode="auto">
          <a:xfrm>
            <a:off x="685800" y="1371600"/>
            <a:ext cx="7315200" cy="9294852"/>
          </a:xfrm>
          <a:prstGeom prst="rect">
            <a:avLst/>
          </a:prstGeom>
          <a:noFill/>
          <a:ln w="9525">
            <a:noFill/>
            <a:miter lim="800000"/>
            <a:headEnd/>
            <a:tailEnd/>
          </a:ln>
        </p:spPr>
        <p:txBody>
          <a:bodyPr wrap="square">
            <a:spAutoFit/>
          </a:bodyPr>
          <a:lstStyle/>
          <a:p>
            <a:r>
              <a:rPr lang="en-US" sz="2400" b="1" dirty="0"/>
              <a:t>Officers</a:t>
            </a:r>
            <a:r>
              <a:rPr lang="en-US" sz="2400" dirty="0"/>
              <a:t>:</a:t>
            </a:r>
          </a:p>
          <a:p>
            <a:endParaRPr lang="en-US" sz="2400" dirty="0"/>
          </a:p>
          <a:p>
            <a:r>
              <a:rPr lang="en-US" sz="2400" dirty="0"/>
              <a:t>President: </a:t>
            </a:r>
            <a:r>
              <a:rPr lang="en-US" sz="2400" b="1" dirty="0"/>
              <a:t>OPEN</a:t>
            </a:r>
          </a:p>
          <a:p>
            <a:endParaRPr lang="en-US" sz="2400" dirty="0"/>
          </a:p>
          <a:p>
            <a:r>
              <a:rPr lang="en-US" sz="2400" dirty="0"/>
              <a:t>Treasurer: Maureen Martin</a:t>
            </a:r>
          </a:p>
          <a:p>
            <a:r>
              <a:rPr lang="en-US" sz="2400" dirty="0"/>
              <a:t> </a:t>
            </a:r>
          </a:p>
          <a:p>
            <a:r>
              <a:rPr lang="en-US" sz="2400" b="1" dirty="0"/>
              <a:t>Directors: </a:t>
            </a:r>
          </a:p>
          <a:p>
            <a:r>
              <a:rPr lang="en-US" sz="2400" dirty="0"/>
              <a:t>Legal Liaison: </a:t>
            </a:r>
            <a:r>
              <a:rPr lang="en-US" sz="2400" b="1" dirty="0"/>
              <a:t>OPEN</a:t>
            </a:r>
            <a:r>
              <a:rPr lang="en-US" sz="2400" dirty="0"/>
              <a:t> </a:t>
            </a:r>
          </a:p>
          <a:p>
            <a:r>
              <a:rPr lang="en-US" sz="2400" dirty="0"/>
              <a:t>Membership: Wendy Brandt, 2</a:t>
            </a:r>
            <a:r>
              <a:rPr lang="en-US" sz="2400" baseline="30000" dirty="0"/>
              <a:t>nd</a:t>
            </a:r>
            <a:r>
              <a:rPr lang="en-US" sz="2400" dirty="0"/>
              <a:t> 2-year term</a:t>
            </a:r>
          </a:p>
          <a:p>
            <a:r>
              <a:rPr lang="en-US" sz="2400" dirty="0"/>
              <a:t>E-Communication: Polly Green, 2</a:t>
            </a:r>
            <a:r>
              <a:rPr lang="en-US" sz="2400" baseline="30000" dirty="0"/>
              <a:t>nd</a:t>
            </a:r>
            <a:r>
              <a:rPr lang="en-US" sz="2400" dirty="0"/>
              <a:t> 2-year term</a:t>
            </a:r>
          </a:p>
          <a:p>
            <a:r>
              <a:rPr lang="en-US" sz="2400" dirty="0"/>
              <a:t>Community Relations: Bill Courtney, 2</a:t>
            </a:r>
            <a:r>
              <a:rPr lang="en-US" sz="2400" baseline="30000" dirty="0"/>
              <a:t>nd</a:t>
            </a:r>
            <a:r>
              <a:rPr lang="en-US" sz="2400" dirty="0"/>
              <a:t> 2-year term</a:t>
            </a:r>
          </a:p>
          <a:p>
            <a:endParaRPr lang="en-US" sz="2400" dirty="0"/>
          </a:p>
          <a:p>
            <a:endParaRPr lang="en-US" sz="2400" dirty="0"/>
          </a:p>
          <a:p>
            <a:endParaRPr lang="en-US" sz="2400" dirty="0"/>
          </a:p>
          <a:p>
            <a:endParaRPr lang="en-US" sz="2400" dirty="0"/>
          </a:p>
          <a:p>
            <a:endParaRPr lang="en-US" sz="2000" dirty="0"/>
          </a:p>
          <a:p>
            <a:endParaRPr lang="en-US" sz="2400" dirty="0"/>
          </a:p>
          <a:p>
            <a:endParaRPr lang="en-US" sz="2400" dirty="0"/>
          </a:p>
          <a:p>
            <a:endParaRPr lang="en-US" sz="2400" dirty="0"/>
          </a:p>
          <a:p>
            <a:endParaRPr lang="en-US" sz="2400" dirty="0"/>
          </a:p>
          <a:p>
            <a:endParaRPr lang="en-US" sz="2000" b="1" dirty="0"/>
          </a:p>
          <a:p>
            <a:endParaRPr lang="en-US" sz="2000" dirty="0"/>
          </a:p>
          <a:p>
            <a:endParaRPr lang="en-US" dirty="0"/>
          </a:p>
          <a:p>
            <a:endParaRPr lang="en-US" dirty="0"/>
          </a:p>
          <a:p>
            <a:r>
              <a:rPr lang="en-US" dirty="0"/>
              <a:t> </a:t>
            </a:r>
            <a:endParaRPr lang="en-US" sz="2800" dirty="0"/>
          </a:p>
          <a:p>
            <a:r>
              <a:rPr lang="en-US" dirty="0"/>
              <a:t> </a:t>
            </a:r>
          </a:p>
        </p:txBody>
      </p:sp>
      <p:sp>
        <p:nvSpPr>
          <p:cNvPr id="2" name="Rectangle 1">
            <a:extLst>
              <a:ext uri="{FF2B5EF4-FFF2-40B4-BE49-F238E27FC236}">
                <a16:creationId xmlns:a16="http://schemas.microsoft.com/office/drawing/2014/main" id="{3513D570-A1E7-EF9E-203B-F18AD489AB85}"/>
              </a:ext>
            </a:extLst>
          </p:cNvPr>
          <p:cNvSpPr/>
          <p:nvPr/>
        </p:nvSpPr>
        <p:spPr>
          <a:xfrm>
            <a:off x="685800" y="5385618"/>
            <a:ext cx="7467600" cy="523220"/>
          </a:xfrm>
          <a:prstGeom prst="rect">
            <a:avLst/>
          </a:prstGeom>
        </p:spPr>
        <p:txBody>
          <a:bodyPr wrap="square">
            <a:spAutoFit/>
          </a:bodyPr>
          <a:lstStyle/>
          <a:p>
            <a:r>
              <a:rPr lang="en-US" sz="2800" b="1" i="1" dirty="0">
                <a:solidFill>
                  <a:srgbClr val="FF0000"/>
                </a:solidFill>
              </a:rPr>
              <a:t>Are there any nominations from the floor?</a:t>
            </a:r>
          </a:p>
        </p:txBody>
      </p:sp>
    </p:spTree>
    <p:extLst>
      <p:ext uri="{BB962C8B-B14F-4D97-AF65-F5344CB8AC3E}">
        <p14:creationId xmlns:p14="http://schemas.microsoft.com/office/powerpoint/2010/main" val="3726756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Grp="1" noChangeAspect="1" noChangeArrowheads="1"/>
          </p:cNvPicPr>
          <p:nvPr>
            <p:ph type="title"/>
          </p:nvPr>
        </p:nvPicPr>
        <p:blipFill>
          <a:blip r:embed="rId3" cstate="print"/>
          <a:srcRect/>
          <a:stretch>
            <a:fillRect/>
          </a:stretch>
        </p:blipFill>
        <p:spPr>
          <a:xfrm>
            <a:off x="609600" y="228600"/>
            <a:ext cx="1454150" cy="1143000"/>
          </a:xfrm>
        </p:spPr>
      </p:pic>
      <p:sp>
        <p:nvSpPr>
          <p:cNvPr id="28674" name="Rectangle 6"/>
          <p:cNvSpPr>
            <a:spLocks noGrp="1"/>
          </p:cNvSpPr>
          <p:nvPr>
            <p:ph type="body" sz="half" idx="1"/>
          </p:nvPr>
        </p:nvSpPr>
        <p:spPr>
          <a:xfrm>
            <a:off x="457200" y="1600199"/>
            <a:ext cx="4114800" cy="5181599"/>
          </a:xfrm>
          <a:ln>
            <a:solidFill>
              <a:schemeClr val="tx1"/>
            </a:solidFill>
          </a:ln>
        </p:spPr>
        <p:txBody>
          <a:bodyPr/>
          <a:lstStyle/>
          <a:p>
            <a:pPr>
              <a:lnSpc>
                <a:spcPct val="80000"/>
              </a:lnSpc>
            </a:pPr>
            <a:r>
              <a:rPr lang="en-US" altLang="zh-CN" b="1" dirty="0"/>
              <a:t>Call to Order &amp; Pledge</a:t>
            </a:r>
            <a:br>
              <a:rPr lang="en-US" altLang="zh-CN" b="1" dirty="0"/>
            </a:br>
            <a:endParaRPr lang="en-US" altLang="zh-CN" b="1" dirty="0"/>
          </a:p>
          <a:p>
            <a:pPr>
              <a:lnSpc>
                <a:spcPct val="80000"/>
              </a:lnSpc>
            </a:pPr>
            <a:r>
              <a:rPr lang="en-US" altLang="zh-CN" b="1" dirty="0"/>
              <a:t>Call for Quorum</a:t>
            </a:r>
            <a:br>
              <a:rPr lang="en-US" altLang="zh-CN" b="1" dirty="0"/>
            </a:br>
            <a:endParaRPr lang="en-US" altLang="zh-CN" b="1" dirty="0"/>
          </a:p>
          <a:p>
            <a:pPr>
              <a:lnSpc>
                <a:spcPct val="80000"/>
              </a:lnSpc>
            </a:pPr>
            <a:r>
              <a:rPr lang="en-US" altLang="zh-CN" b="1" dirty="0"/>
              <a:t>Approval of 2024 Annual Meeting Minutes</a:t>
            </a:r>
            <a:br>
              <a:rPr lang="en-US" altLang="zh-CN" b="1" dirty="0"/>
            </a:br>
            <a:endParaRPr lang="en-US" altLang="zh-CN" dirty="0"/>
          </a:p>
          <a:p>
            <a:pPr>
              <a:lnSpc>
                <a:spcPct val="80000"/>
              </a:lnSpc>
            </a:pPr>
            <a:r>
              <a:rPr lang="en-US" altLang="zh-CN" b="1" dirty="0"/>
              <a:t>2026 Board of Directors</a:t>
            </a:r>
            <a:r>
              <a:rPr lang="en-US" altLang="zh-CN" dirty="0"/>
              <a:t> </a:t>
            </a:r>
            <a:r>
              <a:rPr lang="en-US" altLang="zh-CN" b="1" dirty="0"/>
              <a:t>Nomination and Voting</a:t>
            </a:r>
            <a:r>
              <a:rPr lang="en-US" altLang="zh-CN" dirty="0"/>
              <a:t> </a:t>
            </a:r>
            <a:br>
              <a:rPr lang="en-US" altLang="zh-CN" dirty="0"/>
            </a:br>
            <a:endParaRPr lang="en-US" altLang="zh-CN" dirty="0"/>
          </a:p>
          <a:p>
            <a:pPr>
              <a:lnSpc>
                <a:spcPct val="80000"/>
              </a:lnSpc>
            </a:pPr>
            <a:r>
              <a:rPr lang="en-US" altLang="zh-CN" b="1" dirty="0">
                <a:solidFill>
                  <a:srgbClr val="FF0000"/>
                </a:solidFill>
              </a:rPr>
              <a:t>2025 Projected Income Statement</a:t>
            </a:r>
          </a:p>
          <a:p>
            <a:pPr>
              <a:lnSpc>
                <a:spcPct val="80000"/>
              </a:lnSpc>
            </a:pPr>
            <a:endParaRPr lang="en-US" altLang="zh-CN" b="1" dirty="0"/>
          </a:p>
          <a:p>
            <a:pPr>
              <a:lnSpc>
                <a:spcPct val="80000"/>
              </a:lnSpc>
            </a:pPr>
            <a:endParaRPr lang="en-US" altLang="zh-CN" b="1" dirty="0"/>
          </a:p>
          <a:p>
            <a:pPr>
              <a:lnSpc>
                <a:spcPct val="80000"/>
              </a:lnSpc>
              <a:buNone/>
            </a:pPr>
            <a:br>
              <a:rPr lang="en-US" altLang="zh-CN" sz="2400" b="1" dirty="0"/>
            </a:br>
            <a:endParaRPr lang="en-US" altLang="zh-CN" sz="2400" b="1" dirty="0"/>
          </a:p>
          <a:p>
            <a:pPr>
              <a:lnSpc>
                <a:spcPct val="80000"/>
              </a:lnSpc>
            </a:pPr>
            <a:endParaRPr lang="en-US" altLang="zh-CN" dirty="0"/>
          </a:p>
        </p:txBody>
      </p:sp>
      <p:sp>
        <p:nvSpPr>
          <p:cNvPr id="29703" name="Rectangle 7"/>
          <p:cNvSpPr>
            <a:spLocks noGrp="1"/>
          </p:cNvSpPr>
          <p:nvPr>
            <p:ph type="body" sz="half" idx="2"/>
          </p:nvPr>
        </p:nvSpPr>
        <p:spPr>
          <a:xfrm>
            <a:off x="4684776" y="1600198"/>
            <a:ext cx="4038600" cy="5181601"/>
          </a:xfrm>
          <a:ln>
            <a:solidFill>
              <a:schemeClr val="tx1"/>
            </a:solidFill>
          </a:ln>
        </p:spPr>
        <p:txBody>
          <a:bodyPr/>
          <a:lstStyle/>
          <a:p>
            <a:pPr>
              <a:lnSpc>
                <a:spcPct val="80000"/>
              </a:lnSpc>
              <a:defRPr/>
            </a:pPr>
            <a:r>
              <a:rPr lang="en-US" altLang="zh-CN" b="1" dirty="0">
                <a:solidFill>
                  <a:srgbClr val="FF0000"/>
                </a:solidFill>
              </a:rPr>
              <a:t>2026 Budget Approval</a:t>
            </a:r>
          </a:p>
          <a:p>
            <a:pPr marL="0" indent="0">
              <a:lnSpc>
                <a:spcPct val="80000"/>
              </a:lnSpc>
              <a:buNone/>
              <a:defRPr/>
            </a:pPr>
            <a:endParaRPr lang="en-US" altLang="zh-CN" b="1" dirty="0">
              <a:solidFill>
                <a:srgbClr val="FF0000"/>
              </a:solidFill>
            </a:endParaRPr>
          </a:p>
          <a:p>
            <a:pPr>
              <a:lnSpc>
                <a:spcPct val="80000"/>
              </a:lnSpc>
              <a:defRPr/>
            </a:pPr>
            <a:r>
              <a:rPr lang="en-US" altLang="zh-CN" b="1" dirty="0"/>
              <a:t>Officer’s Reports</a:t>
            </a:r>
            <a:br>
              <a:rPr lang="en-US" altLang="zh-CN" b="1" dirty="0"/>
            </a:br>
            <a:endParaRPr lang="en-US" altLang="zh-CN" b="1" dirty="0"/>
          </a:p>
          <a:p>
            <a:pPr>
              <a:lnSpc>
                <a:spcPct val="80000"/>
              </a:lnSpc>
              <a:defRPr/>
            </a:pPr>
            <a:r>
              <a:rPr lang="en-US" altLang="zh-CN" b="1" dirty="0"/>
              <a:t>Director’s Reports</a:t>
            </a:r>
          </a:p>
          <a:p>
            <a:pPr marL="0" indent="0">
              <a:lnSpc>
                <a:spcPct val="80000"/>
              </a:lnSpc>
              <a:buNone/>
              <a:defRPr/>
            </a:pPr>
            <a:endParaRPr lang="en-US" altLang="zh-CN" b="1" dirty="0"/>
          </a:p>
          <a:p>
            <a:pPr>
              <a:lnSpc>
                <a:spcPct val="80000"/>
              </a:lnSpc>
              <a:defRPr/>
            </a:pPr>
            <a:r>
              <a:rPr lang="en-US" altLang="zh-CN" b="1" dirty="0"/>
              <a:t>Lawsuit Information</a:t>
            </a:r>
            <a:br>
              <a:rPr lang="en-US" altLang="zh-CN" b="1" dirty="0"/>
            </a:br>
            <a:endParaRPr lang="en-US" altLang="zh-CN" b="1" dirty="0"/>
          </a:p>
          <a:p>
            <a:pPr>
              <a:lnSpc>
                <a:spcPct val="80000"/>
              </a:lnSpc>
              <a:defRPr/>
            </a:pPr>
            <a:r>
              <a:rPr lang="en-US" altLang="zh-CN" b="1" dirty="0"/>
              <a:t>Member Comments</a:t>
            </a:r>
            <a:br>
              <a:rPr lang="en-US" altLang="zh-CN" b="1" dirty="0"/>
            </a:br>
            <a:endParaRPr lang="en-US" altLang="zh-CN" b="1" dirty="0"/>
          </a:p>
          <a:p>
            <a:pPr>
              <a:lnSpc>
                <a:spcPct val="80000"/>
              </a:lnSpc>
              <a:defRPr/>
            </a:pPr>
            <a:r>
              <a:rPr lang="en-US" altLang="zh-CN" b="1" dirty="0"/>
              <a:t>Introduce 2026 Board</a:t>
            </a:r>
            <a:br>
              <a:rPr lang="en-US" altLang="zh-CN" b="1" dirty="0"/>
            </a:br>
            <a:endParaRPr lang="en-US" altLang="zh-CN" b="1" dirty="0"/>
          </a:p>
          <a:p>
            <a:pPr>
              <a:lnSpc>
                <a:spcPct val="80000"/>
              </a:lnSpc>
              <a:defRPr/>
            </a:pPr>
            <a:r>
              <a:rPr lang="en-US" altLang="zh-CN" b="1" dirty="0"/>
              <a:t>Adjourn</a:t>
            </a:r>
            <a:endParaRPr lang="en-US" b="1" dirty="0"/>
          </a:p>
          <a:p>
            <a:pPr>
              <a:lnSpc>
                <a:spcPct val="80000"/>
              </a:lnSpc>
              <a:defRPr/>
            </a:pPr>
            <a:endParaRPr lang="en-US" sz="2400" dirty="0"/>
          </a:p>
        </p:txBody>
      </p:sp>
      <p:sp>
        <p:nvSpPr>
          <p:cNvPr id="28676" name="Text Box 5"/>
          <p:cNvSpPr txBox="1">
            <a:spLocks noChangeArrowheads="1"/>
          </p:cNvSpPr>
          <p:nvPr/>
        </p:nvSpPr>
        <p:spPr bwMode="auto">
          <a:xfrm>
            <a:off x="2209800" y="533400"/>
            <a:ext cx="6248400" cy="579438"/>
          </a:xfrm>
          <a:prstGeom prst="rect">
            <a:avLst/>
          </a:prstGeom>
          <a:noFill/>
          <a:ln w="9525">
            <a:noFill/>
            <a:miter lim="800000"/>
            <a:headEnd/>
            <a:tailEnd/>
          </a:ln>
        </p:spPr>
        <p:txBody>
          <a:bodyPr>
            <a:spAutoFit/>
          </a:bodyPr>
          <a:lstStyle/>
          <a:p>
            <a:pPr>
              <a:spcBef>
                <a:spcPct val="50000"/>
              </a:spcBef>
            </a:pPr>
            <a:r>
              <a:rPr lang="en-US" sz="3200" b="1" dirty="0"/>
              <a:t>		Agenda</a:t>
            </a:r>
            <a:endParaRPr lang="en-US" sz="3200" b="1" dirty="0">
              <a:solidFill>
                <a:srgbClr val="FF0000"/>
              </a:solidFill>
            </a:endParaRPr>
          </a:p>
        </p:txBody>
      </p:sp>
    </p:spTree>
    <p:extLst>
      <p:ext uri="{BB962C8B-B14F-4D97-AF65-F5344CB8AC3E}">
        <p14:creationId xmlns:p14="http://schemas.microsoft.com/office/powerpoint/2010/main" val="1888812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A7ADD-54CA-9C3B-81C5-7DDC46C3CF23}"/>
            </a:ext>
          </a:extLst>
        </p:cNvPr>
        <p:cNvGrpSpPr/>
        <p:nvPr/>
      </p:nvGrpSpPr>
      <p:grpSpPr>
        <a:xfrm>
          <a:off x="0" y="0"/>
          <a:ext cx="0" cy="0"/>
          <a:chOff x="0" y="0"/>
          <a:chExt cx="0" cy="0"/>
        </a:xfrm>
      </p:grpSpPr>
      <p:sp>
        <p:nvSpPr>
          <p:cNvPr id="40961" name="Title 1">
            <a:extLst>
              <a:ext uri="{FF2B5EF4-FFF2-40B4-BE49-F238E27FC236}">
                <a16:creationId xmlns:a16="http://schemas.microsoft.com/office/drawing/2014/main" id="{ACFCE0AD-AB55-21DC-9106-F2ACACF48E5A}"/>
              </a:ext>
            </a:extLst>
          </p:cNvPr>
          <p:cNvSpPr>
            <a:spLocks noGrp="1"/>
          </p:cNvSpPr>
          <p:nvPr>
            <p:ph type="ctrTitle"/>
          </p:nvPr>
        </p:nvSpPr>
        <p:spPr>
          <a:xfrm>
            <a:off x="685800" y="2130425"/>
            <a:ext cx="7772400" cy="1470025"/>
          </a:xfrm>
        </p:spPr>
        <p:txBody>
          <a:bodyPr/>
          <a:lstStyle/>
          <a:p>
            <a:pPr eaLnBrk="1" hangingPunct="1"/>
            <a:r>
              <a:rPr lang="en-US"/>
              <a:t>Burnt Store Isles Association</a:t>
            </a:r>
          </a:p>
        </p:txBody>
      </p:sp>
      <p:sp>
        <p:nvSpPr>
          <p:cNvPr id="40962" name="Subtitle 2">
            <a:extLst>
              <a:ext uri="{FF2B5EF4-FFF2-40B4-BE49-F238E27FC236}">
                <a16:creationId xmlns:a16="http://schemas.microsoft.com/office/drawing/2014/main" id="{A073BA91-94C8-568D-5E99-3C54FE2FF66A}"/>
              </a:ext>
            </a:extLst>
          </p:cNvPr>
          <p:cNvSpPr>
            <a:spLocks noGrp="1"/>
          </p:cNvSpPr>
          <p:nvPr>
            <p:ph type="subTitle" idx="1"/>
          </p:nvPr>
        </p:nvSpPr>
        <p:spPr>
          <a:xfrm>
            <a:off x="1371600" y="3429000"/>
            <a:ext cx="6400800" cy="1752600"/>
          </a:xfrm>
        </p:spPr>
        <p:txBody>
          <a:bodyPr/>
          <a:lstStyle/>
          <a:p>
            <a:pPr eaLnBrk="1" hangingPunct="1"/>
            <a:r>
              <a:rPr lang="en-US" sz="4000" dirty="0">
                <a:solidFill>
                  <a:schemeClr val="tx1"/>
                </a:solidFill>
              </a:rPr>
              <a:t>2025 Projected Income Statement</a:t>
            </a:r>
            <a:br>
              <a:rPr lang="en-US" sz="4000" dirty="0">
                <a:solidFill>
                  <a:schemeClr val="tx1"/>
                </a:solidFill>
              </a:rPr>
            </a:br>
            <a:r>
              <a:rPr lang="en-US" sz="4000" dirty="0">
                <a:solidFill>
                  <a:schemeClr val="tx1"/>
                </a:solidFill>
              </a:rPr>
              <a:t>2026 Budget Proposal</a:t>
            </a:r>
          </a:p>
        </p:txBody>
      </p:sp>
      <p:pic>
        <p:nvPicPr>
          <p:cNvPr id="40963" name="Picture 3">
            <a:extLst>
              <a:ext uri="{FF2B5EF4-FFF2-40B4-BE49-F238E27FC236}">
                <a16:creationId xmlns:a16="http://schemas.microsoft.com/office/drawing/2014/main" id="{3C71A12A-1A3B-C534-5E0A-337441CB14A3}"/>
              </a:ext>
            </a:extLst>
          </p:cNvPr>
          <p:cNvPicPr>
            <a:picLocks noChangeAspect="1" noChangeArrowheads="1"/>
          </p:cNvPicPr>
          <p:nvPr/>
        </p:nvPicPr>
        <p:blipFill>
          <a:blip r:embed="rId3" cstate="print"/>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198192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p:cNvPicPr>
            <a:picLocks noChangeAspect="1" noChangeArrowheads="1"/>
          </p:cNvPicPr>
          <p:nvPr/>
        </p:nvPicPr>
        <p:blipFill>
          <a:blip r:embed="rId3"/>
          <a:srcRect/>
          <a:stretch>
            <a:fillRect/>
          </a:stretch>
        </p:blipFill>
        <p:spPr bwMode="auto">
          <a:xfrm>
            <a:off x="609600" y="228600"/>
            <a:ext cx="1454150" cy="1143000"/>
          </a:xfrm>
          <a:prstGeom prst="rect">
            <a:avLst/>
          </a:prstGeom>
          <a:noFill/>
          <a:ln w="9525">
            <a:noFill/>
            <a:miter lim="800000"/>
            <a:headEnd/>
            <a:tailEnd/>
          </a:ln>
        </p:spPr>
      </p:pic>
      <p:sp>
        <p:nvSpPr>
          <p:cNvPr id="47106" name="Text Box 5"/>
          <p:cNvSpPr txBox="1">
            <a:spLocks noChangeArrowheads="1"/>
          </p:cNvSpPr>
          <p:nvPr/>
        </p:nvSpPr>
        <p:spPr bwMode="auto">
          <a:xfrm>
            <a:off x="2063750" y="501650"/>
            <a:ext cx="6546850" cy="584775"/>
          </a:xfrm>
          <a:prstGeom prst="rect">
            <a:avLst/>
          </a:prstGeom>
          <a:noFill/>
          <a:ln w="9525">
            <a:noFill/>
            <a:miter lim="800000"/>
            <a:headEnd/>
            <a:tailEnd/>
          </a:ln>
        </p:spPr>
        <p:txBody>
          <a:bodyPr>
            <a:spAutoFit/>
          </a:bodyPr>
          <a:lstStyle/>
          <a:p>
            <a:pPr algn="ctr">
              <a:spcBef>
                <a:spcPct val="50000"/>
              </a:spcBef>
            </a:pPr>
            <a:r>
              <a:rPr lang="en-US" sz="3200" b="1" dirty="0">
                <a:latin typeface="+mj-lt"/>
              </a:rPr>
              <a:t>BSIA 2025 FINANCIAL POSITION</a:t>
            </a:r>
            <a:endParaRPr lang="en-US" sz="2400" b="1" dirty="0"/>
          </a:p>
        </p:txBody>
      </p:sp>
      <p:sp>
        <p:nvSpPr>
          <p:cNvPr id="5" name="Rectangle 4"/>
          <p:cNvSpPr/>
          <p:nvPr/>
        </p:nvSpPr>
        <p:spPr>
          <a:xfrm>
            <a:off x="623888" y="1371600"/>
            <a:ext cx="7915275" cy="4985980"/>
          </a:xfrm>
          <a:prstGeom prst="rect">
            <a:avLst/>
          </a:prstGeom>
        </p:spPr>
        <p:txBody>
          <a:bodyPr>
            <a:spAutoFit/>
          </a:bodyPr>
          <a:lstStyle/>
          <a:p>
            <a:pPr algn="ctr">
              <a:defRPr/>
            </a:pPr>
            <a:r>
              <a:rPr lang="en-US" sz="2000" b="1" u="sng" dirty="0">
                <a:latin typeface="+mn-lt"/>
              </a:rPr>
              <a:t>INCOME STATEMENT SUMMARY 11/1/2025</a:t>
            </a:r>
          </a:p>
          <a:p>
            <a:pPr>
              <a:defRPr/>
            </a:pPr>
            <a:endParaRPr lang="en-US" sz="2000" b="1" u="sng" dirty="0">
              <a:latin typeface="+mn-lt"/>
            </a:endParaRPr>
          </a:p>
          <a:p>
            <a:pPr>
              <a:defRPr/>
            </a:pPr>
            <a:r>
              <a:rPr lang="en-US" sz="2000" b="1" dirty="0">
                <a:latin typeface="+mn-lt"/>
              </a:rPr>
              <a:t>			</a:t>
            </a:r>
            <a:r>
              <a:rPr lang="en-US" sz="2000" b="1" u="sng" dirty="0">
                <a:latin typeface="+mn-lt"/>
              </a:rPr>
              <a:t>2025 Approved</a:t>
            </a:r>
            <a:r>
              <a:rPr lang="en-US" sz="2000" b="1" dirty="0">
                <a:latin typeface="+mn-lt"/>
              </a:rPr>
              <a:t>	</a:t>
            </a:r>
            <a:r>
              <a:rPr lang="en-US" sz="2000" b="1" u="sng" dirty="0">
                <a:latin typeface="+mn-lt"/>
              </a:rPr>
              <a:t>2025 Projected</a:t>
            </a:r>
            <a:r>
              <a:rPr lang="en-US" sz="2000" b="1" dirty="0">
                <a:latin typeface="+mn-lt"/>
              </a:rPr>
              <a:t>	</a:t>
            </a:r>
            <a:r>
              <a:rPr lang="en-US" sz="2000" b="1" u="sng" dirty="0">
                <a:latin typeface="+mn-lt"/>
              </a:rPr>
              <a:t>Difference</a:t>
            </a:r>
          </a:p>
          <a:p>
            <a:pPr fontAlgn="b">
              <a:defRPr/>
            </a:pPr>
            <a:r>
              <a:rPr lang="en-US" sz="2000" b="1" dirty="0">
                <a:latin typeface="+mn-lt"/>
              </a:rPr>
              <a:t>TOTAL INCOME	</a:t>
            </a:r>
            <a:r>
              <a:rPr lang="en-US" sz="2000" b="1" i="1" dirty="0">
                <a:latin typeface="+mn-lt"/>
              </a:rPr>
              <a:t>	         34,870                 30,186                 </a:t>
            </a:r>
            <a:r>
              <a:rPr lang="en-US" sz="2000" b="1" i="1" dirty="0">
                <a:solidFill>
                  <a:srgbClr val="FF0000"/>
                </a:solidFill>
                <a:latin typeface="+mn-lt"/>
              </a:rPr>
              <a:t>(4,684)</a:t>
            </a:r>
          </a:p>
          <a:p>
            <a:pPr fontAlgn="b">
              <a:defRPr/>
            </a:pPr>
            <a:r>
              <a:rPr lang="en-US" sz="2000" b="1" dirty="0">
                <a:latin typeface="+mn-lt"/>
              </a:rPr>
              <a:t>TOTAL EXPENSES		         </a:t>
            </a:r>
            <a:r>
              <a:rPr lang="en-US" sz="2000" b="1" i="1" dirty="0">
                <a:latin typeface="+mn-lt"/>
              </a:rPr>
              <a:t>70,661                 65,210                   5,451</a:t>
            </a:r>
          </a:p>
          <a:p>
            <a:pPr fontAlgn="b">
              <a:defRPr/>
            </a:pPr>
            <a:endParaRPr lang="en-US" sz="2000" b="1" i="1" u="sng" dirty="0">
              <a:solidFill>
                <a:srgbClr val="FF0000"/>
              </a:solidFill>
              <a:latin typeface="+mn-lt"/>
            </a:endParaRPr>
          </a:p>
          <a:p>
            <a:pPr fontAlgn="b">
              <a:defRPr/>
            </a:pPr>
            <a:endParaRPr lang="en-US" sz="2000" b="1" dirty="0">
              <a:latin typeface="+mn-lt"/>
            </a:endParaRPr>
          </a:p>
          <a:p>
            <a:pPr fontAlgn="b">
              <a:defRPr/>
            </a:pPr>
            <a:r>
              <a:rPr lang="en-US" sz="2000" b="1" dirty="0">
                <a:latin typeface="+mn-lt"/>
              </a:rPr>
              <a:t>PROJECTED OVERAGE/SHORTAGE				        </a:t>
            </a:r>
            <a:r>
              <a:rPr lang="en-US" sz="2000" b="1" i="1" u="dbl" dirty="0">
                <a:latin typeface="+mn-lt"/>
              </a:rPr>
              <a:t>767</a:t>
            </a:r>
          </a:p>
          <a:p>
            <a:pPr fontAlgn="b">
              <a:defRPr/>
            </a:pPr>
            <a:endParaRPr lang="en-US" sz="2000" b="1" dirty="0">
              <a:latin typeface="+mn-lt"/>
            </a:endParaRPr>
          </a:p>
          <a:p>
            <a:pPr>
              <a:defRPr/>
            </a:pPr>
            <a:r>
              <a:rPr lang="en-US" sz="2000" b="1" u="sng" dirty="0">
                <a:latin typeface="+mn-lt"/>
              </a:rPr>
              <a:t>CASH AVAILABLE as of 11/1/25</a:t>
            </a:r>
          </a:p>
          <a:p>
            <a:pPr>
              <a:defRPr/>
            </a:pPr>
            <a:r>
              <a:rPr lang="en-US" sz="2000" b="1" dirty="0">
                <a:latin typeface="+mn-lt"/>
              </a:rPr>
              <a:t>OPERATING ACCOUNT		20,178</a:t>
            </a:r>
          </a:p>
          <a:p>
            <a:pPr>
              <a:defRPr/>
            </a:pPr>
            <a:r>
              <a:rPr lang="en-US" sz="2000" b="1" dirty="0">
                <a:latin typeface="+mn-lt"/>
              </a:rPr>
              <a:t>CDs				       0</a:t>
            </a:r>
          </a:p>
          <a:p>
            <a:pPr>
              <a:defRPr/>
            </a:pPr>
            <a:r>
              <a:rPr lang="en-US" sz="2000" b="1" dirty="0">
                <a:latin typeface="+mn-lt"/>
              </a:rPr>
              <a:t>RESERVES			  6,852</a:t>
            </a:r>
            <a:endParaRPr lang="en-US" sz="2000" b="1" u="sng" dirty="0">
              <a:latin typeface="+mn-lt"/>
            </a:endParaRPr>
          </a:p>
          <a:p>
            <a:pPr>
              <a:defRPr/>
            </a:pPr>
            <a:endParaRPr lang="en-US" sz="2000" b="1" dirty="0">
              <a:latin typeface="+mn-lt"/>
            </a:endParaRPr>
          </a:p>
          <a:p>
            <a:pPr>
              <a:defRPr/>
            </a:pPr>
            <a:r>
              <a:rPr lang="en-US" sz="2000" b="1" dirty="0">
                <a:latin typeface="+mn-lt"/>
              </a:rPr>
              <a:t>TOTAL CASH			27,030		</a:t>
            </a:r>
            <a:endParaRPr lang="en-US" sz="2000" b="1" u="dbl" dirty="0">
              <a:latin typeface="+mn-lt"/>
            </a:endParaRPr>
          </a:p>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E221E3-9763-4CCB-A2E9-DFDB9482288B}"/>
              </a:ext>
            </a:extLst>
          </p:cNvPr>
          <p:cNvSpPr txBox="1"/>
          <p:nvPr/>
        </p:nvSpPr>
        <p:spPr>
          <a:xfrm>
            <a:off x="502268" y="152400"/>
            <a:ext cx="8139466" cy="707886"/>
          </a:xfrm>
          <a:prstGeom prst="rect">
            <a:avLst/>
          </a:prstGeom>
          <a:noFill/>
        </p:spPr>
        <p:txBody>
          <a:bodyPr wrap="square" rtlCol="0">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2025 Projected Income Statement</a:t>
            </a:r>
            <a:endParaRPr lang="en-US" dirty="0"/>
          </a:p>
        </p:txBody>
      </p:sp>
      <p:graphicFrame>
        <p:nvGraphicFramePr>
          <p:cNvPr id="5" name="Object 4">
            <a:extLst>
              <a:ext uri="{FF2B5EF4-FFF2-40B4-BE49-F238E27FC236}">
                <a16:creationId xmlns:a16="http://schemas.microsoft.com/office/drawing/2014/main" id="{4350125C-8D37-49AD-CD7D-E662C2AAF958}"/>
              </a:ext>
            </a:extLst>
          </p:cNvPr>
          <p:cNvGraphicFramePr>
            <a:graphicFrameLocks noChangeAspect="1"/>
          </p:cNvGraphicFramePr>
          <p:nvPr>
            <p:extLst>
              <p:ext uri="{D42A27DB-BD31-4B8C-83A1-F6EECF244321}">
                <p14:modId xmlns:p14="http://schemas.microsoft.com/office/powerpoint/2010/main" val="1500460819"/>
              </p:ext>
            </p:extLst>
          </p:nvPr>
        </p:nvGraphicFramePr>
        <p:xfrm>
          <a:off x="633413" y="1600200"/>
          <a:ext cx="7685087" cy="4249738"/>
        </p:xfrm>
        <a:graphic>
          <a:graphicData uri="http://schemas.openxmlformats.org/presentationml/2006/ole">
            <mc:AlternateContent xmlns:mc="http://schemas.openxmlformats.org/markup-compatibility/2006">
              <mc:Choice xmlns:v="urn:schemas-microsoft-com:vml" Requires="v">
                <p:oleObj name="Worksheet" r:id="rId3" imgW="7686576" imgH="2876498" progId="Excel.Sheet.12">
                  <p:embed/>
                </p:oleObj>
              </mc:Choice>
              <mc:Fallback>
                <p:oleObj name="Worksheet" r:id="rId3" imgW="7686576" imgH="2876498" progId="Excel.Sheet.12">
                  <p:embed/>
                  <p:pic>
                    <p:nvPicPr>
                      <p:cNvPr id="5" name="Object 4">
                        <a:extLst>
                          <a:ext uri="{FF2B5EF4-FFF2-40B4-BE49-F238E27FC236}">
                            <a16:creationId xmlns:a16="http://schemas.microsoft.com/office/drawing/2014/main" id="{4350125C-8D37-49AD-CD7D-E662C2AAF958}"/>
                          </a:ext>
                        </a:extLst>
                      </p:cNvPr>
                      <p:cNvPicPr/>
                      <p:nvPr/>
                    </p:nvPicPr>
                    <p:blipFill>
                      <a:blip r:embed="rId4"/>
                      <a:stretch>
                        <a:fillRect/>
                      </a:stretch>
                    </p:blipFill>
                    <p:spPr>
                      <a:xfrm>
                        <a:off x="633413" y="1600200"/>
                        <a:ext cx="7685087" cy="4249738"/>
                      </a:xfrm>
                      <a:prstGeom prst="rect">
                        <a:avLst/>
                      </a:prstGeom>
                    </p:spPr>
                  </p:pic>
                </p:oleObj>
              </mc:Fallback>
            </mc:AlternateContent>
          </a:graphicData>
        </a:graphic>
      </p:graphicFrame>
    </p:spTree>
    <p:extLst>
      <p:ext uri="{BB962C8B-B14F-4D97-AF65-F5344CB8AC3E}">
        <p14:creationId xmlns:p14="http://schemas.microsoft.com/office/powerpoint/2010/main" val="628886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9071D6-D282-4BDD-8545-1077F75811CF}"/>
              </a:ext>
            </a:extLst>
          </p:cNvPr>
          <p:cNvSpPr txBox="1"/>
          <p:nvPr/>
        </p:nvSpPr>
        <p:spPr>
          <a:xfrm>
            <a:off x="502267" y="31017"/>
            <a:ext cx="8139466" cy="707886"/>
          </a:xfrm>
          <a:prstGeom prst="rect">
            <a:avLst/>
          </a:prstGeom>
          <a:noFill/>
        </p:spPr>
        <p:txBody>
          <a:bodyPr wrap="square" rtlCol="0">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2025 Projected Income Statement</a:t>
            </a:r>
            <a:endParaRPr lang="en-US" dirty="0"/>
          </a:p>
        </p:txBody>
      </p:sp>
      <p:graphicFrame>
        <p:nvGraphicFramePr>
          <p:cNvPr id="6" name="Object 5">
            <a:extLst>
              <a:ext uri="{FF2B5EF4-FFF2-40B4-BE49-F238E27FC236}">
                <a16:creationId xmlns:a16="http://schemas.microsoft.com/office/drawing/2014/main" id="{0F60803A-00C8-A7C9-E894-520E5AF4FC6D}"/>
              </a:ext>
            </a:extLst>
          </p:cNvPr>
          <p:cNvGraphicFramePr>
            <a:graphicFrameLocks noChangeAspect="1"/>
          </p:cNvGraphicFramePr>
          <p:nvPr>
            <p:extLst>
              <p:ext uri="{D42A27DB-BD31-4B8C-83A1-F6EECF244321}">
                <p14:modId xmlns:p14="http://schemas.microsoft.com/office/powerpoint/2010/main" val="1424038194"/>
              </p:ext>
            </p:extLst>
          </p:nvPr>
        </p:nvGraphicFramePr>
        <p:xfrm>
          <a:off x="633413" y="738188"/>
          <a:ext cx="7686675" cy="6035675"/>
        </p:xfrm>
        <a:graphic>
          <a:graphicData uri="http://schemas.openxmlformats.org/presentationml/2006/ole">
            <mc:AlternateContent xmlns:mc="http://schemas.openxmlformats.org/markup-compatibility/2006">
              <mc:Choice xmlns:v="urn:schemas-microsoft-com:vml" Requires="v">
                <p:oleObj name="Worksheet" r:id="rId3" imgW="7686576" imgH="6200638" progId="Excel.Sheet.12">
                  <p:embed/>
                </p:oleObj>
              </mc:Choice>
              <mc:Fallback>
                <p:oleObj name="Worksheet" r:id="rId3" imgW="7686576" imgH="6200638" progId="Excel.Sheet.12">
                  <p:embed/>
                  <p:pic>
                    <p:nvPicPr>
                      <p:cNvPr id="6" name="Object 5">
                        <a:extLst>
                          <a:ext uri="{FF2B5EF4-FFF2-40B4-BE49-F238E27FC236}">
                            <a16:creationId xmlns:a16="http://schemas.microsoft.com/office/drawing/2014/main" id="{0F60803A-00C8-A7C9-E894-520E5AF4FC6D}"/>
                          </a:ext>
                        </a:extLst>
                      </p:cNvPr>
                      <p:cNvPicPr/>
                      <p:nvPr/>
                    </p:nvPicPr>
                    <p:blipFill>
                      <a:blip r:embed="rId4"/>
                      <a:stretch>
                        <a:fillRect/>
                      </a:stretch>
                    </p:blipFill>
                    <p:spPr>
                      <a:xfrm>
                        <a:off x="633413" y="738188"/>
                        <a:ext cx="7686675" cy="6035675"/>
                      </a:xfrm>
                      <a:prstGeom prst="rect">
                        <a:avLst/>
                      </a:prstGeom>
                    </p:spPr>
                  </p:pic>
                </p:oleObj>
              </mc:Fallback>
            </mc:AlternateContent>
          </a:graphicData>
        </a:graphic>
      </p:graphicFrame>
    </p:spTree>
    <p:extLst>
      <p:ext uri="{BB962C8B-B14F-4D97-AF65-F5344CB8AC3E}">
        <p14:creationId xmlns:p14="http://schemas.microsoft.com/office/powerpoint/2010/main" val="92585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p:cNvPicPr>
            <a:picLocks noChangeAspect="1" noChangeArrowheads="1"/>
          </p:cNvPicPr>
          <p:nvPr/>
        </p:nvPicPr>
        <p:blipFill>
          <a:blip r:embed="rId3"/>
          <a:srcRect/>
          <a:stretch>
            <a:fillRect/>
          </a:stretch>
        </p:blipFill>
        <p:spPr bwMode="auto">
          <a:xfrm>
            <a:off x="609600" y="228600"/>
            <a:ext cx="1454150" cy="1143000"/>
          </a:xfrm>
          <a:prstGeom prst="rect">
            <a:avLst/>
          </a:prstGeom>
          <a:noFill/>
          <a:ln w="9525">
            <a:noFill/>
            <a:miter lim="800000"/>
            <a:headEnd/>
            <a:tailEnd/>
          </a:ln>
        </p:spPr>
      </p:pic>
      <p:sp>
        <p:nvSpPr>
          <p:cNvPr id="49154" name="Text Box 5"/>
          <p:cNvSpPr txBox="1">
            <a:spLocks noChangeArrowheads="1"/>
          </p:cNvSpPr>
          <p:nvPr/>
        </p:nvSpPr>
        <p:spPr bwMode="auto">
          <a:xfrm>
            <a:off x="2042968" y="349389"/>
            <a:ext cx="6248400" cy="1138238"/>
          </a:xfrm>
          <a:prstGeom prst="rect">
            <a:avLst/>
          </a:prstGeom>
          <a:noFill/>
          <a:ln w="9525">
            <a:noFill/>
            <a:miter lim="800000"/>
            <a:headEnd/>
            <a:tailEnd/>
          </a:ln>
        </p:spPr>
        <p:txBody>
          <a:bodyPr>
            <a:spAutoFit/>
          </a:bodyPr>
          <a:lstStyle/>
          <a:p>
            <a:pPr algn="ctr">
              <a:spcBef>
                <a:spcPct val="50000"/>
              </a:spcBef>
            </a:pPr>
            <a:r>
              <a:rPr lang="en-US" sz="3200" b="1" dirty="0"/>
              <a:t>2026 PROPOSED BUDGET</a:t>
            </a:r>
          </a:p>
          <a:p>
            <a:pPr algn="ctr">
              <a:spcBef>
                <a:spcPct val="50000"/>
              </a:spcBef>
            </a:pPr>
            <a:endParaRPr lang="en-US" sz="2400" b="1" dirty="0"/>
          </a:p>
        </p:txBody>
      </p:sp>
      <p:sp>
        <p:nvSpPr>
          <p:cNvPr id="6" name="TextBox 5">
            <a:extLst>
              <a:ext uri="{FF2B5EF4-FFF2-40B4-BE49-F238E27FC236}">
                <a16:creationId xmlns:a16="http://schemas.microsoft.com/office/drawing/2014/main" id="{67623D91-8F2C-4CA4-BAD7-12D29651043F}"/>
              </a:ext>
            </a:extLst>
          </p:cNvPr>
          <p:cNvSpPr txBox="1"/>
          <p:nvPr/>
        </p:nvSpPr>
        <p:spPr>
          <a:xfrm>
            <a:off x="298511" y="1371600"/>
            <a:ext cx="8546977" cy="4308872"/>
          </a:xfrm>
          <a:prstGeom prst="rect">
            <a:avLst/>
          </a:prstGeom>
          <a:noFill/>
        </p:spPr>
        <p:txBody>
          <a:bodyPr wrap="square">
            <a:spAutoFit/>
          </a:bodyPr>
          <a:lstStyle/>
          <a:p>
            <a:r>
              <a:rPr lang="en-US" sz="2800" b="1" dirty="0">
                <a:latin typeface="+mn-lt"/>
                <a:cs typeface="Arial" panose="020B0604020202020204" pitchFamily="34" charset="0"/>
              </a:rPr>
              <a:t>			</a:t>
            </a:r>
          </a:p>
          <a:p>
            <a:r>
              <a:rPr lang="en-US" sz="2800" b="1" dirty="0">
                <a:latin typeface="+mn-lt"/>
                <a:cs typeface="Arial" panose="020B0604020202020204" pitchFamily="34" charset="0"/>
              </a:rPr>
              <a:t>INCOME:					</a:t>
            </a:r>
          </a:p>
          <a:p>
            <a:pPr marL="457200" indent="-457200">
              <a:buFont typeface="Arial" panose="020B0604020202020204" pitchFamily="34" charset="0"/>
              <a:buChar char="•"/>
            </a:pPr>
            <a:r>
              <a:rPr lang="en-US" sz="2400" b="1" dirty="0">
                <a:latin typeface="+mn-lt"/>
                <a:cs typeface="Arial" panose="020B0604020202020204" pitchFamily="34" charset="0"/>
              </a:rPr>
              <a:t>Annual membership dues changed at $50 (PayPal $55)</a:t>
            </a:r>
          </a:p>
          <a:p>
            <a:pPr marL="457200" indent="-457200">
              <a:buFont typeface="Arial" panose="020B0604020202020204" pitchFamily="34" charset="0"/>
              <a:buChar char="•"/>
            </a:pPr>
            <a:r>
              <a:rPr lang="en-US" sz="2400" b="1" dirty="0">
                <a:latin typeface="+mn-lt"/>
                <a:cs typeface="Arial" panose="020B0604020202020204" pitchFamily="34" charset="0"/>
              </a:rPr>
              <a:t>Membership income based on 450 members</a:t>
            </a:r>
          </a:p>
          <a:p>
            <a:pPr marL="457200" indent="-457200">
              <a:buFont typeface="Arial" panose="020B0604020202020204" pitchFamily="34" charset="0"/>
              <a:buChar char="•"/>
            </a:pPr>
            <a:r>
              <a:rPr lang="en-US" sz="2400" b="1" dirty="0">
                <a:latin typeface="+mn-lt"/>
                <a:cs typeface="Arial" panose="020B0604020202020204" pitchFamily="34" charset="0"/>
              </a:rPr>
              <a:t>Advertising income </a:t>
            </a:r>
          </a:p>
          <a:p>
            <a:pPr marL="457200" indent="-457200">
              <a:buFont typeface="Arial" panose="020B0604020202020204" pitchFamily="34" charset="0"/>
              <a:buChar char="•"/>
            </a:pPr>
            <a:r>
              <a:rPr lang="en-US" sz="2400" b="1" dirty="0">
                <a:latin typeface="+mn-lt"/>
                <a:cs typeface="Arial" panose="020B0604020202020204" pitchFamily="34" charset="0"/>
              </a:rPr>
              <a:t>New Construction income reduced due to economy slowing</a:t>
            </a:r>
          </a:p>
          <a:p>
            <a:r>
              <a:rPr lang="en-US" sz="2800" b="1" dirty="0">
                <a:latin typeface="+mn-lt"/>
                <a:cs typeface="Arial" panose="020B0604020202020204" pitchFamily="34" charset="0"/>
              </a:rPr>
              <a:t>			</a:t>
            </a:r>
          </a:p>
          <a:p>
            <a:r>
              <a:rPr lang="en-US" sz="2800" b="1" dirty="0">
                <a:latin typeface="+mn-lt"/>
                <a:cs typeface="Arial" panose="020B0604020202020204" pitchFamily="34" charset="0"/>
              </a:rPr>
              <a:t>EXPENSE:		</a:t>
            </a:r>
          </a:p>
          <a:p>
            <a:pPr marL="457200" indent="-457200">
              <a:buFont typeface="Arial" panose="020B0604020202020204" pitchFamily="34" charset="0"/>
              <a:buChar char="•"/>
            </a:pPr>
            <a:r>
              <a:rPr lang="en-US" sz="2400" b="1" dirty="0">
                <a:latin typeface="+mn-lt"/>
                <a:cs typeface="Arial" panose="020B0604020202020204" pitchFamily="34" charset="0"/>
              </a:rPr>
              <a:t>D&amp;O Insurance adjusted to 2025 actual</a:t>
            </a:r>
          </a:p>
          <a:p>
            <a:pPr marL="457200" indent="-457200">
              <a:buFont typeface="Arial" panose="020B0604020202020204" pitchFamily="34" charset="0"/>
              <a:buChar char="•"/>
            </a:pPr>
            <a:r>
              <a:rPr lang="en-US" sz="2400" b="1" dirty="0">
                <a:latin typeface="+mn-lt"/>
                <a:cs typeface="Arial" panose="020B0604020202020204" pitchFamily="34" charset="0"/>
              </a:rPr>
              <a:t>Landscaping replacement project completed	</a:t>
            </a:r>
          </a:p>
          <a:p>
            <a:r>
              <a:rPr lang="en-US" dirty="0"/>
              <a:t>		</a:t>
            </a:r>
          </a:p>
        </p:txBody>
      </p:sp>
    </p:spTree>
    <p:extLst>
      <p:ext uri="{BB962C8B-B14F-4D97-AF65-F5344CB8AC3E}">
        <p14:creationId xmlns:p14="http://schemas.microsoft.com/office/powerpoint/2010/main" val="215700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p:cNvPicPr>
            <a:picLocks noChangeAspect="1" noChangeArrowheads="1"/>
          </p:cNvPicPr>
          <p:nvPr/>
        </p:nvPicPr>
        <p:blipFill>
          <a:blip r:embed="rId3"/>
          <a:srcRect/>
          <a:stretch>
            <a:fillRect/>
          </a:stretch>
        </p:blipFill>
        <p:spPr bwMode="auto">
          <a:xfrm>
            <a:off x="609600" y="228600"/>
            <a:ext cx="1454150" cy="1143000"/>
          </a:xfrm>
          <a:prstGeom prst="rect">
            <a:avLst/>
          </a:prstGeom>
          <a:noFill/>
          <a:ln w="9525">
            <a:noFill/>
            <a:miter lim="800000"/>
            <a:headEnd/>
            <a:tailEnd/>
          </a:ln>
        </p:spPr>
      </p:pic>
      <p:sp>
        <p:nvSpPr>
          <p:cNvPr id="49154" name="Text Box 5"/>
          <p:cNvSpPr txBox="1">
            <a:spLocks noChangeArrowheads="1"/>
          </p:cNvSpPr>
          <p:nvPr/>
        </p:nvSpPr>
        <p:spPr bwMode="auto">
          <a:xfrm>
            <a:off x="2042968" y="349389"/>
            <a:ext cx="6248400" cy="1138238"/>
          </a:xfrm>
          <a:prstGeom prst="rect">
            <a:avLst/>
          </a:prstGeom>
          <a:noFill/>
          <a:ln w="9525">
            <a:noFill/>
            <a:miter lim="800000"/>
            <a:headEnd/>
            <a:tailEnd/>
          </a:ln>
        </p:spPr>
        <p:txBody>
          <a:bodyPr>
            <a:spAutoFit/>
          </a:bodyPr>
          <a:lstStyle/>
          <a:p>
            <a:pPr algn="ctr">
              <a:spcBef>
                <a:spcPct val="50000"/>
              </a:spcBef>
            </a:pPr>
            <a:r>
              <a:rPr lang="en-US" sz="3200" b="1" dirty="0"/>
              <a:t>2026 PROPOSED BUDGET</a:t>
            </a:r>
          </a:p>
          <a:p>
            <a:pPr algn="ctr">
              <a:spcBef>
                <a:spcPct val="50000"/>
              </a:spcBef>
            </a:pPr>
            <a:endParaRPr lang="en-US" sz="2400" b="1" dirty="0"/>
          </a:p>
        </p:txBody>
      </p:sp>
      <p:graphicFrame>
        <p:nvGraphicFramePr>
          <p:cNvPr id="2" name="Object 1">
            <a:extLst>
              <a:ext uri="{FF2B5EF4-FFF2-40B4-BE49-F238E27FC236}">
                <a16:creationId xmlns:a16="http://schemas.microsoft.com/office/drawing/2014/main" id="{68ABFE38-1D18-1A00-8FF5-7EABC959DB6B}"/>
              </a:ext>
            </a:extLst>
          </p:cNvPr>
          <p:cNvGraphicFramePr>
            <a:graphicFrameLocks noChangeAspect="1"/>
          </p:cNvGraphicFramePr>
          <p:nvPr>
            <p:extLst>
              <p:ext uri="{D42A27DB-BD31-4B8C-83A1-F6EECF244321}">
                <p14:modId xmlns:p14="http://schemas.microsoft.com/office/powerpoint/2010/main" val="3517166429"/>
              </p:ext>
            </p:extLst>
          </p:nvPr>
        </p:nvGraphicFramePr>
        <p:xfrm>
          <a:off x="1828800" y="1630363"/>
          <a:ext cx="5302250" cy="4010025"/>
        </p:xfrm>
        <a:graphic>
          <a:graphicData uri="http://schemas.openxmlformats.org/presentationml/2006/ole">
            <mc:AlternateContent xmlns:mc="http://schemas.openxmlformats.org/markup-compatibility/2006">
              <mc:Choice xmlns:v="urn:schemas-microsoft-com:vml" Requires="v">
                <p:oleObj name="Worksheet" r:id="rId4" imgW="3047883" imgH="2876498" progId="Excel.Sheet.12">
                  <p:embed/>
                </p:oleObj>
              </mc:Choice>
              <mc:Fallback>
                <p:oleObj name="Worksheet" r:id="rId4" imgW="3047883" imgH="2876498" progId="Excel.Sheet.12">
                  <p:embed/>
                  <p:pic>
                    <p:nvPicPr>
                      <p:cNvPr id="2" name="Object 1">
                        <a:extLst>
                          <a:ext uri="{FF2B5EF4-FFF2-40B4-BE49-F238E27FC236}">
                            <a16:creationId xmlns:a16="http://schemas.microsoft.com/office/drawing/2014/main" id="{68ABFE38-1D18-1A00-8FF5-7EABC959DB6B}"/>
                          </a:ext>
                        </a:extLst>
                      </p:cNvPr>
                      <p:cNvPicPr/>
                      <p:nvPr/>
                    </p:nvPicPr>
                    <p:blipFill>
                      <a:blip r:embed="rId5"/>
                      <a:stretch>
                        <a:fillRect/>
                      </a:stretch>
                    </p:blipFill>
                    <p:spPr>
                      <a:xfrm>
                        <a:off x="1828800" y="1630363"/>
                        <a:ext cx="5302250" cy="4010025"/>
                      </a:xfrm>
                      <a:prstGeom prst="rect">
                        <a:avLst/>
                      </a:prstGeom>
                    </p:spPr>
                  </p:pic>
                </p:oleObj>
              </mc:Fallback>
            </mc:AlternateContent>
          </a:graphicData>
        </a:graphic>
      </p:graphicFrame>
    </p:spTree>
    <p:extLst>
      <p:ext uri="{BB962C8B-B14F-4D97-AF65-F5344CB8AC3E}">
        <p14:creationId xmlns:p14="http://schemas.microsoft.com/office/powerpoint/2010/main" val="4263991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D749BD68-BD0E-11B3-25A5-336A2A494163}"/>
              </a:ext>
            </a:extLst>
          </p:cNvPr>
          <p:cNvPicPr>
            <a:picLocks noChangeAspect="1" noChangeArrowheads="1"/>
          </p:cNvPicPr>
          <p:nvPr/>
        </p:nvPicPr>
        <p:blipFill>
          <a:blip r:embed="rId3"/>
          <a:srcRect/>
          <a:stretch>
            <a:fillRect/>
          </a:stretch>
        </p:blipFill>
        <p:spPr bwMode="auto">
          <a:xfrm>
            <a:off x="609600" y="228600"/>
            <a:ext cx="762000" cy="685800"/>
          </a:xfrm>
          <a:prstGeom prst="rect">
            <a:avLst/>
          </a:prstGeom>
          <a:noFill/>
          <a:ln w="9525">
            <a:noFill/>
            <a:miter lim="800000"/>
            <a:headEnd/>
            <a:tailEnd/>
          </a:ln>
        </p:spPr>
      </p:pic>
      <p:pic>
        <p:nvPicPr>
          <p:cNvPr id="6" name="Picture 5">
            <a:extLst>
              <a:ext uri="{FF2B5EF4-FFF2-40B4-BE49-F238E27FC236}">
                <a16:creationId xmlns:a16="http://schemas.microsoft.com/office/drawing/2014/main" id="{E7D29004-F838-E028-47FA-E46969FB1AB7}"/>
              </a:ext>
            </a:extLst>
          </p:cNvPr>
          <p:cNvPicPr>
            <a:picLocks noChangeAspect="1"/>
          </p:cNvPicPr>
          <p:nvPr/>
        </p:nvPicPr>
        <p:blipFill>
          <a:blip r:embed="rId4"/>
          <a:stretch>
            <a:fillRect/>
          </a:stretch>
        </p:blipFill>
        <p:spPr>
          <a:xfrm>
            <a:off x="1905000" y="228600"/>
            <a:ext cx="5633192" cy="853514"/>
          </a:xfrm>
          <a:prstGeom prst="rect">
            <a:avLst/>
          </a:prstGeom>
        </p:spPr>
      </p:pic>
      <p:graphicFrame>
        <p:nvGraphicFramePr>
          <p:cNvPr id="7" name="Object 6">
            <a:extLst>
              <a:ext uri="{FF2B5EF4-FFF2-40B4-BE49-F238E27FC236}">
                <a16:creationId xmlns:a16="http://schemas.microsoft.com/office/drawing/2014/main" id="{D93223A4-19FF-E010-B4F5-3617EA9BE748}"/>
              </a:ext>
            </a:extLst>
          </p:cNvPr>
          <p:cNvGraphicFramePr>
            <a:graphicFrameLocks noChangeAspect="1"/>
          </p:cNvGraphicFramePr>
          <p:nvPr>
            <p:extLst>
              <p:ext uri="{D42A27DB-BD31-4B8C-83A1-F6EECF244321}">
                <p14:modId xmlns:p14="http://schemas.microsoft.com/office/powerpoint/2010/main" val="3580376787"/>
              </p:ext>
            </p:extLst>
          </p:nvPr>
        </p:nvGraphicFramePr>
        <p:xfrm>
          <a:off x="990600" y="1447800"/>
          <a:ext cx="3387725" cy="4129088"/>
        </p:xfrm>
        <a:graphic>
          <a:graphicData uri="http://schemas.openxmlformats.org/presentationml/2006/ole">
            <mc:AlternateContent xmlns:mc="http://schemas.openxmlformats.org/markup-compatibility/2006">
              <mc:Choice xmlns:v="urn:schemas-microsoft-com:vml" Requires="v">
                <p:oleObj name="Worksheet" r:id="rId5" imgW="3047883" imgH="3247953" progId="Excel.Sheet.12">
                  <p:embed/>
                </p:oleObj>
              </mc:Choice>
              <mc:Fallback>
                <p:oleObj name="Worksheet" r:id="rId5" imgW="3047883" imgH="3247953" progId="Excel.Sheet.12">
                  <p:embed/>
                  <p:pic>
                    <p:nvPicPr>
                      <p:cNvPr id="7" name="Object 6">
                        <a:extLst>
                          <a:ext uri="{FF2B5EF4-FFF2-40B4-BE49-F238E27FC236}">
                            <a16:creationId xmlns:a16="http://schemas.microsoft.com/office/drawing/2014/main" id="{D93223A4-19FF-E010-B4F5-3617EA9BE748}"/>
                          </a:ext>
                        </a:extLst>
                      </p:cNvPr>
                      <p:cNvPicPr/>
                      <p:nvPr/>
                    </p:nvPicPr>
                    <p:blipFill>
                      <a:blip r:embed="rId6"/>
                      <a:stretch>
                        <a:fillRect/>
                      </a:stretch>
                    </p:blipFill>
                    <p:spPr>
                      <a:xfrm>
                        <a:off x="990600" y="1447800"/>
                        <a:ext cx="3387725" cy="412908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8ACD30B-5214-2B42-B7B6-022AA9173DCC}"/>
              </a:ext>
            </a:extLst>
          </p:cNvPr>
          <p:cNvGraphicFramePr>
            <a:graphicFrameLocks noChangeAspect="1"/>
          </p:cNvGraphicFramePr>
          <p:nvPr>
            <p:extLst>
              <p:ext uri="{D42A27DB-BD31-4B8C-83A1-F6EECF244321}">
                <p14:modId xmlns:p14="http://schemas.microsoft.com/office/powerpoint/2010/main" val="545711798"/>
              </p:ext>
            </p:extLst>
          </p:nvPr>
        </p:nvGraphicFramePr>
        <p:xfrm>
          <a:off x="4800600" y="1905000"/>
          <a:ext cx="3240088" cy="3417888"/>
        </p:xfrm>
        <a:graphic>
          <a:graphicData uri="http://schemas.openxmlformats.org/presentationml/2006/ole">
            <mc:AlternateContent xmlns:mc="http://schemas.openxmlformats.org/markup-compatibility/2006">
              <mc:Choice xmlns:v="urn:schemas-microsoft-com:vml" Requires="v">
                <p:oleObj name="Worksheet" r:id="rId7" imgW="3047883" imgH="2495563" progId="Excel.Sheet.12">
                  <p:embed/>
                </p:oleObj>
              </mc:Choice>
              <mc:Fallback>
                <p:oleObj name="Worksheet" r:id="rId7" imgW="3047883" imgH="2495563" progId="Excel.Sheet.12">
                  <p:embed/>
                  <p:pic>
                    <p:nvPicPr>
                      <p:cNvPr id="8" name="Object 7">
                        <a:extLst>
                          <a:ext uri="{FF2B5EF4-FFF2-40B4-BE49-F238E27FC236}">
                            <a16:creationId xmlns:a16="http://schemas.microsoft.com/office/drawing/2014/main" id="{A8ACD30B-5214-2B42-B7B6-022AA9173DCC}"/>
                          </a:ext>
                        </a:extLst>
                      </p:cNvPr>
                      <p:cNvPicPr/>
                      <p:nvPr/>
                    </p:nvPicPr>
                    <p:blipFill>
                      <a:blip r:embed="rId8"/>
                      <a:stretch>
                        <a:fillRect/>
                      </a:stretch>
                    </p:blipFill>
                    <p:spPr>
                      <a:xfrm>
                        <a:off x="4800600" y="1905000"/>
                        <a:ext cx="3240088" cy="3417888"/>
                      </a:xfrm>
                      <a:prstGeom prst="rect">
                        <a:avLst/>
                      </a:prstGeom>
                    </p:spPr>
                  </p:pic>
                </p:oleObj>
              </mc:Fallback>
            </mc:AlternateContent>
          </a:graphicData>
        </a:graphic>
      </p:graphicFrame>
    </p:spTree>
    <p:extLst>
      <p:ext uri="{BB962C8B-B14F-4D97-AF65-F5344CB8AC3E}">
        <p14:creationId xmlns:p14="http://schemas.microsoft.com/office/powerpoint/2010/main" val="1056161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619125" y="1524000"/>
            <a:ext cx="7467600" cy="646113"/>
          </a:xfrm>
          <a:prstGeom prst="rect">
            <a:avLst/>
          </a:prstGeom>
          <a:noFill/>
          <a:ln w="9525">
            <a:noFill/>
            <a:miter lim="800000"/>
            <a:headEnd/>
            <a:tailEnd/>
          </a:ln>
        </p:spPr>
        <p:txBody>
          <a:bodyPr>
            <a:spAutoFit/>
          </a:bodyPr>
          <a:lstStyle/>
          <a:p>
            <a:endParaRPr lang="en-US"/>
          </a:p>
          <a:p>
            <a:r>
              <a:rPr lang="en-US"/>
              <a:t> </a:t>
            </a:r>
          </a:p>
        </p:txBody>
      </p:sp>
      <p:sp>
        <p:nvSpPr>
          <p:cNvPr id="2" name="TextBox 1">
            <a:extLst>
              <a:ext uri="{FF2B5EF4-FFF2-40B4-BE49-F238E27FC236}">
                <a16:creationId xmlns:a16="http://schemas.microsoft.com/office/drawing/2014/main" id="{589B4AAF-0313-D863-6177-FC513B8E9DE6}"/>
              </a:ext>
            </a:extLst>
          </p:cNvPr>
          <p:cNvSpPr txBox="1"/>
          <p:nvPr/>
        </p:nvSpPr>
        <p:spPr>
          <a:xfrm>
            <a:off x="1371600" y="902017"/>
            <a:ext cx="6172200" cy="2585323"/>
          </a:xfrm>
          <a:prstGeom prst="rect">
            <a:avLst/>
          </a:prstGeom>
          <a:noFill/>
        </p:spPr>
        <p:txBody>
          <a:bodyPr wrap="square" rtlCol="0">
            <a:spAutoFit/>
          </a:bodyPr>
          <a:lstStyle/>
          <a:p>
            <a:r>
              <a:rPr lang="en-US" sz="2400" b="1" dirty="0">
                <a:solidFill>
                  <a:srgbClr val="FF0000"/>
                </a:solidFill>
              </a:rPr>
              <a:t>2026 Proposed BSIA  Budget</a:t>
            </a:r>
          </a:p>
          <a:p>
            <a:endParaRPr lang="en-US" sz="2400" b="1" dirty="0">
              <a:solidFill>
                <a:srgbClr val="FF0000"/>
              </a:solidFill>
            </a:endParaRPr>
          </a:p>
          <a:p>
            <a:r>
              <a:rPr lang="en-US" sz="2400" b="1" dirty="0">
                <a:solidFill>
                  <a:srgbClr val="FF0000"/>
                </a:solidFill>
              </a:rPr>
              <a:t>Are there any questions or comments?</a:t>
            </a:r>
          </a:p>
          <a:p>
            <a:endParaRPr lang="en-US" sz="2400" b="1" dirty="0">
              <a:solidFill>
                <a:srgbClr val="FF0000"/>
              </a:solidFill>
            </a:endParaRPr>
          </a:p>
          <a:p>
            <a:r>
              <a:rPr lang="en-US" sz="2400" b="1" dirty="0">
                <a:solidFill>
                  <a:srgbClr val="FF0000"/>
                </a:solidFill>
              </a:rPr>
              <a:t>I would like to have a motion to approve the 2026 BSIA budget.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Grp="1" noChangeAspect="1" noChangeArrowheads="1"/>
          </p:cNvPicPr>
          <p:nvPr>
            <p:ph type="title"/>
          </p:nvPr>
        </p:nvPicPr>
        <p:blipFill>
          <a:blip r:embed="rId3" cstate="print"/>
          <a:srcRect/>
          <a:stretch>
            <a:fillRect/>
          </a:stretch>
        </p:blipFill>
        <p:spPr>
          <a:xfrm>
            <a:off x="609600" y="228600"/>
            <a:ext cx="1454150" cy="1143000"/>
          </a:xfrm>
        </p:spPr>
      </p:pic>
      <p:sp>
        <p:nvSpPr>
          <p:cNvPr id="28674" name="Rectangle 6"/>
          <p:cNvSpPr>
            <a:spLocks noGrp="1"/>
          </p:cNvSpPr>
          <p:nvPr>
            <p:ph type="body" sz="half" idx="1"/>
          </p:nvPr>
        </p:nvSpPr>
        <p:spPr>
          <a:xfrm>
            <a:off x="457200" y="1447800"/>
            <a:ext cx="4114800" cy="5181600"/>
          </a:xfrm>
          <a:ln>
            <a:solidFill>
              <a:schemeClr val="tx1"/>
            </a:solidFill>
          </a:ln>
        </p:spPr>
        <p:txBody>
          <a:bodyPr/>
          <a:lstStyle/>
          <a:p>
            <a:pPr>
              <a:lnSpc>
                <a:spcPct val="80000"/>
              </a:lnSpc>
            </a:pPr>
            <a:r>
              <a:rPr lang="en-US" altLang="zh-CN" b="1" dirty="0">
                <a:solidFill>
                  <a:srgbClr val="FF0000"/>
                </a:solidFill>
              </a:rPr>
              <a:t>Call to Order &amp; Pledge</a:t>
            </a:r>
            <a:br>
              <a:rPr lang="en-US" altLang="zh-CN" b="1" dirty="0"/>
            </a:br>
            <a:endParaRPr lang="en-US" altLang="zh-CN" b="1" dirty="0"/>
          </a:p>
          <a:p>
            <a:pPr>
              <a:lnSpc>
                <a:spcPct val="80000"/>
              </a:lnSpc>
            </a:pPr>
            <a:r>
              <a:rPr lang="en-US" altLang="zh-CN" b="1" dirty="0"/>
              <a:t>Call for Quorum</a:t>
            </a:r>
            <a:br>
              <a:rPr lang="en-US" altLang="zh-CN" b="1" dirty="0"/>
            </a:br>
            <a:endParaRPr lang="en-US" altLang="zh-CN" b="1" dirty="0"/>
          </a:p>
          <a:p>
            <a:pPr>
              <a:lnSpc>
                <a:spcPct val="80000"/>
              </a:lnSpc>
            </a:pPr>
            <a:r>
              <a:rPr lang="en-US" altLang="zh-CN" b="1" dirty="0"/>
              <a:t>Approval of 2024 Annual Meeting Minutes</a:t>
            </a:r>
          </a:p>
          <a:p>
            <a:pPr marL="0" indent="0">
              <a:lnSpc>
                <a:spcPct val="80000"/>
              </a:lnSpc>
              <a:buNone/>
            </a:pPr>
            <a:endParaRPr lang="en-US" altLang="zh-CN" dirty="0"/>
          </a:p>
          <a:p>
            <a:pPr>
              <a:lnSpc>
                <a:spcPct val="80000"/>
              </a:lnSpc>
              <a:defRPr/>
            </a:pPr>
            <a:r>
              <a:rPr lang="en-US" altLang="zh-CN" b="1" dirty="0"/>
              <a:t>2026 Board of Directors</a:t>
            </a:r>
            <a:r>
              <a:rPr lang="en-US" altLang="zh-CN" dirty="0"/>
              <a:t> </a:t>
            </a:r>
            <a:r>
              <a:rPr lang="en-US" altLang="zh-CN" b="1" dirty="0"/>
              <a:t>Nomination and Voting</a:t>
            </a:r>
            <a:r>
              <a:rPr lang="en-US" altLang="zh-CN" dirty="0"/>
              <a:t> </a:t>
            </a:r>
          </a:p>
          <a:p>
            <a:pPr marL="0" indent="0">
              <a:lnSpc>
                <a:spcPct val="80000"/>
              </a:lnSpc>
              <a:buNone/>
              <a:defRPr/>
            </a:pPr>
            <a:endParaRPr lang="en-US" altLang="zh-CN" dirty="0"/>
          </a:p>
          <a:p>
            <a:pPr>
              <a:lnSpc>
                <a:spcPct val="80000"/>
              </a:lnSpc>
              <a:defRPr/>
            </a:pPr>
            <a:r>
              <a:rPr lang="en-US" altLang="zh-CN" b="1" dirty="0"/>
              <a:t>2025 Projected Income Statement</a:t>
            </a:r>
          </a:p>
          <a:p>
            <a:pPr marL="0" indent="0">
              <a:lnSpc>
                <a:spcPct val="80000"/>
              </a:lnSpc>
              <a:buNone/>
            </a:pPr>
            <a:endParaRPr lang="en-US" altLang="zh-CN" b="1" dirty="0"/>
          </a:p>
          <a:p>
            <a:pPr>
              <a:lnSpc>
                <a:spcPct val="80000"/>
              </a:lnSpc>
            </a:pPr>
            <a:endParaRPr lang="en-US" altLang="zh-CN" b="1" dirty="0"/>
          </a:p>
          <a:p>
            <a:pPr>
              <a:lnSpc>
                <a:spcPct val="80000"/>
              </a:lnSpc>
            </a:pPr>
            <a:endParaRPr lang="en-US" altLang="zh-CN" b="1" dirty="0"/>
          </a:p>
          <a:p>
            <a:pPr>
              <a:lnSpc>
                <a:spcPct val="80000"/>
              </a:lnSpc>
              <a:buNone/>
            </a:pPr>
            <a:br>
              <a:rPr lang="en-US" altLang="zh-CN" sz="2400" b="1" dirty="0"/>
            </a:br>
            <a:endParaRPr lang="en-US" altLang="zh-CN" sz="2400" b="1" dirty="0"/>
          </a:p>
          <a:p>
            <a:pPr>
              <a:lnSpc>
                <a:spcPct val="80000"/>
              </a:lnSpc>
            </a:pPr>
            <a:endParaRPr lang="en-US" altLang="zh-CN" dirty="0"/>
          </a:p>
        </p:txBody>
      </p:sp>
      <p:sp>
        <p:nvSpPr>
          <p:cNvPr id="29703" name="Rectangle 7"/>
          <p:cNvSpPr>
            <a:spLocks noGrp="1"/>
          </p:cNvSpPr>
          <p:nvPr>
            <p:ph type="body" sz="half" idx="2"/>
          </p:nvPr>
        </p:nvSpPr>
        <p:spPr>
          <a:xfrm>
            <a:off x="4684776" y="1447800"/>
            <a:ext cx="4038600" cy="5181599"/>
          </a:xfrm>
          <a:ln>
            <a:solidFill>
              <a:schemeClr val="tx1"/>
            </a:solidFill>
          </a:ln>
        </p:spPr>
        <p:txBody>
          <a:bodyPr/>
          <a:lstStyle/>
          <a:p>
            <a:pPr>
              <a:lnSpc>
                <a:spcPct val="80000"/>
              </a:lnSpc>
              <a:defRPr/>
            </a:pPr>
            <a:r>
              <a:rPr lang="en-US" altLang="zh-CN" b="1" dirty="0"/>
              <a:t>2026 Budget Approval</a:t>
            </a:r>
          </a:p>
          <a:p>
            <a:pPr marL="0" indent="0">
              <a:lnSpc>
                <a:spcPct val="80000"/>
              </a:lnSpc>
              <a:buNone/>
              <a:defRPr/>
            </a:pPr>
            <a:endParaRPr lang="en-US" altLang="zh-CN" b="1" dirty="0"/>
          </a:p>
          <a:p>
            <a:pPr>
              <a:lnSpc>
                <a:spcPct val="80000"/>
              </a:lnSpc>
              <a:defRPr/>
            </a:pPr>
            <a:r>
              <a:rPr lang="en-US" altLang="zh-CN" b="1" dirty="0"/>
              <a:t>Officer’s Reports</a:t>
            </a:r>
            <a:br>
              <a:rPr lang="en-US" altLang="zh-CN" b="1" dirty="0"/>
            </a:br>
            <a:endParaRPr lang="en-US" altLang="zh-CN" b="1" dirty="0"/>
          </a:p>
          <a:p>
            <a:pPr>
              <a:lnSpc>
                <a:spcPct val="80000"/>
              </a:lnSpc>
              <a:defRPr/>
            </a:pPr>
            <a:r>
              <a:rPr lang="en-US" altLang="zh-CN" b="1" dirty="0"/>
              <a:t>Director’s Reports</a:t>
            </a:r>
          </a:p>
          <a:p>
            <a:pPr marL="0" indent="0">
              <a:lnSpc>
                <a:spcPct val="80000"/>
              </a:lnSpc>
              <a:buNone/>
              <a:defRPr/>
            </a:pPr>
            <a:endParaRPr lang="en-US" altLang="zh-CN" b="1" dirty="0"/>
          </a:p>
          <a:p>
            <a:pPr>
              <a:lnSpc>
                <a:spcPct val="80000"/>
              </a:lnSpc>
              <a:defRPr/>
            </a:pPr>
            <a:r>
              <a:rPr lang="en-US" altLang="zh-CN" b="1" dirty="0"/>
              <a:t>Lawsuit Information</a:t>
            </a:r>
            <a:br>
              <a:rPr lang="en-US" altLang="zh-CN" b="1" dirty="0"/>
            </a:br>
            <a:endParaRPr lang="en-US" altLang="zh-CN" b="1" dirty="0"/>
          </a:p>
          <a:p>
            <a:pPr>
              <a:lnSpc>
                <a:spcPct val="80000"/>
              </a:lnSpc>
              <a:defRPr/>
            </a:pPr>
            <a:r>
              <a:rPr lang="en-US" altLang="zh-CN" b="1" dirty="0"/>
              <a:t>Member Comments</a:t>
            </a:r>
            <a:br>
              <a:rPr lang="en-US" altLang="zh-CN" b="1" dirty="0"/>
            </a:br>
            <a:endParaRPr lang="en-US" altLang="zh-CN" b="1" dirty="0"/>
          </a:p>
          <a:p>
            <a:pPr>
              <a:lnSpc>
                <a:spcPct val="80000"/>
              </a:lnSpc>
              <a:defRPr/>
            </a:pPr>
            <a:r>
              <a:rPr lang="en-US" altLang="zh-CN" b="1" dirty="0"/>
              <a:t>Introduce 2026 Board</a:t>
            </a:r>
            <a:br>
              <a:rPr lang="en-US" altLang="zh-CN" b="1" dirty="0"/>
            </a:br>
            <a:endParaRPr lang="en-US" altLang="zh-CN" b="1" dirty="0"/>
          </a:p>
          <a:p>
            <a:pPr>
              <a:lnSpc>
                <a:spcPct val="80000"/>
              </a:lnSpc>
              <a:defRPr/>
            </a:pPr>
            <a:r>
              <a:rPr lang="en-US" altLang="zh-CN" b="1" dirty="0"/>
              <a:t>Adjourn</a:t>
            </a:r>
            <a:endParaRPr lang="en-US" b="1" dirty="0"/>
          </a:p>
          <a:p>
            <a:pPr>
              <a:lnSpc>
                <a:spcPct val="80000"/>
              </a:lnSpc>
              <a:defRPr/>
            </a:pPr>
            <a:endParaRPr lang="en-US" sz="2400" dirty="0"/>
          </a:p>
        </p:txBody>
      </p:sp>
      <p:sp>
        <p:nvSpPr>
          <p:cNvPr id="28676" name="Text Box 5"/>
          <p:cNvSpPr txBox="1">
            <a:spLocks noChangeArrowheads="1"/>
          </p:cNvSpPr>
          <p:nvPr/>
        </p:nvSpPr>
        <p:spPr bwMode="auto">
          <a:xfrm>
            <a:off x="2209800" y="533400"/>
            <a:ext cx="6248400" cy="579438"/>
          </a:xfrm>
          <a:prstGeom prst="rect">
            <a:avLst/>
          </a:prstGeom>
          <a:noFill/>
          <a:ln w="9525">
            <a:noFill/>
            <a:miter lim="800000"/>
            <a:headEnd/>
            <a:tailEnd/>
          </a:ln>
        </p:spPr>
        <p:txBody>
          <a:bodyPr>
            <a:spAutoFit/>
          </a:bodyPr>
          <a:lstStyle/>
          <a:p>
            <a:pPr>
              <a:spcBef>
                <a:spcPct val="50000"/>
              </a:spcBef>
            </a:pPr>
            <a:r>
              <a:rPr lang="en-US" sz="3200" b="1" dirty="0"/>
              <a:t>		Agenda</a:t>
            </a:r>
            <a:endParaRPr lang="en-US" sz="3200" b="1" dirty="0">
              <a:solidFill>
                <a:srgbClr val="FF0000"/>
              </a:solidFill>
            </a:endParaRPr>
          </a:p>
        </p:txBody>
      </p:sp>
    </p:spTree>
    <p:extLst>
      <p:ext uri="{BB962C8B-B14F-4D97-AF65-F5344CB8AC3E}">
        <p14:creationId xmlns:p14="http://schemas.microsoft.com/office/powerpoint/2010/main" val="1158650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A0AE4-35AF-0E8D-1F43-C0358C8E01D3}"/>
            </a:ext>
          </a:extLst>
        </p:cNvPr>
        <p:cNvGrpSpPr/>
        <p:nvPr/>
      </p:nvGrpSpPr>
      <p:grpSpPr>
        <a:xfrm>
          <a:off x="0" y="0"/>
          <a:ext cx="0" cy="0"/>
          <a:chOff x="0" y="0"/>
          <a:chExt cx="0" cy="0"/>
        </a:xfrm>
      </p:grpSpPr>
      <p:sp>
        <p:nvSpPr>
          <p:cNvPr id="40962" name="Subtitle 2">
            <a:extLst>
              <a:ext uri="{FF2B5EF4-FFF2-40B4-BE49-F238E27FC236}">
                <a16:creationId xmlns:a16="http://schemas.microsoft.com/office/drawing/2014/main" id="{272ABA40-1468-70C1-CE2D-F9538CB76AC3}"/>
              </a:ext>
            </a:extLst>
          </p:cNvPr>
          <p:cNvSpPr>
            <a:spLocks noGrp="1"/>
          </p:cNvSpPr>
          <p:nvPr>
            <p:ph type="subTitle" idx="1"/>
          </p:nvPr>
        </p:nvSpPr>
        <p:spPr>
          <a:xfrm>
            <a:off x="0" y="2057400"/>
            <a:ext cx="8839200" cy="4800600"/>
          </a:xfrm>
        </p:spPr>
        <p:txBody>
          <a:bodyPr/>
          <a:lstStyle/>
          <a:p>
            <a:pPr marL="571500" indent="-571500" algn="l" eaLnBrk="1" hangingPunct="1">
              <a:buFont typeface="Courier New" panose="02070309020205020404" pitchFamily="49" charset="0"/>
              <a:buChar char="o"/>
            </a:pPr>
            <a:r>
              <a:rPr lang="en-US" sz="3600" dirty="0">
                <a:solidFill>
                  <a:schemeClr val="tx1"/>
                </a:solidFill>
              </a:rPr>
              <a:t>History of the Legal Reserve Fund </a:t>
            </a:r>
          </a:p>
          <a:p>
            <a:pPr marL="571500" indent="-571500" algn="l" eaLnBrk="1" hangingPunct="1">
              <a:buFont typeface="Courier New" panose="02070309020205020404" pitchFamily="49" charset="0"/>
              <a:buChar char="o"/>
            </a:pPr>
            <a:r>
              <a:rPr lang="en-US" sz="3600" dirty="0">
                <a:solidFill>
                  <a:schemeClr val="tx1"/>
                </a:solidFill>
              </a:rPr>
              <a:t>The association has contributed to legal reserves more than 20 years.</a:t>
            </a:r>
          </a:p>
          <a:p>
            <a:pPr marL="571500" indent="-571500" algn="l" eaLnBrk="1" hangingPunct="1">
              <a:buFont typeface="Courier New" panose="02070309020205020404" pitchFamily="49" charset="0"/>
              <a:buChar char="o"/>
            </a:pPr>
            <a:r>
              <a:rPr lang="en-US" sz="3600" dirty="0">
                <a:solidFill>
                  <a:schemeClr val="tx1"/>
                </a:solidFill>
              </a:rPr>
              <a:t>In 2014 the association voted that 10% of dues would be allocated to the Legal Reserve Fund</a:t>
            </a:r>
          </a:p>
          <a:p>
            <a:pPr marL="571500" indent="-571500" algn="l" eaLnBrk="1" hangingPunct="1">
              <a:buFont typeface="Courier New" panose="02070309020205020404" pitchFamily="49" charset="0"/>
              <a:buChar char="o"/>
            </a:pPr>
            <a:r>
              <a:rPr lang="en-US" sz="3600" dirty="0">
                <a:solidFill>
                  <a:schemeClr val="tx1"/>
                </a:solidFill>
              </a:rPr>
              <a:t>Recent use of the reserve has been minimal (Less than $4K annually)</a:t>
            </a:r>
          </a:p>
          <a:p>
            <a:pPr marL="571500" indent="-571500" algn="l" eaLnBrk="1" hangingPunct="1">
              <a:buFont typeface="Courier New" panose="02070309020205020404" pitchFamily="49" charset="0"/>
              <a:buChar char="o"/>
            </a:pPr>
            <a:endParaRPr lang="en-US" sz="4000" dirty="0">
              <a:solidFill>
                <a:schemeClr val="tx1"/>
              </a:solidFill>
            </a:endParaRPr>
          </a:p>
        </p:txBody>
      </p:sp>
      <p:pic>
        <p:nvPicPr>
          <p:cNvPr id="40963" name="Picture 3">
            <a:extLst>
              <a:ext uri="{FF2B5EF4-FFF2-40B4-BE49-F238E27FC236}">
                <a16:creationId xmlns:a16="http://schemas.microsoft.com/office/drawing/2014/main" id="{1E7E92E5-6CA0-C51A-AD7C-D7DDA6C53D60}"/>
              </a:ext>
            </a:extLst>
          </p:cNvPr>
          <p:cNvPicPr>
            <a:picLocks noChangeAspect="1" noChangeArrowheads="1"/>
          </p:cNvPicPr>
          <p:nvPr/>
        </p:nvPicPr>
        <p:blipFill>
          <a:blip r:embed="rId3" cstate="print"/>
          <a:srcRect/>
          <a:stretch>
            <a:fillRect/>
          </a:stretch>
        </p:blipFill>
        <p:spPr bwMode="auto">
          <a:xfrm>
            <a:off x="990600" y="349250"/>
            <a:ext cx="2174875" cy="1708150"/>
          </a:xfrm>
          <a:prstGeom prst="rect">
            <a:avLst/>
          </a:prstGeom>
          <a:noFill/>
          <a:ln w="9525">
            <a:noFill/>
            <a:miter lim="800000"/>
            <a:headEnd/>
            <a:tailEnd/>
          </a:ln>
        </p:spPr>
      </p:pic>
      <p:sp>
        <p:nvSpPr>
          <p:cNvPr id="2" name="Text Box 5">
            <a:extLst>
              <a:ext uri="{FF2B5EF4-FFF2-40B4-BE49-F238E27FC236}">
                <a16:creationId xmlns:a16="http://schemas.microsoft.com/office/drawing/2014/main" id="{F914096B-FD60-6F0A-7745-0963C7013A35}"/>
              </a:ext>
            </a:extLst>
          </p:cNvPr>
          <p:cNvSpPr txBox="1">
            <a:spLocks noChangeArrowheads="1"/>
          </p:cNvSpPr>
          <p:nvPr/>
        </p:nvSpPr>
        <p:spPr bwMode="auto">
          <a:xfrm>
            <a:off x="3425827" y="533400"/>
            <a:ext cx="5105400" cy="1077218"/>
          </a:xfrm>
          <a:prstGeom prst="rect">
            <a:avLst/>
          </a:prstGeom>
          <a:noFill/>
          <a:ln w="9525">
            <a:noFill/>
            <a:miter lim="800000"/>
            <a:headEnd/>
            <a:tailEnd/>
          </a:ln>
        </p:spPr>
        <p:txBody>
          <a:bodyPr wrap="square">
            <a:spAutoFit/>
          </a:bodyPr>
          <a:lstStyle/>
          <a:p>
            <a:pPr algn="ctr">
              <a:spcBef>
                <a:spcPct val="50000"/>
              </a:spcBef>
            </a:pPr>
            <a:r>
              <a:rPr lang="en-US" sz="3200" b="1" dirty="0"/>
              <a:t>     Deed Restrictions                           Lawsuit</a:t>
            </a:r>
            <a:endParaRPr lang="en-US" sz="3200" b="1" dirty="0">
              <a:solidFill>
                <a:srgbClr val="FF0000"/>
              </a:solidFill>
            </a:endParaRPr>
          </a:p>
        </p:txBody>
      </p:sp>
    </p:spTree>
    <p:extLst>
      <p:ext uri="{BB962C8B-B14F-4D97-AF65-F5344CB8AC3E}">
        <p14:creationId xmlns:p14="http://schemas.microsoft.com/office/powerpoint/2010/main" val="3558616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8D3B8-D67B-F714-AEDA-B627EA86004C}"/>
            </a:ext>
          </a:extLst>
        </p:cNvPr>
        <p:cNvGrpSpPr/>
        <p:nvPr/>
      </p:nvGrpSpPr>
      <p:grpSpPr>
        <a:xfrm>
          <a:off x="0" y="0"/>
          <a:ext cx="0" cy="0"/>
          <a:chOff x="0" y="0"/>
          <a:chExt cx="0" cy="0"/>
        </a:xfrm>
      </p:grpSpPr>
      <p:sp>
        <p:nvSpPr>
          <p:cNvPr id="40962" name="Subtitle 2">
            <a:extLst>
              <a:ext uri="{FF2B5EF4-FFF2-40B4-BE49-F238E27FC236}">
                <a16:creationId xmlns:a16="http://schemas.microsoft.com/office/drawing/2014/main" id="{031D5A29-6A4E-AADF-E9EC-2761AC7DF5F2}"/>
              </a:ext>
            </a:extLst>
          </p:cNvPr>
          <p:cNvSpPr>
            <a:spLocks noGrp="1"/>
          </p:cNvSpPr>
          <p:nvPr>
            <p:ph type="subTitle" idx="1"/>
          </p:nvPr>
        </p:nvSpPr>
        <p:spPr>
          <a:xfrm>
            <a:off x="0" y="2057400"/>
            <a:ext cx="8839200" cy="4800600"/>
          </a:xfrm>
        </p:spPr>
        <p:txBody>
          <a:bodyPr/>
          <a:lstStyle/>
          <a:p>
            <a:pPr marL="571500" indent="-571500" algn="l" eaLnBrk="1" hangingPunct="1">
              <a:buFont typeface="Courier New" panose="02070309020205020404" pitchFamily="49" charset="0"/>
              <a:buChar char="o"/>
            </a:pPr>
            <a:r>
              <a:rPr lang="en-US" dirty="0">
                <a:solidFill>
                  <a:schemeClr val="tx1"/>
                </a:solidFill>
              </a:rPr>
              <a:t>The Association voted in 2004 to accept metal that resemble tile roofs that were acceptable to the BSIA Architectural Review Committee (ARC)</a:t>
            </a:r>
          </a:p>
          <a:p>
            <a:pPr marL="571500" indent="-571500" algn="l" eaLnBrk="1" hangingPunct="1">
              <a:buFont typeface="Courier New" panose="02070309020205020404" pitchFamily="49" charset="0"/>
              <a:buChar char="o"/>
            </a:pPr>
            <a:r>
              <a:rPr lang="en-US" dirty="0">
                <a:solidFill>
                  <a:schemeClr val="tx1"/>
                </a:solidFill>
              </a:rPr>
              <a:t>Further clarification made in 2020 and 2023 as to what is acceptable for metal tile</a:t>
            </a:r>
          </a:p>
          <a:p>
            <a:pPr marL="571500" indent="-571500" algn="l" eaLnBrk="1" hangingPunct="1">
              <a:buFont typeface="Courier New" panose="02070309020205020404" pitchFamily="49" charset="0"/>
              <a:buChar char="o"/>
            </a:pPr>
            <a:r>
              <a:rPr lang="en-US" dirty="0">
                <a:solidFill>
                  <a:schemeClr val="tx1"/>
                </a:solidFill>
              </a:rPr>
              <a:t>Starting in 2003 and recently in 2022 and in 2024 the Association sent out deed restrictions to all property owners for educational purposes</a:t>
            </a:r>
          </a:p>
          <a:p>
            <a:pPr marL="571500" indent="-571500" algn="l" eaLnBrk="1" hangingPunct="1">
              <a:buFont typeface="Courier New" panose="02070309020205020404" pitchFamily="49" charset="0"/>
              <a:buChar char="o"/>
            </a:pPr>
            <a:endParaRPr lang="en-US" sz="4000" dirty="0">
              <a:solidFill>
                <a:schemeClr val="tx1"/>
              </a:solidFill>
            </a:endParaRPr>
          </a:p>
        </p:txBody>
      </p:sp>
      <p:pic>
        <p:nvPicPr>
          <p:cNvPr id="40963" name="Picture 3">
            <a:extLst>
              <a:ext uri="{FF2B5EF4-FFF2-40B4-BE49-F238E27FC236}">
                <a16:creationId xmlns:a16="http://schemas.microsoft.com/office/drawing/2014/main" id="{A3B131A3-7B3C-0CF5-198C-3239CB9D3D5E}"/>
              </a:ext>
            </a:extLst>
          </p:cNvPr>
          <p:cNvPicPr>
            <a:picLocks noChangeAspect="1" noChangeArrowheads="1"/>
          </p:cNvPicPr>
          <p:nvPr/>
        </p:nvPicPr>
        <p:blipFill>
          <a:blip r:embed="rId3" cstate="print"/>
          <a:srcRect/>
          <a:stretch>
            <a:fillRect/>
          </a:stretch>
        </p:blipFill>
        <p:spPr bwMode="auto">
          <a:xfrm>
            <a:off x="990600" y="349250"/>
            <a:ext cx="2174875" cy="1708150"/>
          </a:xfrm>
          <a:prstGeom prst="rect">
            <a:avLst/>
          </a:prstGeom>
          <a:noFill/>
          <a:ln w="9525">
            <a:noFill/>
            <a:miter lim="800000"/>
            <a:headEnd/>
            <a:tailEnd/>
          </a:ln>
        </p:spPr>
      </p:pic>
      <p:sp>
        <p:nvSpPr>
          <p:cNvPr id="2" name="Text Box 5">
            <a:extLst>
              <a:ext uri="{FF2B5EF4-FFF2-40B4-BE49-F238E27FC236}">
                <a16:creationId xmlns:a16="http://schemas.microsoft.com/office/drawing/2014/main" id="{77F89C95-D429-2D8F-20F3-B68756C4EDCE}"/>
              </a:ext>
            </a:extLst>
          </p:cNvPr>
          <p:cNvSpPr txBox="1">
            <a:spLocks noChangeArrowheads="1"/>
          </p:cNvSpPr>
          <p:nvPr/>
        </p:nvSpPr>
        <p:spPr bwMode="auto">
          <a:xfrm>
            <a:off x="3425827" y="533400"/>
            <a:ext cx="5105400" cy="1077218"/>
          </a:xfrm>
          <a:prstGeom prst="rect">
            <a:avLst/>
          </a:prstGeom>
          <a:noFill/>
          <a:ln w="9525">
            <a:noFill/>
            <a:miter lim="800000"/>
            <a:headEnd/>
            <a:tailEnd/>
          </a:ln>
        </p:spPr>
        <p:txBody>
          <a:bodyPr wrap="square">
            <a:spAutoFit/>
          </a:bodyPr>
          <a:lstStyle/>
          <a:p>
            <a:pPr algn="ctr">
              <a:spcBef>
                <a:spcPct val="50000"/>
              </a:spcBef>
            </a:pPr>
            <a:r>
              <a:rPr lang="en-US" sz="3200" b="1" dirty="0"/>
              <a:t>     Deed Restrictions                           Lawsuit</a:t>
            </a:r>
            <a:endParaRPr lang="en-US" sz="3200" b="1" dirty="0">
              <a:solidFill>
                <a:srgbClr val="FF0000"/>
              </a:solidFill>
            </a:endParaRPr>
          </a:p>
        </p:txBody>
      </p:sp>
    </p:spTree>
    <p:extLst>
      <p:ext uri="{BB962C8B-B14F-4D97-AF65-F5344CB8AC3E}">
        <p14:creationId xmlns:p14="http://schemas.microsoft.com/office/powerpoint/2010/main" val="835170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F84C-AC1F-A645-B5E2-3236D6E01393}"/>
            </a:ext>
          </a:extLst>
        </p:cNvPr>
        <p:cNvGrpSpPr/>
        <p:nvPr/>
      </p:nvGrpSpPr>
      <p:grpSpPr>
        <a:xfrm>
          <a:off x="0" y="0"/>
          <a:ext cx="0" cy="0"/>
          <a:chOff x="0" y="0"/>
          <a:chExt cx="0" cy="0"/>
        </a:xfrm>
      </p:grpSpPr>
      <p:sp>
        <p:nvSpPr>
          <p:cNvPr id="40962" name="Subtitle 2">
            <a:extLst>
              <a:ext uri="{FF2B5EF4-FFF2-40B4-BE49-F238E27FC236}">
                <a16:creationId xmlns:a16="http://schemas.microsoft.com/office/drawing/2014/main" id="{9154FDBE-09D0-8329-3C16-9CEE30F73B8A}"/>
              </a:ext>
            </a:extLst>
          </p:cNvPr>
          <p:cNvSpPr>
            <a:spLocks noGrp="1"/>
          </p:cNvSpPr>
          <p:nvPr>
            <p:ph type="subTitle" idx="1"/>
          </p:nvPr>
        </p:nvSpPr>
        <p:spPr>
          <a:xfrm>
            <a:off x="0" y="2057400"/>
            <a:ext cx="8839200" cy="4800600"/>
          </a:xfrm>
        </p:spPr>
        <p:txBody>
          <a:bodyPr/>
          <a:lstStyle/>
          <a:p>
            <a:pPr marL="571500" indent="-571500" algn="l" eaLnBrk="1" hangingPunct="1">
              <a:buFont typeface="Courier New" panose="02070309020205020404" pitchFamily="49" charset="0"/>
              <a:buChar char="o"/>
            </a:pPr>
            <a:r>
              <a:rPr lang="en-US" dirty="0">
                <a:solidFill>
                  <a:schemeClr val="tx1"/>
                </a:solidFill>
              </a:rPr>
              <a:t>August 2023 a resident started installing a standing seam roof, we were notified by multiple residents of the violation</a:t>
            </a:r>
          </a:p>
          <a:p>
            <a:pPr marL="571500" indent="-571500" algn="l" eaLnBrk="1" hangingPunct="1">
              <a:buFont typeface="Courier New" panose="02070309020205020404" pitchFamily="49" charset="0"/>
              <a:buChar char="o"/>
            </a:pPr>
            <a:r>
              <a:rPr lang="en-US" dirty="0">
                <a:solidFill>
                  <a:schemeClr val="tx1"/>
                </a:solidFill>
              </a:rPr>
              <a:t>ARC immediately tried to contact the resident and the contractor</a:t>
            </a:r>
          </a:p>
          <a:p>
            <a:pPr marL="571500" indent="-571500" algn="l" eaLnBrk="1" hangingPunct="1">
              <a:buFont typeface="Courier New" panose="02070309020205020404" pitchFamily="49" charset="0"/>
              <a:buChar char="o"/>
            </a:pPr>
            <a:r>
              <a:rPr lang="en-US" dirty="0">
                <a:solidFill>
                  <a:schemeClr val="tx1"/>
                </a:solidFill>
              </a:rPr>
              <a:t>Resident signed waiver with the contractor that they assumed responsibility (permit)</a:t>
            </a:r>
          </a:p>
          <a:p>
            <a:pPr marL="571500" indent="-571500" algn="l" eaLnBrk="1" hangingPunct="1">
              <a:buFont typeface="Courier New" panose="02070309020205020404" pitchFamily="49" charset="0"/>
              <a:buChar char="o"/>
            </a:pPr>
            <a:r>
              <a:rPr lang="en-US" dirty="0">
                <a:solidFill>
                  <a:schemeClr val="tx1"/>
                </a:solidFill>
              </a:rPr>
              <a:t>Resident’s defense has been that the BSIA deed restrictions have expired</a:t>
            </a:r>
          </a:p>
        </p:txBody>
      </p:sp>
      <p:pic>
        <p:nvPicPr>
          <p:cNvPr id="40963" name="Picture 3">
            <a:extLst>
              <a:ext uri="{FF2B5EF4-FFF2-40B4-BE49-F238E27FC236}">
                <a16:creationId xmlns:a16="http://schemas.microsoft.com/office/drawing/2014/main" id="{A360D609-E0CA-4782-3355-9CE02A7231E0}"/>
              </a:ext>
            </a:extLst>
          </p:cNvPr>
          <p:cNvPicPr>
            <a:picLocks noChangeAspect="1" noChangeArrowheads="1"/>
          </p:cNvPicPr>
          <p:nvPr/>
        </p:nvPicPr>
        <p:blipFill>
          <a:blip r:embed="rId3" cstate="print"/>
          <a:srcRect/>
          <a:stretch>
            <a:fillRect/>
          </a:stretch>
        </p:blipFill>
        <p:spPr bwMode="auto">
          <a:xfrm>
            <a:off x="990600" y="349250"/>
            <a:ext cx="2174875" cy="1708150"/>
          </a:xfrm>
          <a:prstGeom prst="rect">
            <a:avLst/>
          </a:prstGeom>
          <a:noFill/>
          <a:ln w="9525">
            <a:noFill/>
            <a:miter lim="800000"/>
            <a:headEnd/>
            <a:tailEnd/>
          </a:ln>
        </p:spPr>
      </p:pic>
      <p:sp>
        <p:nvSpPr>
          <p:cNvPr id="2" name="Text Box 5">
            <a:extLst>
              <a:ext uri="{FF2B5EF4-FFF2-40B4-BE49-F238E27FC236}">
                <a16:creationId xmlns:a16="http://schemas.microsoft.com/office/drawing/2014/main" id="{CADF8ADD-74C3-C0F9-67F5-FE317A803FEF}"/>
              </a:ext>
            </a:extLst>
          </p:cNvPr>
          <p:cNvSpPr txBox="1">
            <a:spLocks noChangeArrowheads="1"/>
          </p:cNvSpPr>
          <p:nvPr/>
        </p:nvSpPr>
        <p:spPr bwMode="auto">
          <a:xfrm>
            <a:off x="3425827" y="533400"/>
            <a:ext cx="5105400" cy="1077218"/>
          </a:xfrm>
          <a:prstGeom prst="rect">
            <a:avLst/>
          </a:prstGeom>
          <a:noFill/>
          <a:ln w="9525">
            <a:noFill/>
            <a:miter lim="800000"/>
            <a:headEnd/>
            <a:tailEnd/>
          </a:ln>
        </p:spPr>
        <p:txBody>
          <a:bodyPr wrap="square">
            <a:spAutoFit/>
          </a:bodyPr>
          <a:lstStyle/>
          <a:p>
            <a:pPr algn="ctr">
              <a:spcBef>
                <a:spcPct val="50000"/>
              </a:spcBef>
            </a:pPr>
            <a:r>
              <a:rPr lang="en-US" sz="3200" b="1" dirty="0"/>
              <a:t>     Deed Restrictions                           Lawsuit</a:t>
            </a:r>
            <a:endParaRPr lang="en-US" sz="3200" b="1" dirty="0">
              <a:solidFill>
                <a:srgbClr val="FF0000"/>
              </a:solidFill>
            </a:endParaRPr>
          </a:p>
        </p:txBody>
      </p:sp>
    </p:spTree>
    <p:extLst>
      <p:ext uri="{BB962C8B-B14F-4D97-AF65-F5344CB8AC3E}">
        <p14:creationId xmlns:p14="http://schemas.microsoft.com/office/powerpoint/2010/main" val="3808339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A8DE2-2484-6BAB-7061-F14D78C30045}"/>
            </a:ext>
          </a:extLst>
        </p:cNvPr>
        <p:cNvGrpSpPr/>
        <p:nvPr/>
      </p:nvGrpSpPr>
      <p:grpSpPr>
        <a:xfrm>
          <a:off x="0" y="0"/>
          <a:ext cx="0" cy="0"/>
          <a:chOff x="0" y="0"/>
          <a:chExt cx="0" cy="0"/>
        </a:xfrm>
      </p:grpSpPr>
      <p:sp>
        <p:nvSpPr>
          <p:cNvPr id="40962" name="Subtitle 2">
            <a:extLst>
              <a:ext uri="{FF2B5EF4-FFF2-40B4-BE49-F238E27FC236}">
                <a16:creationId xmlns:a16="http://schemas.microsoft.com/office/drawing/2014/main" id="{DC914D4C-1203-213B-71CD-123773142CE0}"/>
              </a:ext>
            </a:extLst>
          </p:cNvPr>
          <p:cNvSpPr>
            <a:spLocks noGrp="1"/>
          </p:cNvSpPr>
          <p:nvPr>
            <p:ph type="subTitle" idx="1"/>
          </p:nvPr>
        </p:nvSpPr>
        <p:spPr>
          <a:xfrm>
            <a:off x="0" y="2057400"/>
            <a:ext cx="8839200" cy="4800600"/>
          </a:xfrm>
        </p:spPr>
        <p:txBody>
          <a:bodyPr>
            <a:normAutofit lnSpcReduction="10000"/>
          </a:bodyPr>
          <a:lstStyle/>
          <a:p>
            <a:pPr marL="457200" indent="-457200" algn="l" eaLnBrk="1" hangingPunct="1">
              <a:buFont typeface="Courier New" panose="02070309020205020404" pitchFamily="49" charset="0"/>
              <a:buChar char="o"/>
            </a:pPr>
            <a:r>
              <a:rPr lang="en-US" sz="2800" dirty="0">
                <a:solidFill>
                  <a:schemeClr val="tx1"/>
                </a:solidFill>
              </a:rPr>
              <a:t>December 2024 - BSIA pursues summary judgement to confirm validity of deed restrictions</a:t>
            </a:r>
          </a:p>
          <a:p>
            <a:pPr marL="457200" indent="-457200" algn="l" eaLnBrk="1" hangingPunct="1">
              <a:buFont typeface="Courier New" panose="02070309020205020404" pitchFamily="49" charset="0"/>
              <a:buChar char="o"/>
            </a:pPr>
            <a:r>
              <a:rPr lang="en-US" sz="2800" dirty="0">
                <a:solidFill>
                  <a:schemeClr val="tx1"/>
                </a:solidFill>
              </a:rPr>
              <a:t>April 2025 - Case heard in Charlotte County Court. Request for Summary Judgement denied</a:t>
            </a:r>
          </a:p>
          <a:p>
            <a:pPr marL="571500" indent="-571500" algn="l" eaLnBrk="1" hangingPunct="1">
              <a:buFont typeface="Courier New" panose="02070309020205020404" pitchFamily="49" charset="0"/>
              <a:buChar char="o"/>
            </a:pPr>
            <a:r>
              <a:rPr lang="en-US" sz="2800" dirty="0">
                <a:solidFill>
                  <a:schemeClr val="tx1"/>
                </a:solidFill>
              </a:rPr>
              <a:t>June 2025 - a.) Counter claim heard (Formality)</a:t>
            </a:r>
          </a:p>
          <a:p>
            <a:pPr algn="l" eaLnBrk="1" hangingPunct="1"/>
            <a:r>
              <a:rPr lang="en-US" sz="2800" dirty="0">
                <a:solidFill>
                  <a:schemeClr val="tx1"/>
                </a:solidFill>
              </a:rPr>
              <a:t>       b.) Request for rehearing submitted – Denied</a:t>
            </a:r>
          </a:p>
          <a:p>
            <a:pPr algn="l" eaLnBrk="1" hangingPunct="1"/>
            <a:r>
              <a:rPr lang="en-US" sz="2800" dirty="0">
                <a:solidFill>
                  <a:schemeClr val="tx1"/>
                </a:solidFill>
              </a:rPr>
              <a:t>       c.) Appeal attorney retained</a:t>
            </a:r>
          </a:p>
          <a:p>
            <a:pPr marL="457200" indent="-457200" algn="l" eaLnBrk="1" hangingPunct="1">
              <a:buFont typeface="Courier New" panose="02070309020205020404" pitchFamily="49" charset="0"/>
              <a:buChar char="o"/>
            </a:pPr>
            <a:r>
              <a:rPr lang="en-US" sz="2800" dirty="0">
                <a:solidFill>
                  <a:schemeClr val="tx1"/>
                </a:solidFill>
              </a:rPr>
              <a:t>July 2025 – Appeal filed by BSIA in sixth Dist. Court</a:t>
            </a:r>
          </a:p>
          <a:p>
            <a:pPr marL="457200" indent="-457200" algn="just" eaLnBrk="1" hangingPunct="1">
              <a:buFont typeface="Courier New" panose="02070309020205020404" pitchFamily="49" charset="0"/>
              <a:buChar char="o"/>
            </a:pPr>
            <a:r>
              <a:rPr lang="en-US" sz="2800" dirty="0">
                <a:solidFill>
                  <a:schemeClr val="tx1"/>
                </a:solidFill>
              </a:rPr>
              <a:t>BSIA initiates fundraising effort to fund the appeal and         replenish the legal reserve.</a:t>
            </a:r>
          </a:p>
          <a:p>
            <a:pPr algn="l" eaLnBrk="1" hangingPunct="1"/>
            <a:endParaRPr lang="en-US" sz="2800" dirty="0">
              <a:solidFill>
                <a:schemeClr val="tx1"/>
              </a:solidFill>
            </a:endParaRPr>
          </a:p>
        </p:txBody>
      </p:sp>
      <p:pic>
        <p:nvPicPr>
          <p:cNvPr id="40963" name="Picture 3">
            <a:extLst>
              <a:ext uri="{FF2B5EF4-FFF2-40B4-BE49-F238E27FC236}">
                <a16:creationId xmlns:a16="http://schemas.microsoft.com/office/drawing/2014/main" id="{FE0E8649-45DD-EC7A-710E-55C9BFAC9F14}"/>
              </a:ext>
            </a:extLst>
          </p:cNvPr>
          <p:cNvPicPr>
            <a:picLocks noChangeAspect="1" noChangeArrowheads="1"/>
          </p:cNvPicPr>
          <p:nvPr/>
        </p:nvPicPr>
        <p:blipFill>
          <a:blip r:embed="rId3" cstate="print"/>
          <a:srcRect/>
          <a:stretch>
            <a:fillRect/>
          </a:stretch>
        </p:blipFill>
        <p:spPr bwMode="auto">
          <a:xfrm>
            <a:off x="990600" y="349250"/>
            <a:ext cx="2174875" cy="1708150"/>
          </a:xfrm>
          <a:prstGeom prst="rect">
            <a:avLst/>
          </a:prstGeom>
          <a:noFill/>
          <a:ln w="9525">
            <a:noFill/>
            <a:miter lim="800000"/>
            <a:headEnd/>
            <a:tailEnd/>
          </a:ln>
        </p:spPr>
      </p:pic>
      <p:sp>
        <p:nvSpPr>
          <p:cNvPr id="2" name="Text Box 5">
            <a:extLst>
              <a:ext uri="{FF2B5EF4-FFF2-40B4-BE49-F238E27FC236}">
                <a16:creationId xmlns:a16="http://schemas.microsoft.com/office/drawing/2014/main" id="{F82CACBA-FA69-3424-5F36-AF50053A9FD3}"/>
              </a:ext>
            </a:extLst>
          </p:cNvPr>
          <p:cNvSpPr txBox="1">
            <a:spLocks noChangeArrowheads="1"/>
          </p:cNvSpPr>
          <p:nvPr/>
        </p:nvSpPr>
        <p:spPr bwMode="auto">
          <a:xfrm>
            <a:off x="3425827" y="533400"/>
            <a:ext cx="5105400" cy="1077218"/>
          </a:xfrm>
          <a:prstGeom prst="rect">
            <a:avLst/>
          </a:prstGeom>
          <a:noFill/>
          <a:ln w="9525">
            <a:noFill/>
            <a:miter lim="800000"/>
            <a:headEnd/>
            <a:tailEnd/>
          </a:ln>
        </p:spPr>
        <p:txBody>
          <a:bodyPr wrap="square">
            <a:spAutoFit/>
          </a:bodyPr>
          <a:lstStyle/>
          <a:p>
            <a:pPr algn="ctr">
              <a:spcBef>
                <a:spcPct val="50000"/>
              </a:spcBef>
            </a:pPr>
            <a:r>
              <a:rPr lang="en-US" sz="3200" b="1" dirty="0"/>
              <a:t>     Deed Restrictions                           Lawsuit</a:t>
            </a:r>
            <a:endParaRPr lang="en-US" sz="3200" b="1" dirty="0">
              <a:solidFill>
                <a:srgbClr val="FF0000"/>
              </a:solidFill>
            </a:endParaRPr>
          </a:p>
        </p:txBody>
      </p:sp>
    </p:spTree>
    <p:extLst>
      <p:ext uri="{BB962C8B-B14F-4D97-AF65-F5344CB8AC3E}">
        <p14:creationId xmlns:p14="http://schemas.microsoft.com/office/powerpoint/2010/main" val="1147543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1F410-4271-6B9C-7AC8-D2230DBF0DA6}"/>
            </a:ext>
          </a:extLst>
        </p:cNvPr>
        <p:cNvGrpSpPr/>
        <p:nvPr/>
      </p:nvGrpSpPr>
      <p:grpSpPr>
        <a:xfrm>
          <a:off x="0" y="0"/>
          <a:ext cx="0" cy="0"/>
          <a:chOff x="0" y="0"/>
          <a:chExt cx="0" cy="0"/>
        </a:xfrm>
      </p:grpSpPr>
      <p:sp>
        <p:nvSpPr>
          <p:cNvPr id="40962" name="Subtitle 2">
            <a:extLst>
              <a:ext uri="{FF2B5EF4-FFF2-40B4-BE49-F238E27FC236}">
                <a16:creationId xmlns:a16="http://schemas.microsoft.com/office/drawing/2014/main" id="{933CA3E1-E991-AB3B-B1EE-A044E752EDC8}"/>
              </a:ext>
            </a:extLst>
          </p:cNvPr>
          <p:cNvSpPr>
            <a:spLocks noGrp="1"/>
          </p:cNvSpPr>
          <p:nvPr>
            <p:ph type="subTitle" idx="1"/>
          </p:nvPr>
        </p:nvSpPr>
        <p:spPr>
          <a:xfrm>
            <a:off x="0" y="2057400"/>
            <a:ext cx="8839200" cy="4800600"/>
          </a:xfrm>
        </p:spPr>
        <p:txBody>
          <a:bodyPr>
            <a:normAutofit/>
          </a:bodyPr>
          <a:lstStyle/>
          <a:p>
            <a:pPr marL="457200" indent="-457200" algn="l" eaLnBrk="1" hangingPunct="1">
              <a:buFont typeface="Courier New" panose="02070309020205020404" pitchFamily="49" charset="0"/>
              <a:buChar char="o"/>
            </a:pPr>
            <a:r>
              <a:rPr lang="en-US" sz="2800" dirty="0">
                <a:solidFill>
                  <a:schemeClr val="tx1"/>
                </a:solidFill>
              </a:rPr>
              <a:t>August 2025 - BSIA Board holds three Zoom meetings for members and residents</a:t>
            </a:r>
          </a:p>
          <a:p>
            <a:pPr marL="457200" indent="-457200" algn="l" eaLnBrk="1" hangingPunct="1">
              <a:buFont typeface="Courier New" panose="02070309020205020404" pitchFamily="49" charset="0"/>
              <a:buChar char="o"/>
            </a:pPr>
            <a:r>
              <a:rPr lang="en-US" sz="2800" dirty="0">
                <a:solidFill>
                  <a:schemeClr val="tx1"/>
                </a:solidFill>
              </a:rPr>
              <a:t>September 2025 - Draft of Appeal Brief prepared</a:t>
            </a:r>
          </a:p>
          <a:p>
            <a:pPr marL="457200" indent="-457200" algn="l" eaLnBrk="1" hangingPunct="1">
              <a:buFont typeface="Courier New" panose="02070309020205020404" pitchFamily="49" charset="0"/>
              <a:buChar char="o"/>
            </a:pPr>
            <a:r>
              <a:rPr lang="en-US" sz="2800" dirty="0">
                <a:solidFill>
                  <a:schemeClr val="tx1"/>
                </a:solidFill>
              </a:rPr>
              <a:t>October 2025 - Resident of BSI files a complaint against BSIA claiming deed restrictions are not extinguished. </a:t>
            </a:r>
          </a:p>
          <a:p>
            <a:pPr marL="457200" indent="-457200" algn="l" eaLnBrk="1" hangingPunct="1">
              <a:buFont typeface="Courier New" panose="02070309020205020404" pitchFamily="49" charset="0"/>
              <a:buChar char="o"/>
            </a:pPr>
            <a:r>
              <a:rPr lang="en-US" sz="2800" dirty="0">
                <a:solidFill>
                  <a:schemeClr val="tx1"/>
                </a:solidFill>
              </a:rPr>
              <a:t>At issue: Can the original parcel that started BSI: “The Lesin Deed” take precedence over every BSIA property owners’ deed?</a:t>
            </a:r>
          </a:p>
          <a:p>
            <a:pPr marL="457200" indent="-457200" algn="l" eaLnBrk="1" hangingPunct="1">
              <a:buFont typeface="Courier New" panose="02070309020205020404" pitchFamily="49" charset="0"/>
              <a:buChar char="o"/>
            </a:pPr>
            <a:r>
              <a:rPr lang="en-US" sz="2800" dirty="0">
                <a:solidFill>
                  <a:schemeClr val="tx1"/>
                </a:solidFill>
              </a:rPr>
              <a:t>BSIA Board holds legal Q&amp;A session vis Zoom with Es </a:t>
            </a:r>
            <a:r>
              <a:rPr lang="en-US" sz="2800" dirty="0" err="1">
                <a:solidFill>
                  <a:schemeClr val="tx1"/>
                </a:solidFill>
              </a:rPr>
              <a:t>Wotitzky</a:t>
            </a:r>
            <a:r>
              <a:rPr lang="en-US" sz="2800" dirty="0">
                <a:solidFill>
                  <a:schemeClr val="tx1"/>
                </a:solidFill>
              </a:rPr>
              <a:t>, BSIA Attorney</a:t>
            </a:r>
          </a:p>
          <a:p>
            <a:pPr marL="457200" indent="-457200" algn="just" eaLnBrk="1" hangingPunct="1">
              <a:buFont typeface="Courier New" panose="02070309020205020404" pitchFamily="49" charset="0"/>
              <a:buChar char="o"/>
            </a:pPr>
            <a:endParaRPr lang="en-US" sz="2800" dirty="0">
              <a:solidFill>
                <a:schemeClr val="tx1"/>
              </a:solidFill>
            </a:endParaRPr>
          </a:p>
          <a:p>
            <a:pPr algn="l" eaLnBrk="1" hangingPunct="1"/>
            <a:endParaRPr lang="en-US" sz="2800" dirty="0">
              <a:solidFill>
                <a:schemeClr val="tx1"/>
              </a:solidFill>
            </a:endParaRPr>
          </a:p>
        </p:txBody>
      </p:sp>
      <p:pic>
        <p:nvPicPr>
          <p:cNvPr id="40963" name="Picture 3">
            <a:extLst>
              <a:ext uri="{FF2B5EF4-FFF2-40B4-BE49-F238E27FC236}">
                <a16:creationId xmlns:a16="http://schemas.microsoft.com/office/drawing/2014/main" id="{CCFC65B3-254D-CF63-B868-8766B5F181C5}"/>
              </a:ext>
            </a:extLst>
          </p:cNvPr>
          <p:cNvPicPr>
            <a:picLocks noChangeAspect="1" noChangeArrowheads="1"/>
          </p:cNvPicPr>
          <p:nvPr/>
        </p:nvPicPr>
        <p:blipFill>
          <a:blip r:embed="rId3" cstate="print"/>
          <a:srcRect/>
          <a:stretch>
            <a:fillRect/>
          </a:stretch>
        </p:blipFill>
        <p:spPr bwMode="auto">
          <a:xfrm>
            <a:off x="990600" y="349250"/>
            <a:ext cx="2174875" cy="1708150"/>
          </a:xfrm>
          <a:prstGeom prst="rect">
            <a:avLst/>
          </a:prstGeom>
          <a:noFill/>
          <a:ln w="9525">
            <a:noFill/>
            <a:miter lim="800000"/>
            <a:headEnd/>
            <a:tailEnd/>
          </a:ln>
        </p:spPr>
      </p:pic>
      <p:sp>
        <p:nvSpPr>
          <p:cNvPr id="2" name="Text Box 5">
            <a:extLst>
              <a:ext uri="{FF2B5EF4-FFF2-40B4-BE49-F238E27FC236}">
                <a16:creationId xmlns:a16="http://schemas.microsoft.com/office/drawing/2014/main" id="{92F0EBFB-1BA0-CBB4-7571-85022AC3B40B}"/>
              </a:ext>
            </a:extLst>
          </p:cNvPr>
          <p:cNvSpPr txBox="1">
            <a:spLocks noChangeArrowheads="1"/>
          </p:cNvSpPr>
          <p:nvPr/>
        </p:nvSpPr>
        <p:spPr bwMode="auto">
          <a:xfrm>
            <a:off x="3425827" y="533400"/>
            <a:ext cx="5105400" cy="1077218"/>
          </a:xfrm>
          <a:prstGeom prst="rect">
            <a:avLst/>
          </a:prstGeom>
          <a:noFill/>
          <a:ln w="9525">
            <a:noFill/>
            <a:miter lim="800000"/>
            <a:headEnd/>
            <a:tailEnd/>
          </a:ln>
        </p:spPr>
        <p:txBody>
          <a:bodyPr wrap="square">
            <a:spAutoFit/>
          </a:bodyPr>
          <a:lstStyle/>
          <a:p>
            <a:pPr algn="ctr">
              <a:spcBef>
                <a:spcPct val="50000"/>
              </a:spcBef>
            </a:pPr>
            <a:r>
              <a:rPr lang="en-US" sz="3200" b="1" dirty="0"/>
              <a:t>     Deed Restrictions                           Lawsuit</a:t>
            </a:r>
            <a:endParaRPr lang="en-US" sz="3200" b="1" dirty="0">
              <a:solidFill>
                <a:srgbClr val="FF0000"/>
              </a:solidFill>
            </a:endParaRPr>
          </a:p>
        </p:txBody>
      </p:sp>
    </p:spTree>
    <p:extLst>
      <p:ext uri="{BB962C8B-B14F-4D97-AF65-F5344CB8AC3E}">
        <p14:creationId xmlns:p14="http://schemas.microsoft.com/office/powerpoint/2010/main" val="4290778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A30A4-E1A0-2D92-03ED-36ACA15F6155}"/>
            </a:ext>
          </a:extLst>
        </p:cNvPr>
        <p:cNvGrpSpPr/>
        <p:nvPr/>
      </p:nvGrpSpPr>
      <p:grpSpPr>
        <a:xfrm>
          <a:off x="0" y="0"/>
          <a:ext cx="0" cy="0"/>
          <a:chOff x="0" y="0"/>
          <a:chExt cx="0" cy="0"/>
        </a:xfrm>
      </p:grpSpPr>
      <p:sp>
        <p:nvSpPr>
          <p:cNvPr id="40962" name="Subtitle 2">
            <a:extLst>
              <a:ext uri="{FF2B5EF4-FFF2-40B4-BE49-F238E27FC236}">
                <a16:creationId xmlns:a16="http://schemas.microsoft.com/office/drawing/2014/main" id="{2977BEC8-F49C-7F1A-3521-39DD63729290}"/>
              </a:ext>
            </a:extLst>
          </p:cNvPr>
          <p:cNvSpPr>
            <a:spLocks noGrp="1"/>
          </p:cNvSpPr>
          <p:nvPr>
            <p:ph type="subTitle" idx="1"/>
          </p:nvPr>
        </p:nvSpPr>
        <p:spPr>
          <a:xfrm>
            <a:off x="0" y="2057400"/>
            <a:ext cx="8839200" cy="4800600"/>
          </a:xfrm>
        </p:spPr>
        <p:txBody>
          <a:bodyPr>
            <a:normAutofit/>
          </a:bodyPr>
          <a:lstStyle/>
          <a:p>
            <a:pPr algn="l" eaLnBrk="1" hangingPunct="1"/>
            <a:endParaRPr lang="en-US" sz="2800" dirty="0">
              <a:solidFill>
                <a:schemeClr val="tx1"/>
              </a:solidFill>
            </a:endParaRPr>
          </a:p>
          <a:p>
            <a:pPr marL="457200" indent="-457200" algn="l" eaLnBrk="1" hangingPunct="1">
              <a:buFont typeface="Courier New" panose="02070309020205020404" pitchFamily="49" charset="0"/>
              <a:buChar char="o"/>
            </a:pPr>
            <a:r>
              <a:rPr lang="en-US" sz="2800" dirty="0">
                <a:solidFill>
                  <a:schemeClr val="tx1"/>
                </a:solidFill>
              </a:rPr>
              <a:t>At issue: Can the original parcel that started BSI: “The </a:t>
            </a:r>
            <a:r>
              <a:rPr lang="en-US" sz="2800" dirty="0" err="1">
                <a:solidFill>
                  <a:schemeClr val="tx1"/>
                </a:solidFill>
              </a:rPr>
              <a:t>Lesim</a:t>
            </a:r>
            <a:r>
              <a:rPr lang="en-US" sz="2800" dirty="0">
                <a:solidFill>
                  <a:schemeClr val="tx1"/>
                </a:solidFill>
              </a:rPr>
              <a:t> Deed” take precedence over every BSIA property owners’ deed?</a:t>
            </a:r>
          </a:p>
          <a:p>
            <a:pPr algn="l" eaLnBrk="1" hangingPunct="1"/>
            <a:endParaRPr lang="en-US" sz="2800" dirty="0">
              <a:solidFill>
                <a:schemeClr val="tx1"/>
              </a:solidFill>
            </a:endParaRPr>
          </a:p>
          <a:p>
            <a:pPr marL="457200" indent="-457200" algn="just" eaLnBrk="1" hangingPunct="1">
              <a:buFont typeface="Courier New" panose="02070309020205020404" pitchFamily="49" charset="0"/>
              <a:buChar char="o"/>
            </a:pPr>
            <a:endParaRPr lang="en-US" sz="2800" dirty="0">
              <a:solidFill>
                <a:schemeClr val="tx1"/>
              </a:solidFill>
            </a:endParaRPr>
          </a:p>
          <a:p>
            <a:pPr algn="l" eaLnBrk="1" hangingPunct="1"/>
            <a:endParaRPr lang="en-US" sz="2800" dirty="0">
              <a:solidFill>
                <a:schemeClr val="tx1"/>
              </a:solidFill>
            </a:endParaRPr>
          </a:p>
        </p:txBody>
      </p:sp>
      <p:pic>
        <p:nvPicPr>
          <p:cNvPr id="40963" name="Picture 3">
            <a:extLst>
              <a:ext uri="{FF2B5EF4-FFF2-40B4-BE49-F238E27FC236}">
                <a16:creationId xmlns:a16="http://schemas.microsoft.com/office/drawing/2014/main" id="{7B082B25-FB72-77EC-BE0B-4323A45D8F5F}"/>
              </a:ext>
            </a:extLst>
          </p:cNvPr>
          <p:cNvPicPr>
            <a:picLocks noChangeAspect="1" noChangeArrowheads="1"/>
          </p:cNvPicPr>
          <p:nvPr/>
        </p:nvPicPr>
        <p:blipFill>
          <a:blip r:embed="rId3" cstate="print"/>
          <a:srcRect/>
          <a:stretch>
            <a:fillRect/>
          </a:stretch>
        </p:blipFill>
        <p:spPr bwMode="auto">
          <a:xfrm>
            <a:off x="990600" y="349250"/>
            <a:ext cx="2174875" cy="1708150"/>
          </a:xfrm>
          <a:prstGeom prst="rect">
            <a:avLst/>
          </a:prstGeom>
          <a:noFill/>
          <a:ln w="9525">
            <a:noFill/>
            <a:miter lim="800000"/>
            <a:headEnd/>
            <a:tailEnd/>
          </a:ln>
        </p:spPr>
      </p:pic>
      <p:sp>
        <p:nvSpPr>
          <p:cNvPr id="2" name="Text Box 5">
            <a:extLst>
              <a:ext uri="{FF2B5EF4-FFF2-40B4-BE49-F238E27FC236}">
                <a16:creationId xmlns:a16="http://schemas.microsoft.com/office/drawing/2014/main" id="{A297A0FD-8746-D558-F174-39DDA90B75E2}"/>
              </a:ext>
            </a:extLst>
          </p:cNvPr>
          <p:cNvSpPr txBox="1">
            <a:spLocks noChangeArrowheads="1"/>
          </p:cNvSpPr>
          <p:nvPr/>
        </p:nvSpPr>
        <p:spPr bwMode="auto">
          <a:xfrm>
            <a:off x="3425827" y="533400"/>
            <a:ext cx="5105400" cy="1077218"/>
          </a:xfrm>
          <a:prstGeom prst="rect">
            <a:avLst/>
          </a:prstGeom>
          <a:noFill/>
          <a:ln w="9525">
            <a:noFill/>
            <a:miter lim="800000"/>
            <a:headEnd/>
            <a:tailEnd/>
          </a:ln>
        </p:spPr>
        <p:txBody>
          <a:bodyPr wrap="square">
            <a:spAutoFit/>
          </a:bodyPr>
          <a:lstStyle/>
          <a:p>
            <a:pPr algn="ctr">
              <a:spcBef>
                <a:spcPct val="50000"/>
              </a:spcBef>
            </a:pPr>
            <a:r>
              <a:rPr lang="en-US" sz="3200" b="1" dirty="0"/>
              <a:t>     Deed Restrictions                           Lawsuit</a:t>
            </a:r>
            <a:endParaRPr lang="en-US" sz="3200" b="1" dirty="0">
              <a:solidFill>
                <a:srgbClr val="FF0000"/>
              </a:solidFill>
            </a:endParaRPr>
          </a:p>
        </p:txBody>
      </p:sp>
    </p:spTree>
    <p:extLst>
      <p:ext uri="{BB962C8B-B14F-4D97-AF65-F5344CB8AC3E}">
        <p14:creationId xmlns:p14="http://schemas.microsoft.com/office/powerpoint/2010/main" val="3021601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AA3C0-30B7-29D1-5F0E-25D70A63BD2C}"/>
            </a:ext>
          </a:extLst>
        </p:cNvPr>
        <p:cNvGrpSpPr/>
        <p:nvPr/>
      </p:nvGrpSpPr>
      <p:grpSpPr>
        <a:xfrm>
          <a:off x="0" y="0"/>
          <a:ext cx="0" cy="0"/>
          <a:chOff x="0" y="0"/>
          <a:chExt cx="0" cy="0"/>
        </a:xfrm>
      </p:grpSpPr>
      <p:sp>
        <p:nvSpPr>
          <p:cNvPr id="40962" name="Subtitle 2">
            <a:extLst>
              <a:ext uri="{FF2B5EF4-FFF2-40B4-BE49-F238E27FC236}">
                <a16:creationId xmlns:a16="http://schemas.microsoft.com/office/drawing/2014/main" id="{99C5E5A4-CB7E-FE77-4199-E7A4FAE4AC53}"/>
              </a:ext>
            </a:extLst>
          </p:cNvPr>
          <p:cNvSpPr>
            <a:spLocks noGrp="1"/>
          </p:cNvSpPr>
          <p:nvPr>
            <p:ph type="subTitle" idx="1"/>
          </p:nvPr>
        </p:nvSpPr>
        <p:spPr>
          <a:xfrm>
            <a:off x="0" y="2057400"/>
            <a:ext cx="8839200" cy="4800600"/>
          </a:xfrm>
        </p:spPr>
        <p:txBody>
          <a:bodyPr>
            <a:normAutofit/>
          </a:bodyPr>
          <a:lstStyle/>
          <a:p>
            <a:pPr algn="l" eaLnBrk="1" hangingPunct="1"/>
            <a:endParaRPr lang="en-US" sz="2800" dirty="0">
              <a:solidFill>
                <a:schemeClr val="tx1"/>
              </a:solidFill>
            </a:endParaRPr>
          </a:p>
          <a:p>
            <a:pPr marL="457200" indent="-457200" algn="l" eaLnBrk="1" hangingPunct="1">
              <a:buFont typeface="Courier New" panose="02070309020205020404" pitchFamily="49" charset="0"/>
              <a:buChar char="o"/>
            </a:pPr>
            <a:r>
              <a:rPr lang="en-US" sz="2800" dirty="0">
                <a:solidFill>
                  <a:schemeClr val="tx1"/>
                </a:solidFill>
              </a:rPr>
              <a:t>Legal Fund information</a:t>
            </a:r>
          </a:p>
          <a:p>
            <a:pPr marL="457200" indent="-457200" algn="l" eaLnBrk="1" hangingPunct="1">
              <a:buFont typeface="Courier New" panose="02070309020205020404" pitchFamily="49" charset="0"/>
              <a:buChar char="o"/>
            </a:pPr>
            <a:r>
              <a:rPr lang="en-US" sz="2800" dirty="0">
                <a:solidFill>
                  <a:schemeClr val="tx1"/>
                </a:solidFill>
              </a:rPr>
              <a:t>    Target to raise $75K ($50K = appeal; $10K = County                  </a:t>
            </a:r>
          </a:p>
          <a:p>
            <a:pPr algn="l" eaLnBrk="1" hangingPunct="1"/>
            <a:r>
              <a:rPr lang="en-US" sz="2800" dirty="0">
                <a:solidFill>
                  <a:schemeClr val="tx1"/>
                </a:solidFill>
              </a:rPr>
              <a:t>          hearing; $15K = Contingency of approx. 20%)  </a:t>
            </a:r>
          </a:p>
          <a:p>
            <a:pPr marL="457200" indent="-457200" algn="l" eaLnBrk="1" hangingPunct="1">
              <a:buFont typeface="Courier New" panose="02070309020205020404" pitchFamily="49" charset="0"/>
              <a:buChar char="o"/>
            </a:pPr>
            <a:r>
              <a:rPr lang="en-US" sz="2800" dirty="0">
                <a:solidFill>
                  <a:schemeClr val="tx1"/>
                </a:solidFill>
              </a:rPr>
              <a:t>    Total raised to date $42,370 (213 donations, Ave=200)</a:t>
            </a:r>
          </a:p>
          <a:p>
            <a:pPr marL="457200" indent="-457200" algn="l" eaLnBrk="1" hangingPunct="1">
              <a:buFont typeface="Courier New" panose="02070309020205020404" pitchFamily="49" charset="0"/>
              <a:buChar char="o"/>
            </a:pPr>
            <a:r>
              <a:rPr lang="en-US" sz="2800" dirty="0">
                <a:solidFill>
                  <a:schemeClr val="tx1"/>
                </a:solidFill>
              </a:rPr>
              <a:t>     Current balance is $26,098</a:t>
            </a:r>
          </a:p>
          <a:p>
            <a:pPr marL="457200" indent="-457200" algn="l" eaLnBrk="1" hangingPunct="1">
              <a:buFont typeface="Courier New" panose="02070309020205020404" pitchFamily="49" charset="0"/>
              <a:buChar char="o"/>
            </a:pPr>
            <a:r>
              <a:rPr lang="en-US" sz="2800" dirty="0">
                <a:solidFill>
                  <a:schemeClr val="tx1"/>
                </a:solidFill>
              </a:rPr>
              <a:t>Funds needed to be used due to resident lawsuits</a:t>
            </a:r>
          </a:p>
          <a:p>
            <a:pPr marL="457200" indent="-457200" algn="l" eaLnBrk="1" hangingPunct="1">
              <a:buFont typeface="Courier New" panose="02070309020205020404" pitchFamily="49" charset="0"/>
              <a:buChar char="o"/>
            </a:pPr>
            <a:r>
              <a:rPr lang="en-US" sz="2800" dirty="0">
                <a:solidFill>
                  <a:schemeClr val="tx1"/>
                </a:solidFill>
              </a:rPr>
              <a:t>The current balance may or may not cover the appeal</a:t>
            </a:r>
          </a:p>
          <a:p>
            <a:pPr marL="457200" indent="-457200" algn="l" eaLnBrk="1" hangingPunct="1">
              <a:buFont typeface="Courier New" panose="02070309020205020404" pitchFamily="49" charset="0"/>
              <a:buChar char="o"/>
            </a:pPr>
            <a:r>
              <a:rPr lang="en-US" sz="2800" dirty="0">
                <a:solidFill>
                  <a:schemeClr val="tx1"/>
                </a:solidFill>
              </a:rPr>
              <a:t> Discussion/Input on how to proceed   </a:t>
            </a:r>
          </a:p>
          <a:p>
            <a:pPr algn="l" eaLnBrk="1" hangingPunct="1"/>
            <a:endParaRPr lang="en-US" sz="2800" dirty="0">
              <a:solidFill>
                <a:schemeClr val="tx1"/>
              </a:solidFill>
            </a:endParaRPr>
          </a:p>
          <a:p>
            <a:pPr marL="457200" indent="-457200" algn="just" eaLnBrk="1" hangingPunct="1">
              <a:buFont typeface="Courier New" panose="02070309020205020404" pitchFamily="49" charset="0"/>
              <a:buChar char="o"/>
            </a:pPr>
            <a:endParaRPr lang="en-US" sz="2800" dirty="0">
              <a:solidFill>
                <a:schemeClr val="tx1"/>
              </a:solidFill>
            </a:endParaRPr>
          </a:p>
          <a:p>
            <a:pPr algn="l" eaLnBrk="1" hangingPunct="1"/>
            <a:endParaRPr lang="en-US" sz="2800" dirty="0">
              <a:solidFill>
                <a:schemeClr val="tx1"/>
              </a:solidFill>
            </a:endParaRPr>
          </a:p>
        </p:txBody>
      </p:sp>
      <p:pic>
        <p:nvPicPr>
          <p:cNvPr id="40963" name="Picture 3">
            <a:extLst>
              <a:ext uri="{FF2B5EF4-FFF2-40B4-BE49-F238E27FC236}">
                <a16:creationId xmlns:a16="http://schemas.microsoft.com/office/drawing/2014/main" id="{A6D70583-0E92-694D-66EF-3C9C9483A7EA}"/>
              </a:ext>
            </a:extLst>
          </p:cNvPr>
          <p:cNvPicPr>
            <a:picLocks noChangeAspect="1" noChangeArrowheads="1"/>
          </p:cNvPicPr>
          <p:nvPr/>
        </p:nvPicPr>
        <p:blipFill>
          <a:blip r:embed="rId3" cstate="print"/>
          <a:srcRect/>
          <a:stretch>
            <a:fillRect/>
          </a:stretch>
        </p:blipFill>
        <p:spPr bwMode="auto">
          <a:xfrm>
            <a:off x="990600" y="349250"/>
            <a:ext cx="2174875" cy="1708150"/>
          </a:xfrm>
          <a:prstGeom prst="rect">
            <a:avLst/>
          </a:prstGeom>
          <a:noFill/>
          <a:ln w="9525">
            <a:noFill/>
            <a:miter lim="800000"/>
            <a:headEnd/>
            <a:tailEnd/>
          </a:ln>
        </p:spPr>
      </p:pic>
      <p:sp>
        <p:nvSpPr>
          <p:cNvPr id="2" name="Text Box 5">
            <a:extLst>
              <a:ext uri="{FF2B5EF4-FFF2-40B4-BE49-F238E27FC236}">
                <a16:creationId xmlns:a16="http://schemas.microsoft.com/office/drawing/2014/main" id="{B82C3007-BE0F-999D-B4BF-68FDC2AF743B}"/>
              </a:ext>
            </a:extLst>
          </p:cNvPr>
          <p:cNvSpPr txBox="1">
            <a:spLocks noChangeArrowheads="1"/>
          </p:cNvSpPr>
          <p:nvPr/>
        </p:nvSpPr>
        <p:spPr bwMode="auto">
          <a:xfrm>
            <a:off x="3425827" y="533400"/>
            <a:ext cx="5105400" cy="1077218"/>
          </a:xfrm>
          <a:prstGeom prst="rect">
            <a:avLst/>
          </a:prstGeom>
          <a:noFill/>
          <a:ln w="9525">
            <a:noFill/>
            <a:miter lim="800000"/>
            <a:headEnd/>
            <a:tailEnd/>
          </a:ln>
        </p:spPr>
        <p:txBody>
          <a:bodyPr wrap="square">
            <a:spAutoFit/>
          </a:bodyPr>
          <a:lstStyle/>
          <a:p>
            <a:pPr algn="ctr">
              <a:spcBef>
                <a:spcPct val="50000"/>
              </a:spcBef>
            </a:pPr>
            <a:r>
              <a:rPr lang="en-US" sz="3200" b="1" dirty="0"/>
              <a:t>     Deed Restrictions                           Lawsuit</a:t>
            </a:r>
            <a:endParaRPr lang="en-US" sz="3200" b="1" dirty="0">
              <a:solidFill>
                <a:srgbClr val="FF0000"/>
              </a:solidFill>
            </a:endParaRPr>
          </a:p>
        </p:txBody>
      </p:sp>
    </p:spTree>
    <p:extLst>
      <p:ext uri="{BB962C8B-B14F-4D97-AF65-F5344CB8AC3E}">
        <p14:creationId xmlns:p14="http://schemas.microsoft.com/office/powerpoint/2010/main" val="2814913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Grp="1" noChangeAspect="1" noChangeArrowheads="1"/>
          </p:cNvPicPr>
          <p:nvPr>
            <p:ph type="title"/>
          </p:nvPr>
        </p:nvPicPr>
        <p:blipFill>
          <a:blip r:embed="rId3" cstate="print"/>
          <a:srcRect/>
          <a:stretch>
            <a:fillRect/>
          </a:stretch>
        </p:blipFill>
        <p:spPr>
          <a:xfrm>
            <a:off x="609600" y="228600"/>
            <a:ext cx="1454150" cy="1143000"/>
          </a:xfrm>
        </p:spPr>
      </p:pic>
      <p:sp>
        <p:nvSpPr>
          <p:cNvPr id="28674" name="Rectangle 6"/>
          <p:cNvSpPr>
            <a:spLocks noGrp="1"/>
          </p:cNvSpPr>
          <p:nvPr>
            <p:ph type="body" sz="half" idx="1"/>
          </p:nvPr>
        </p:nvSpPr>
        <p:spPr>
          <a:xfrm>
            <a:off x="457200" y="1600199"/>
            <a:ext cx="4114800" cy="5257799"/>
          </a:xfrm>
          <a:ln>
            <a:solidFill>
              <a:schemeClr val="tx1"/>
            </a:solidFill>
          </a:ln>
        </p:spPr>
        <p:txBody>
          <a:bodyPr/>
          <a:lstStyle/>
          <a:p>
            <a:pPr>
              <a:lnSpc>
                <a:spcPct val="80000"/>
              </a:lnSpc>
            </a:pPr>
            <a:r>
              <a:rPr lang="en-US" altLang="zh-CN" b="1" dirty="0"/>
              <a:t>Call to Order &amp; Pledge</a:t>
            </a:r>
            <a:br>
              <a:rPr lang="en-US" altLang="zh-CN" b="1" dirty="0"/>
            </a:br>
            <a:endParaRPr lang="en-US" altLang="zh-CN" b="1" dirty="0"/>
          </a:p>
          <a:p>
            <a:pPr>
              <a:lnSpc>
                <a:spcPct val="80000"/>
              </a:lnSpc>
            </a:pPr>
            <a:r>
              <a:rPr lang="en-US" altLang="zh-CN" b="1" dirty="0"/>
              <a:t>Call for Quorum</a:t>
            </a:r>
            <a:br>
              <a:rPr lang="en-US" altLang="zh-CN" b="1" dirty="0"/>
            </a:br>
            <a:endParaRPr lang="en-US" altLang="zh-CN" b="1" dirty="0"/>
          </a:p>
          <a:p>
            <a:pPr>
              <a:lnSpc>
                <a:spcPct val="80000"/>
              </a:lnSpc>
            </a:pPr>
            <a:r>
              <a:rPr lang="en-US" altLang="zh-CN" b="1" dirty="0"/>
              <a:t>Approval of 2024 Annual Meeting Minutes</a:t>
            </a:r>
            <a:br>
              <a:rPr lang="en-US" altLang="zh-CN" b="1" dirty="0"/>
            </a:br>
            <a:endParaRPr lang="en-US" altLang="zh-CN" dirty="0"/>
          </a:p>
          <a:p>
            <a:pPr>
              <a:lnSpc>
                <a:spcPct val="80000"/>
              </a:lnSpc>
            </a:pPr>
            <a:r>
              <a:rPr lang="en-US" altLang="zh-CN" b="1" dirty="0"/>
              <a:t>2026 Board of Directors</a:t>
            </a:r>
            <a:r>
              <a:rPr lang="en-US" altLang="zh-CN" dirty="0"/>
              <a:t> </a:t>
            </a:r>
            <a:r>
              <a:rPr lang="en-US" altLang="zh-CN" b="1" dirty="0"/>
              <a:t>Nomination and Voting</a:t>
            </a:r>
            <a:r>
              <a:rPr lang="en-US" altLang="zh-CN" dirty="0"/>
              <a:t> </a:t>
            </a:r>
            <a:br>
              <a:rPr lang="en-US" altLang="zh-CN" dirty="0"/>
            </a:br>
            <a:endParaRPr lang="en-US" altLang="zh-CN" dirty="0"/>
          </a:p>
          <a:p>
            <a:pPr>
              <a:lnSpc>
                <a:spcPct val="80000"/>
              </a:lnSpc>
            </a:pPr>
            <a:r>
              <a:rPr lang="en-US" altLang="zh-CN" b="1" dirty="0"/>
              <a:t>2025 Projected Income Statement</a:t>
            </a:r>
          </a:p>
          <a:p>
            <a:pPr>
              <a:lnSpc>
                <a:spcPct val="80000"/>
              </a:lnSpc>
            </a:pPr>
            <a:endParaRPr lang="en-US" altLang="zh-CN" b="1" dirty="0"/>
          </a:p>
          <a:p>
            <a:pPr>
              <a:lnSpc>
                <a:spcPct val="80000"/>
              </a:lnSpc>
            </a:pPr>
            <a:endParaRPr lang="en-US" altLang="zh-CN" b="1" dirty="0"/>
          </a:p>
          <a:p>
            <a:pPr>
              <a:lnSpc>
                <a:spcPct val="80000"/>
              </a:lnSpc>
              <a:buNone/>
            </a:pPr>
            <a:br>
              <a:rPr lang="en-US" altLang="zh-CN" sz="2400" b="1" dirty="0"/>
            </a:br>
            <a:endParaRPr lang="en-US" altLang="zh-CN" sz="2400" b="1" dirty="0"/>
          </a:p>
          <a:p>
            <a:pPr>
              <a:lnSpc>
                <a:spcPct val="80000"/>
              </a:lnSpc>
            </a:pPr>
            <a:endParaRPr lang="en-US" altLang="zh-CN" dirty="0"/>
          </a:p>
        </p:txBody>
      </p:sp>
      <p:sp>
        <p:nvSpPr>
          <p:cNvPr id="29703" name="Rectangle 7"/>
          <p:cNvSpPr>
            <a:spLocks noGrp="1"/>
          </p:cNvSpPr>
          <p:nvPr>
            <p:ph type="body" sz="half" idx="2"/>
          </p:nvPr>
        </p:nvSpPr>
        <p:spPr>
          <a:xfrm>
            <a:off x="4684776" y="1600198"/>
            <a:ext cx="4038600" cy="5257801"/>
          </a:xfrm>
          <a:ln>
            <a:solidFill>
              <a:schemeClr val="tx1"/>
            </a:solidFill>
          </a:ln>
        </p:spPr>
        <p:txBody>
          <a:bodyPr/>
          <a:lstStyle/>
          <a:p>
            <a:pPr>
              <a:lnSpc>
                <a:spcPct val="80000"/>
              </a:lnSpc>
              <a:defRPr/>
            </a:pPr>
            <a:r>
              <a:rPr lang="en-US" altLang="zh-CN" b="1" dirty="0"/>
              <a:t>2026 Budget Approval</a:t>
            </a:r>
          </a:p>
          <a:p>
            <a:pPr marL="0" indent="0">
              <a:lnSpc>
                <a:spcPct val="80000"/>
              </a:lnSpc>
              <a:buNone/>
              <a:defRPr/>
            </a:pPr>
            <a:endParaRPr lang="en-US" altLang="zh-CN" b="1" dirty="0"/>
          </a:p>
          <a:p>
            <a:pPr>
              <a:lnSpc>
                <a:spcPct val="80000"/>
              </a:lnSpc>
              <a:defRPr/>
            </a:pPr>
            <a:r>
              <a:rPr lang="en-US" altLang="zh-CN" b="1" dirty="0">
                <a:solidFill>
                  <a:srgbClr val="FF0000"/>
                </a:solidFill>
              </a:rPr>
              <a:t>Officer’s Reports</a:t>
            </a:r>
            <a:br>
              <a:rPr lang="en-US" altLang="zh-CN" b="1" dirty="0"/>
            </a:br>
            <a:endParaRPr lang="en-US" altLang="zh-CN" b="1" dirty="0"/>
          </a:p>
          <a:p>
            <a:pPr>
              <a:lnSpc>
                <a:spcPct val="80000"/>
              </a:lnSpc>
              <a:defRPr/>
            </a:pPr>
            <a:r>
              <a:rPr lang="en-US" altLang="zh-CN" b="1" dirty="0">
                <a:solidFill>
                  <a:srgbClr val="FF0000"/>
                </a:solidFill>
              </a:rPr>
              <a:t>Director’s Reports</a:t>
            </a:r>
          </a:p>
          <a:p>
            <a:pPr marL="0" indent="0">
              <a:lnSpc>
                <a:spcPct val="80000"/>
              </a:lnSpc>
              <a:buNone/>
              <a:defRPr/>
            </a:pPr>
            <a:endParaRPr lang="en-US" altLang="zh-CN" b="1" dirty="0">
              <a:solidFill>
                <a:srgbClr val="FF0000"/>
              </a:solidFill>
            </a:endParaRPr>
          </a:p>
          <a:p>
            <a:pPr>
              <a:lnSpc>
                <a:spcPct val="80000"/>
              </a:lnSpc>
              <a:defRPr/>
            </a:pPr>
            <a:r>
              <a:rPr lang="en-US" altLang="zh-CN" b="1" dirty="0"/>
              <a:t>Lawsuit Information</a:t>
            </a:r>
          </a:p>
          <a:p>
            <a:pPr marL="0" indent="0">
              <a:lnSpc>
                <a:spcPct val="80000"/>
              </a:lnSpc>
              <a:buNone/>
              <a:defRPr/>
            </a:pPr>
            <a:endParaRPr lang="en-US" altLang="zh-CN" b="1" dirty="0"/>
          </a:p>
          <a:p>
            <a:pPr>
              <a:lnSpc>
                <a:spcPct val="80000"/>
              </a:lnSpc>
              <a:defRPr/>
            </a:pPr>
            <a:r>
              <a:rPr lang="en-US" altLang="zh-CN" b="1" dirty="0"/>
              <a:t>Member Comments</a:t>
            </a:r>
            <a:br>
              <a:rPr lang="en-US" altLang="zh-CN" b="1" dirty="0"/>
            </a:br>
            <a:endParaRPr lang="en-US" altLang="zh-CN" b="1" dirty="0"/>
          </a:p>
          <a:p>
            <a:pPr>
              <a:lnSpc>
                <a:spcPct val="80000"/>
              </a:lnSpc>
              <a:defRPr/>
            </a:pPr>
            <a:r>
              <a:rPr lang="en-US" altLang="zh-CN" b="1" dirty="0"/>
              <a:t>Introduce 2026 Board</a:t>
            </a:r>
            <a:br>
              <a:rPr lang="en-US" altLang="zh-CN" b="1" dirty="0"/>
            </a:br>
            <a:endParaRPr lang="en-US" altLang="zh-CN" b="1" dirty="0"/>
          </a:p>
          <a:p>
            <a:pPr>
              <a:lnSpc>
                <a:spcPct val="80000"/>
              </a:lnSpc>
              <a:defRPr/>
            </a:pPr>
            <a:r>
              <a:rPr lang="en-US" altLang="zh-CN" b="1" dirty="0"/>
              <a:t>Adjourn</a:t>
            </a:r>
            <a:endParaRPr lang="en-US" b="1" dirty="0"/>
          </a:p>
          <a:p>
            <a:pPr>
              <a:lnSpc>
                <a:spcPct val="80000"/>
              </a:lnSpc>
              <a:defRPr/>
            </a:pPr>
            <a:endParaRPr lang="en-US" sz="2400" dirty="0"/>
          </a:p>
        </p:txBody>
      </p:sp>
      <p:sp>
        <p:nvSpPr>
          <p:cNvPr id="28676" name="Text Box 5"/>
          <p:cNvSpPr txBox="1">
            <a:spLocks noChangeArrowheads="1"/>
          </p:cNvSpPr>
          <p:nvPr/>
        </p:nvSpPr>
        <p:spPr bwMode="auto">
          <a:xfrm>
            <a:off x="2209800" y="533400"/>
            <a:ext cx="6248400" cy="579438"/>
          </a:xfrm>
          <a:prstGeom prst="rect">
            <a:avLst/>
          </a:prstGeom>
          <a:noFill/>
          <a:ln w="9525">
            <a:noFill/>
            <a:miter lim="800000"/>
            <a:headEnd/>
            <a:tailEnd/>
          </a:ln>
        </p:spPr>
        <p:txBody>
          <a:bodyPr>
            <a:spAutoFit/>
          </a:bodyPr>
          <a:lstStyle/>
          <a:p>
            <a:pPr>
              <a:spcBef>
                <a:spcPct val="50000"/>
              </a:spcBef>
            </a:pPr>
            <a:r>
              <a:rPr lang="en-US" sz="3200" b="1" dirty="0"/>
              <a:t>		Agenda</a:t>
            </a:r>
            <a:endParaRPr lang="en-US" sz="3200" b="1" dirty="0">
              <a:solidFill>
                <a:srgbClr val="FF0000"/>
              </a:solidFill>
            </a:endParaRPr>
          </a:p>
        </p:txBody>
      </p:sp>
    </p:spTree>
    <p:extLst>
      <p:ext uri="{BB962C8B-B14F-4D97-AF65-F5344CB8AC3E}">
        <p14:creationId xmlns:p14="http://schemas.microsoft.com/office/powerpoint/2010/main" val="1860658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371600" y="3352800"/>
            <a:ext cx="6400800" cy="1752600"/>
          </a:xfrm>
        </p:spPr>
        <p:txBody>
          <a:bodyPr/>
          <a:lstStyle/>
          <a:p>
            <a:pPr eaLnBrk="1" hangingPunct="1"/>
            <a:r>
              <a:rPr lang="en-US" sz="4000" dirty="0">
                <a:solidFill>
                  <a:schemeClr val="tx1"/>
                </a:solidFill>
              </a:rPr>
              <a:t>President’s Report</a:t>
            </a:r>
          </a:p>
          <a:p>
            <a:pPr eaLnBrk="1" hangingPunct="1"/>
            <a:r>
              <a:rPr lang="en-US" sz="4000" dirty="0">
                <a:solidFill>
                  <a:schemeClr val="tx1"/>
                </a:solidFill>
              </a:rPr>
              <a:t>Bill Page</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3990237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371600" y="3276600"/>
            <a:ext cx="6400800" cy="1752600"/>
          </a:xfrm>
        </p:spPr>
        <p:txBody>
          <a:bodyPr/>
          <a:lstStyle/>
          <a:p>
            <a:pPr eaLnBrk="1" hangingPunct="1"/>
            <a:r>
              <a:rPr lang="en-US" sz="4000" dirty="0">
                <a:solidFill>
                  <a:schemeClr val="tx1"/>
                </a:solidFill>
              </a:rPr>
              <a:t>Vice President’s Report</a:t>
            </a:r>
          </a:p>
          <a:p>
            <a:pPr eaLnBrk="1" hangingPunct="1"/>
            <a:r>
              <a:rPr lang="en-US" sz="4000" dirty="0">
                <a:solidFill>
                  <a:schemeClr val="tx1"/>
                </a:solidFill>
              </a:rPr>
              <a:t>Pat Iorio</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192263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385BCA-7380-4EF4-B647-486EC3BF07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437" y="0"/>
            <a:ext cx="9001125" cy="6858000"/>
          </a:xfrm>
          <a:prstGeom prst="rect">
            <a:avLst/>
          </a:prstGeom>
        </p:spPr>
      </p:pic>
    </p:spTree>
    <p:extLst>
      <p:ext uri="{BB962C8B-B14F-4D97-AF65-F5344CB8AC3E}">
        <p14:creationId xmlns:p14="http://schemas.microsoft.com/office/powerpoint/2010/main" val="4286185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AF55A64-09E9-BE0F-B3EB-80B4A73860B1}"/>
              </a:ext>
            </a:extLst>
          </p:cNvPr>
          <p:cNvPicPr>
            <a:picLocks noChangeAspect="1" noChangeArrowheads="1"/>
          </p:cNvPicPr>
          <p:nvPr/>
        </p:nvPicPr>
        <p:blipFill>
          <a:blip r:embed="rId2"/>
          <a:srcRect/>
          <a:stretch>
            <a:fillRect/>
          </a:stretch>
        </p:blipFill>
        <p:spPr bwMode="auto">
          <a:xfrm>
            <a:off x="990600" y="349250"/>
            <a:ext cx="2174875" cy="1708150"/>
          </a:xfrm>
          <a:prstGeom prst="rect">
            <a:avLst/>
          </a:prstGeom>
          <a:noFill/>
          <a:ln w="9525">
            <a:noFill/>
            <a:miter lim="800000"/>
            <a:headEnd/>
            <a:tailEnd/>
          </a:ln>
        </p:spPr>
      </p:pic>
      <p:graphicFrame>
        <p:nvGraphicFramePr>
          <p:cNvPr id="3" name="Table 2">
            <a:extLst>
              <a:ext uri="{FF2B5EF4-FFF2-40B4-BE49-F238E27FC236}">
                <a16:creationId xmlns:a16="http://schemas.microsoft.com/office/drawing/2014/main" id="{9E8A4217-49AA-0F60-3FC7-437D23675809}"/>
              </a:ext>
            </a:extLst>
          </p:cNvPr>
          <p:cNvGraphicFramePr>
            <a:graphicFrameLocks noGrp="1"/>
          </p:cNvGraphicFramePr>
          <p:nvPr>
            <p:extLst>
              <p:ext uri="{D42A27DB-BD31-4B8C-83A1-F6EECF244321}">
                <p14:modId xmlns:p14="http://schemas.microsoft.com/office/powerpoint/2010/main" val="2043989276"/>
              </p:ext>
            </p:extLst>
          </p:nvPr>
        </p:nvGraphicFramePr>
        <p:xfrm>
          <a:off x="990600" y="2590800"/>
          <a:ext cx="6019800" cy="3048000"/>
        </p:xfrm>
        <a:graphic>
          <a:graphicData uri="http://schemas.openxmlformats.org/drawingml/2006/table">
            <a:tbl>
              <a:tblPr firstRow="1" bandRow="1">
                <a:tableStyleId>{5C22544A-7EE6-4342-B048-85BDC9FD1C3A}</a:tableStyleId>
              </a:tblPr>
              <a:tblGrid>
                <a:gridCol w="2782865">
                  <a:extLst>
                    <a:ext uri="{9D8B030D-6E8A-4147-A177-3AD203B41FA5}">
                      <a16:colId xmlns:a16="http://schemas.microsoft.com/office/drawing/2014/main" val="297823846"/>
                    </a:ext>
                  </a:extLst>
                </a:gridCol>
                <a:gridCol w="3236935">
                  <a:extLst>
                    <a:ext uri="{9D8B030D-6E8A-4147-A177-3AD203B41FA5}">
                      <a16:colId xmlns:a16="http://schemas.microsoft.com/office/drawing/2014/main" val="2609262960"/>
                    </a:ext>
                  </a:extLst>
                </a:gridCol>
              </a:tblGrid>
              <a:tr h="3810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87135011"/>
                  </a:ext>
                </a:extLst>
              </a:tr>
              <a:tr h="381000">
                <a:tc>
                  <a:txBody>
                    <a:bodyPr/>
                    <a:lstStyle/>
                    <a:p>
                      <a:pPr algn="ctr"/>
                      <a:r>
                        <a:rPr lang="en-US" dirty="0"/>
                        <a:t>Year</a:t>
                      </a:r>
                    </a:p>
                  </a:txBody>
                  <a:tcPr/>
                </a:tc>
                <a:tc>
                  <a:txBody>
                    <a:bodyPr/>
                    <a:lstStyle/>
                    <a:p>
                      <a:pPr algn="ctr"/>
                      <a:r>
                        <a:rPr lang="en-US" dirty="0"/>
                        <a:t>New Construction Starts</a:t>
                      </a:r>
                    </a:p>
                  </a:txBody>
                  <a:tcPr/>
                </a:tc>
                <a:extLst>
                  <a:ext uri="{0D108BD9-81ED-4DB2-BD59-A6C34878D82A}">
                    <a16:rowId xmlns:a16="http://schemas.microsoft.com/office/drawing/2014/main" val="1948813441"/>
                  </a:ext>
                </a:extLst>
              </a:tr>
              <a:tr h="381000">
                <a:tc>
                  <a:txBody>
                    <a:bodyPr/>
                    <a:lstStyle/>
                    <a:p>
                      <a:pPr algn="ctr"/>
                      <a:r>
                        <a:rPr lang="en-US" dirty="0"/>
                        <a:t>2025</a:t>
                      </a:r>
                    </a:p>
                  </a:txBody>
                  <a:tcPr/>
                </a:tc>
                <a:tc>
                  <a:txBody>
                    <a:bodyPr/>
                    <a:lstStyle/>
                    <a:p>
                      <a:pPr algn="ctr"/>
                      <a:r>
                        <a:rPr lang="en-US" dirty="0"/>
                        <a:t>3</a:t>
                      </a:r>
                    </a:p>
                  </a:txBody>
                  <a:tcPr/>
                </a:tc>
                <a:extLst>
                  <a:ext uri="{0D108BD9-81ED-4DB2-BD59-A6C34878D82A}">
                    <a16:rowId xmlns:a16="http://schemas.microsoft.com/office/drawing/2014/main" val="878579809"/>
                  </a:ext>
                </a:extLst>
              </a:tr>
              <a:tr h="381000">
                <a:tc>
                  <a:txBody>
                    <a:bodyPr/>
                    <a:lstStyle/>
                    <a:p>
                      <a:pPr algn="ctr"/>
                      <a:r>
                        <a:rPr lang="en-US" dirty="0"/>
                        <a:t>2024</a:t>
                      </a:r>
                    </a:p>
                  </a:txBody>
                  <a:tcPr/>
                </a:tc>
                <a:tc>
                  <a:txBody>
                    <a:bodyPr/>
                    <a:lstStyle/>
                    <a:p>
                      <a:pPr algn="ctr"/>
                      <a:r>
                        <a:rPr lang="en-US" dirty="0"/>
                        <a:t>4</a:t>
                      </a:r>
                    </a:p>
                  </a:txBody>
                  <a:tcPr/>
                </a:tc>
                <a:extLst>
                  <a:ext uri="{0D108BD9-81ED-4DB2-BD59-A6C34878D82A}">
                    <a16:rowId xmlns:a16="http://schemas.microsoft.com/office/drawing/2014/main" val="3927292639"/>
                  </a:ext>
                </a:extLst>
              </a:tr>
              <a:tr h="381000">
                <a:tc>
                  <a:txBody>
                    <a:bodyPr/>
                    <a:lstStyle/>
                    <a:p>
                      <a:pPr algn="ctr"/>
                      <a:r>
                        <a:rPr lang="en-US" dirty="0"/>
                        <a:t>2023</a:t>
                      </a:r>
                    </a:p>
                  </a:txBody>
                  <a:tcPr/>
                </a:tc>
                <a:tc>
                  <a:txBody>
                    <a:bodyPr/>
                    <a:lstStyle/>
                    <a:p>
                      <a:pPr algn="ctr"/>
                      <a:r>
                        <a:rPr lang="en-US" dirty="0"/>
                        <a:t>14</a:t>
                      </a:r>
                    </a:p>
                  </a:txBody>
                  <a:tcPr/>
                </a:tc>
                <a:extLst>
                  <a:ext uri="{0D108BD9-81ED-4DB2-BD59-A6C34878D82A}">
                    <a16:rowId xmlns:a16="http://schemas.microsoft.com/office/drawing/2014/main" val="80010102"/>
                  </a:ext>
                </a:extLst>
              </a:tr>
              <a:tr h="381000">
                <a:tc>
                  <a:txBody>
                    <a:bodyPr/>
                    <a:lstStyle/>
                    <a:p>
                      <a:pPr algn="ctr"/>
                      <a:r>
                        <a:rPr lang="en-US" dirty="0"/>
                        <a:t>2022</a:t>
                      </a:r>
                    </a:p>
                  </a:txBody>
                  <a:tcPr/>
                </a:tc>
                <a:tc>
                  <a:txBody>
                    <a:bodyPr/>
                    <a:lstStyle/>
                    <a:p>
                      <a:pPr algn="ctr"/>
                      <a:r>
                        <a:rPr lang="en-US" dirty="0"/>
                        <a:t>9</a:t>
                      </a:r>
                    </a:p>
                  </a:txBody>
                  <a:tcPr/>
                </a:tc>
                <a:extLst>
                  <a:ext uri="{0D108BD9-81ED-4DB2-BD59-A6C34878D82A}">
                    <a16:rowId xmlns:a16="http://schemas.microsoft.com/office/drawing/2014/main" val="1435820580"/>
                  </a:ext>
                </a:extLst>
              </a:tr>
              <a:tr h="381000">
                <a:tc>
                  <a:txBody>
                    <a:bodyPr/>
                    <a:lstStyle/>
                    <a:p>
                      <a:pPr algn="ctr"/>
                      <a:r>
                        <a:rPr lang="en-US" dirty="0"/>
                        <a:t>2021</a:t>
                      </a:r>
                    </a:p>
                  </a:txBody>
                  <a:tcPr/>
                </a:tc>
                <a:tc>
                  <a:txBody>
                    <a:bodyPr/>
                    <a:lstStyle/>
                    <a:p>
                      <a:pPr algn="ctr"/>
                      <a:r>
                        <a:rPr lang="en-US" dirty="0"/>
                        <a:t>30</a:t>
                      </a:r>
                    </a:p>
                  </a:txBody>
                  <a:tcPr/>
                </a:tc>
                <a:extLst>
                  <a:ext uri="{0D108BD9-81ED-4DB2-BD59-A6C34878D82A}">
                    <a16:rowId xmlns:a16="http://schemas.microsoft.com/office/drawing/2014/main" val="4181133487"/>
                  </a:ext>
                </a:extLst>
              </a:tr>
              <a:tr h="381000">
                <a:tc>
                  <a:txBody>
                    <a:bodyPr/>
                    <a:lstStyle/>
                    <a:p>
                      <a:pPr algn="ctr"/>
                      <a:r>
                        <a:rPr lang="en-US" dirty="0"/>
                        <a:t>2020</a:t>
                      </a:r>
                    </a:p>
                  </a:txBody>
                  <a:tcPr/>
                </a:tc>
                <a:tc>
                  <a:txBody>
                    <a:bodyPr/>
                    <a:lstStyle/>
                    <a:p>
                      <a:pPr algn="ctr"/>
                      <a:r>
                        <a:rPr lang="en-US" dirty="0"/>
                        <a:t>19</a:t>
                      </a:r>
                    </a:p>
                  </a:txBody>
                  <a:tcPr/>
                </a:tc>
                <a:extLst>
                  <a:ext uri="{0D108BD9-81ED-4DB2-BD59-A6C34878D82A}">
                    <a16:rowId xmlns:a16="http://schemas.microsoft.com/office/drawing/2014/main" val="2112214219"/>
                  </a:ext>
                </a:extLst>
              </a:tr>
            </a:tbl>
          </a:graphicData>
        </a:graphic>
      </p:graphicFrame>
    </p:spTree>
    <p:extLst>
      <p:ext uri="{BB962C8B-B14F-4D97-AF65-F5344CB8AC3E}">
        <p14:creationId xmlns:p14="http://schemas.microsoft.com/office/powerpoint/2010/main" val="1865047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214CF0-AAE1-4EFD-7F86-0403E6A8A26F}"/>
              </a:ext>
            </a:extLst>
          </p:cNvPr>
          <p:cNvPicPr>
            <a:picLocks noChangeAspect="1"/>
          </p:cNvPicPr>
          <p:nvPr/>
        </p:nvPicPr>
        <p:blipFill>
          <a:blip r:embed="rId3"/>
          <a:stretch>
            <a:fillRect/>
          </a:stretch>
        </p:blipFill>
        <p:spPr>
          <a:xfrm>
            <a:off x="609600" y="609600"/>
            <a:ext cx="1828800" cy="1403369"/>
          </a:xfrm>
          <a:prstGeom prst="rect">
            <a:avLst/>
          </a:prstGeom>
        </p:spPr>
      </p:pic>
      <p:sp>
        <p:nvSpPr>
          <p:cNvPr id="3" name="Subtitle 2">
            <a:extLst>
              <a:ext uri="{FF2B5EF4-FFF2-40B4-BE49-F238E27FC236}">
                <a16:creationId xmlns:a16="http://schemas.microsoft.com/office/drawing/2014/main" id="{96BFDA84-88EC-4560-CAF0-4BAF8B13FD18}"/>
              </a:ext>
            </a:extLst>
          </p:cNvPr>
          <p:cNvSpPr txBox="1">
            <a:spLocks/>
          </p:cNvSpPr>
          <p:nvPr/>
        </p:nvSpPr>
        <p:spPr>
          <a:xfrm>
            <a:off x="2394602" y="990600"/>
            <a:ext cx="6136750" cy="4446815"/>
          </a:xfrm>
          <a:prstGeom prst="rect">
            <a:avLst/>
          </a:prstGeom>
        </p:spPr>
        <p:txBody>
          <a:bodyPr>
            <a:normAutofit fontScale="70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pPr marL="0" indent="0" algn="ctr">
              <a:buNone/>
            </a:pPr>
            <a:r>
              <a:rPr lang="en-US" sz="7300" b="1" dirty="0"/>
              <a:t>      Future Growth Possibilities in Burnt Store Isles</a:t>
            </a:r>
          </a:p>
          <a:p>
            <a:endParaRPr lang="en-US" sz="6500" b="1" dirty="0"/>
          </a:p>
          <a:p>
            <a:pPr marL="0" indent="0" algn="ctr">
              <a:buNone/>
            </a:pPr>
            <a:r>
              <a:rPr lang="en-US" sz="6500" b="1" dirty="0"/>
              <a:t>114 Building Lots remain</a:t>
            </a:r>
          </a:p>
        </p:txBody>
      </p:sp>
    </p:spTree>
    <p:extLst>
      <p:ext uri="{BB962C8B-B14F-4D97-AF65-F5344CB8AC3E}">
        <p14:creationId xmlns:p14="http://schemas.microsoft.com/office/powerpoint/2010/main" val="2437546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371600" y="3276600"/>
            <a:ext cx="6400800" cy="1752600"/>
          </a:xfrm>
        </p:spPr>
        <p:txBody>
          <a:bodyPr/>
          <a:lstStyle/>
          <a:p>
            <a:pPr eaLnBrk="1" hangingPunct="1"/>
            <a:r>
              <a:rPr lang="en-US" sz="4000" dirty="0">
                <a:solidFill>
                  <a:schemeClr val="tx1"/>
                </a:solidFill>
              </a:rPr>
              <a:t>Treasurer’s Report</a:t>
            </a:r>
          </a:p>
          <a:p>
            <a:pPr eaLnBrk="1" hangingPunct="1"/>
            <a:r>
              <a:rPr lang="en-US" sz="4000" dirty="0">
                <a:solidFill>
                  <a:schemeClr val="tx1"/>
                </a:solidFill>
              </a:rPr>
              <a:t>Lee Brandt</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Secretary’s Report</a:t>
            </a:r>
          </a:p>
          <a:p>
            <a:pPr eaLnBrk="1" hangingPunct="1"/>
            <a:r>
              <a:rPr lang="en-US" sz="4000" dirty="0">
                <a:solidFill>
                  <a:schemeClr val="tx1"/>
                </a:solidFill>
              </a:rPr>
              <a:t>Jan </a:t>
            </a:r>
            <a:r>
              <a:rPr lang="en-US" sz="4000" dirty="0" err="1">
                <a:solidFill>
                  <a:schemeClr val="tx1"/>
                </a:solidFill>
              </a:rPr>
              <a:t>Draber</a:t>
            </a:r>
            <a:endParaRPr lang="en-US" sz="4000" dirty="0">
              <a:solidFill>
                <a:schemeClr val="tx1"/>
              </a:solidFill>
            </a:endParaRP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2423325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3"/>
          <p:cNvPicPr>
            <a:picLocks noGrp="1" noChangeAspect="1" noChangeArrowheads="1"/>
          </p:cNvPicPr>
          <p:nvPr>
            <p:ph type="title"/>
          </p:nvPr>
        </p:nvPicPr>
        <p:blipFill>
          <a:blip r:embed="rId3"/>
          <a:srcRect/>
          <a:stretch>
            <a:fillRect/>
          </a:stretch>
        </p:blipFill>
        <p:spPr>
          <a:xfrm>
            <a:off x="609600" y="228600"/>
            <a:ext cx="1454150" cy="1143000"/>
          </a:xfrm>
        </p:spPr>
      </p:pic>
      <p:sp>
        <p:nvSpPr>
          <p:cNvPr id="80899" name="Rectangle 7"/>
          <p:cNvSpPr>
            <a:spLocks noGrp="1"/>
          </p:cNvSpPr>
          <p:nvPr>
            <p:ph type="body" sz="half" idx="2"/>
          </p:nvPr>
        </p:nvSpPr>
        <p:spPr>
          <a:xfrm>
            <a:off x="609600" y="1447800"/>
            <a:ext cx="8077200" cy="5181600"/>
          </a:xfrm>
        </p:spPr>
        <p:txBody>
          <a:bodyPr/>
          <a:lstStyle/>
          <a:p>
            <a:pPr lvl="1"/>
            <a:r>
              <a:rPr lang="en-US" altLang="zh-CN" sz="3200" b="1" dirty="0"/>
              <a:t>E-Communications, Polly Green</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altLang="zh-CN"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Community Standards, Kathy Martinelli</a:t>
            </a:r>
            <a:endParaRPr lang="en-US" altLang="zh-CN" sz="3200" b="1" dirty="0"/>
          </a:p>
          <a:p>
            <a:pPr lvl="1"/>
            <a:r>
              <a:rPr lang="en-US" altLang="zh-CN" sz="3200" b="1" dirty="0"/>
              <a:t>Legal Liaison, Brian Bender</a:t>
            </a:r>
          </a:p>
          <a:p>
            <a:pPr lvl="1"/>
            <a:r>
              <a:rPr lang="en-US" altLang="zh-CN" sz="3200" b="1" dirty="0"/>
              <a:t>Membership, Wendy Heath-Brandt</a:t>
            </a:r>
          </a:p>
          <a:p>
            <a:pPr lvl="1"/>
            <a:r>
              <a:rPr lang="en-US" altLang="zh-CN" sz="3200" b="1" dirty="0"/>
              <a:t>Neighborhood Security, Dave Elkins</a:t>
            </a:r>
          </a:p>
          <a:p>
            <a:pPr lvl="1"/>
            <a:r>
              <a:rPr lang="en-US" altLang="zh-CN" sz="3200" b="1" dirty="0"/>
              <a:t>Planning, Bill Courtney</a:t>
            </a:r>
          </a:p>
          <a:p>
            <a:pPr lvl="1"/>
            <a:r>
              <a:rPr lang="en-US" altLang="zh-CN" sz="3200" b="1" dirty="0"/>
              <a:t>Social, Tracy Sage</a:t>
            </a:r>
          </a:p>
          <a:p>
            <a:pPr lvl="1"/>
            <a:r>
              <a:rPr lang="en-US" altLang="zh-CN" sz="3200" b="1" dirty="0"/>
              <a:t>Special Projects, Connie Higgins</a:t>
            </a:r>
          </a:p>
          <a:p>
            <a:pPr>
              <a:lnSpc>
                <a:spcPct val="80000"/>
              </a:lnSpc>
            </a:pPr>
            <a:endParaRPr lang="en-US" altLang="zh-CN" sz="2400" b="1" dirty="0"/>
          </a:p>
          <a:p>
            <a:pPr>
              <a:lnSpc>
                <a:spcPct val="80000"/>
              </a:lnSpc>
            </a:pPr>
            <a:endParaRPr lang="en-US" altLang="zh-CN" sz="2400" b="1" dirty="0"/>
          </a:p>
          <a:p>
            <a:pPr>
              <a:lnSpc>
                <a:spcPct val="80000"/>
              </a:lnSpc>
            </a:pPr>
            <a:endParaRPr lang="en-US" sz="2400" dirty="0"/>
          </a:p>
        </p:txBody>
      </p:sp>
      <p:sp>
        <p:nvSpPr>
          <p:cNvPr id="80900" name="Text Box 5"/>
          <p:cNvSpPr txBox="1">
            <a:spLocks noChangeArrowheads="1"/>
          </p:cNvSpPr>
          <p:nvPr/>
        </p:nvSpPr>
        <p:spPr bwMode="auto">
          <a:xfrm>
            <a:off x="2209800" y="533400"/>
            <a:ext cx="6248400" cy="584775"/>
          </a:xfrm>
          <a:prstGeom prst="rect">
            <a:avLst/>
          </a:prstGeom>
          <a:noFill/>
          <a:ln w="9525">
            <a:noFill/>
            <a:miter lim="800000"/>
            <a:headEnd/>
            <a:tailEnd/>
          </a:ln>
        </p:spPr>
        <p:txBody>
          <a:bodyPr>
            <a:spAutoFit/>
          </a:bodyPr>
          <a:lstStyle/>
          <a:p>
            <a:pPr algn="ctr">
              <a:spcBef>
                <a:spcPct val="50000"/>
              </a:spcBef>
            </a:pPr>
            <a:r>
              <a:rPr lang="en-US" sz="3200" b="1" dirty="0"/>
              <a:t>Director’s Reports</a:t>
            </a:r>
            <a:endParaRPr lang="en-US" sz="3200" b="1"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E-Communications</a:t>
            </a:r>
          </a:p>
          <a:p>
            <a:pPr eaLnBrk="1" hangingPunct="1"/>
            <a:r>
              <a:rPr lang="en-US" sz="4000" dirty="0">
                <a:solidFill>
                  <a:schemeClr val="tx1"/>
                </a:solidFill>
              </a:rPr>
              <a:t>Polly Green, Director</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2228687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E56110-2B0A-8270-96FA-0A379ACD850B}"/>
              </a:ext>
            </a:extLst>
          </p:cNvPr>
          <p:cNvPicPr>
            <a:picLocks noChangeAspect="1"/>
          </p:cNvPicPr>
          <p:nvPr/>
        </p:nvPicPr>
        <p:blipFill>
          <a:blip r:embed="rId3"/>
          <a:stretch>
            <a:fillRect/>
          </a:stretch>
        </p:blipFill>
        <p:spPr>
          <a:xfrm>
            <a:off x="0" y="1132284"/>
            <a:ext cx="9144000" cy="4593431"/>
          </a:xfrm>
          <a:prstGeom prst="rect">
            <a:avLst/>
          </a:prstGeom>
        </p:spPr>
      </p:pic>
    </p:spTree>
    <p:extLst>
      <p:ext uri="{BB962C8B-B14F-4D97-AF65-F5344CB8AC3E}">
        <p14:creationId xmlns:p14="http://schemas.microsoft.com/office/powerpoint/2010/main" val="3049728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Community Standards</a:t>
            </a:r>
          </a:p>
          <a:p>
            <a:pPr eaLnBrk="1" hangingPunct="1"/>
            <a:r>
              <a:rPr lang="en-US" sz="4000" dirty="0">
                <a:solidFill>
                  <a:schemeClr val="tx1"/>
                </a:solidFill>
              </a:rPr>
              <a:t>Kathy Martinelli, Director</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487810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   </a:t>
            </a:r>
          </a:p>
        </p:txBody>
      </p:sp>
      <p:pic>
        <p:nvPicPr>
          <p:cNvPr id="1028" name="Picture 4" descr="BSIA Logo fix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16" y="1289002"/>
            <a:ext cx="1168842" cy="64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23445" y="1418556"/>
            <a:ext cx="6476337" cy="830997"/>
          </a:xfrm>
          <a:prstGeom prst="rect">
            <a:avLst/>
          </a:prstGeom>
          <a:noFill/>
        </p:spPr>
        <p:txBody>
          <a:bodyPr wrap="square" rtlCol="0">
            <a:spAutoFit/>
          </a:bodyPr>
          <a:lstStyle/>
          <a:p>
            <a:pPr algn="ctr" defTabSz="685800" fontAlgn="auto">
              <a:spcBef>
                <a:spcPts val="0"/>
              </a:spcBef>
              <a:spcAft>
                <a:spcPts val="0"/>
              </a:spcAft>
            </a:pPr>
            <a:r>
              <a:rPr lang="en-US" sz="2400" b="1" dirty="0">
                <a:solidFill>
                  <a:prstClr val="black"/>
                </a:solidFill>
                <a:latin typeface="Calibri" panose="020F0502020204030204"/>
                <a:cs typeface="+mn-cs"/>
              </a:rPr>
              <a:t>COMMUNITY STANDARDS BASED ON MAINTAINING DEED RESTRICTIONS</a:t>
            </a:r>
          </a:p>
        </p:txBody>
      </p:sp>
      <p:sp>
        <p:nvSpPr>
          <p:cNvPr id="2" name="Content Placeholder 2">
            <a:extLst>
              <a:ext uri="{FF2B5EF4-FFF2-40B4-BE49-F238E27FC236}">
                <a16:creationId xmlns:a16="http://schemas.microsoft.com/office/drawing/2014/main" id="{293B6F80-14EA-D53F-F11E-EEFCD92A7FBC}"/>
              </a:ext>
            </a:extLst>
          </p:cNvPr>
          <p:cNvSpPr txBox="1">
            <a:spLocks/>
          </p:cNvSpPr>
          <p:nvPr/>
        </p:nvSpPr>
        <p:spPr>
          <a:xfrm>
            <a:off x="628155" y="2466699"/>
            <a:ext cx="8363446" cy="3642894"/>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dirty="0"/>
              <a:t>Many homes in BSI received major damage to their homes after Hurricane Ian on September 28,2022.﻿ As our beautiful community returns to normal it was time to address the many dirty, broken and roofs in disrepair. Since the beginning of my term in January 2025 I have been working closely with Punta Gorda Code Enforcement. Code Enforcement is a wonderful partner of BSIA, they are responsive ,professional and knowledgeable. </a:t>
            </a:r>
          </a:p>
          <a:p>
            <a:pPr fontAlgn="auto">
              <a:spcAft>
                <a:spcPts val="0"/>
              </a:spcAft>
            </a:pPr>
            <a:r>
              <a:rPr lang="en-US" dirty="0"/>
              <a:t>Over the last ten months I have driven on every street in Burnt Store Isles.</a:t>
            </a:r>
          </a:p>
          <a:p>
            <a:pPr fontAlgn="auto">
              <a:spcAft>
                <a:spcPts val="0"/>
              </a:spcAft>
            </a:pPr>
            <a:r>
              <a:rPr lang="en-US" dirty="0"/>
              <a:t>As of this week I have reported over eighty roofs for inspection by code enforcement. Code enforcement then inspects the property ,speaks with the homeowner and will send a Code Violation Letter to bring the property into compliance. Our neighbors have been very supportive and compliant.</a:t>
            </a:r>
          </a:p>
          <a:p>
            <a:pPr marL="0" indent="0" fontAlgn="auto">
              <a:spcAft>
                <a:spcPts val="0"/>
              </a:spcAft>
              <a:buFont typeface="Arial" panose="020B0604020202020204" pitchFamily="34" charset="0"/>
              <a:buNone/>
            </a:pPr>
            <a:endParaRPr lang="en-US" dirty="0"/>
          </a:p>
          <a:p>
            <a:pPr marL="0" indent="0" fontAlgn="auto">
              <a:spcAft>
                <a:spcPts val="0"/>
              </a:spcAft>
              <a:buFont typeface="Arial" panose="020B0604020202020204" pitchFamily="34" charset="0"/>
              <a:buNone/>
            </a:pPr>
            <a:endParaRPr lang="en-US" dirty="0"/>
          </a:p>
          <a:p>
            <a:pPr marL="0" indent="0" fontAlgn="auto">
              <a:spcAft>
                <a:spcPts val="0"/>
              </a:spcAft>
              <a:buFont typeface="Arial" panose="020B0604020202020204" pitchFamily="34" charset="0"/>
              <a:buNone/>
            </a:pPr>
            <a:endParaRPr lang="en-US" dirty="0"/>
          </a:p>
        </p:txBody>
      </p:sp>
    </p:spTree>
    <p:extLst>
      <p:ext uri="{BB962C8B-B14F-4D97-AF65-F5344CB8AC3E}">
        <p14:creationId xmlns:p14="http://schemas.microsoft.com/office/powerpoint/2010/main" val="366730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44262-0562-0DD6-5BC2-1FB1C0E3FA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547E2-6B1C-6D5B-62CC-167AD993A944}"/>
              </a:ext>
            </a:extLst>
          </p:cNvPr>
          <p:cNvSpPr>
            <a:spLocks noGrp="1"/>
          </p:cNvSpPr>
          <p:nvPr>
            <p:ph idx="1"/>
          </p:nvPr>
        </p:nvSpPr>
        <p:spPr/>
        <p:txBody>
          <a:bodyPr>
            <a:normAutofit/>
          </a:bodyPr>
          <a:lstStyle/>
          <a:p>
            <a:pPr marL="0" indent="0">
              <a:buNone/>
            </a:pPr>
            <a:endParaRPr lang="en-US" dirty="0"/>
          </a:p>
          <a:p>
            <a:r>
              <a:rPr lang="en-US" dirty="0"/>
              <a:t>   </a:t>
            </a:r>
          </a:p>
        </p:txBody>
      </p:sp>
      <p:pic>
        <p:nvPicPr>
          <p:cNvPr id="1028" name="Picture 4" descr="BSIA Logo fixed">
            <a:extLst>
              <a:ext uri="{FF2B5EF4-FFF2-40B4-BE49-F238E27FC236}">
                <a16:creationId xmlns:a16="http://schemas.microsoft.com/office/drawing/2014/main" id="{2A117742-59D1-EEF6-DFB3-DE87B90C0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16" y="1289002"/>
            <a:ext cx="1168842" cy="64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80C91E0-21F2-FF91-EA30-3A365B7C784F}"/>
              </a:ext>
            </a:extLst>
          </p:cNvPr>
          <p:cNvSpPr txBox="1"/>
          <p:nvPr/>
        </p:nvSpPr>
        <p:spPr>
          <a:xfrm>
            <a:off x="1723445" y="1418556"/>
            <a:ext cx="6476337" cy="830997"/>
          </a:xfrm>
          <a:prstGeom prst="rect">
            <a:avLst/>
          </a:prstGeom>
          <a:noFill/>
        </p:spPr>
        <p:txBody>
          <a:bodyPr wrap="square" rtlCol="0">
            <a:spAutoFit/>
          </a:bodyPr>
          <a:lstStyle/>
          <a:p>
            <a:pPr algn="ctr" defTabSz="685800" fontAlgn="auto">
              <a:spcBef>
                <a:spcPts val="0"/>
              </a:spcBef>
              <a:spcAft>
                <a:spcPts val="0"/>
              </a:spcAft>
            </a:pPr>
            <a:r>
              <a:rPr lang="en-US" sz="2400" b="1" dirty="0">
                <a:solidFill>
                  <a:prstClr val="black"/>
                </a:solidFill>
                <a:latin typeface="Calibri" panose="020F0502020204030204"/>
                <a:cs typeface="+mn-cs"/>
              </a:rPr>
              <a:t>COMMUNITY STANDARDS BASED ON MAINTAINING DEED RESTRICTIONS</a:t>
            </a:r>
          </a:p>
        </p:txBody>
      </p:sp>
      <p:sp>
        <p:nvSpPr>
          <p:cNvPr id="2" name="Content Placeholder 2">
            <a:extLst>
              <a:ext uri="{FF2B5EF4-FFF2-40B4-BE49-F238E27FC236}">
                <a16:creationId xmlns:a16="http://schemas.microsoft.com/office/drawing/2014/main" id="{162CFF9A-C723-CD5E-F8DD-9667E2D77938}"/>
              </a:ext>
            </a:extLst>
          </p:cNvPr>
          <p:cNvSpPr txBox="1">
            <a:spLocks/>
          </p:cNvSpPr>
          <p:nvPr/>
        </p:nvSpPr>
        <p:spPr>
          <a:xfrm>
            <a:off x="628155" y="2466698"/>
            <a:ext cx="8363446" cy="411733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dirty="0"/>
              <a:t>Of those eighty roofs reported almost fifty have had their roofs cleaned. Twelve new roofs have been put on. Another twelve roofs were found to be under &lt;20% dirty and will be reinspected in the next few months. The rest are still in litigation. As Code Enforcement does inspections they also notice other violations and will speak to the homeowners about overgrown yards, waster receptacles in view, motor homes and boats without permits etc.</a:t>
            </a:r>
          </a:p>
          <a:p>
            <a:pPr fontAlgn="auto">
              <a:spcAft>
                <a:spcPts val="0"/>
              </a:spcAft>
            </a:pPr>
            <a:r>
              <a:rPr lang="en-US" dirty="0"/>
              <a:t>In the past ten months I have approved over 60 applications for exterior changes including: exterior paint colors, storm screens, new windows, fences ,20 new roofs, driveways, walkways and a model home sign. </a:t>
            </a:r>
          </a:p>
          <a:p>
            <a:pPr fontAlgn="auto">
              <a:spcAft>
                <a:spcPts val="0"/>
              </a:spcAft>
            </a:pPr>
            <a:r>
              <a:rPr lang="en-US" dirty="0"/>
              <a:t>My goal is to keep Burnt Store Isles the beautiful neighborhood we all love and to keep our home values intact. </a:t>
            </a:r>
          </a:p>
        </p:txBody>
      </p:sp>
    </p:spTree>
    <p:extLst>
      <p:ext uri="{BB962C8B-B14F-4D97-AF65-F5344CB8AC3E}">
        <p14:creationId xmlns:p14="http://schemas.microsoft.com/office/powerpoint/2010/main" val="3066149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00136-7C39-FCF8-3DDB-0D6895979117}"/>
              </a:ext>
            </a:extLst>
          </p:cNvPr>
          <p:cNvPicPr>
            <a:picLocks noChangeAspect="1"/>
          </p:cNvPicPr>
          <p:nvPr/>
        </p:nvPicPr>
        <p:blipFill>
          <a:blip r:embed="rId3"/>
          <a:stretch>
            <a:fillRect/>
          </a:stretch>
        </p:blipFill>
        <p:spPr>
          <a:xfrm>
            <a:off x="1066800" y="419100"/>
            <a:ext cx="7010400" cy="6019800"/>
          </a:xfrm>
          <a:prstGeom prst="rect">
            <a:avLst/>
          </a:prstGeom>
        </p:spPr>
      </p:pic>
    </p:spTree>
    <p:extLst>
      <p:ext uri="{BB962C8B-B14F-4D97-AF65-F5344CB8AC3E}">
        <p14:creationId xmlns:p14="http://schemas.microsoft.com/office/powerpoint/2010/main" val="1042510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Legal Liaison</a:t>
            </a:r>
          </a:p>
          <a:p>
            <a:pPr eaLnBrk="1" hangingPunct="1"/>
            <a:r>
              <a:rPr lang="en-US" sz="4000" dirty="0">
                <a:solidFill>
                  <a:schemeClr val="tx1"/>
                </a:solidFill>
              </a:rPr>
              <a:t>Brian Bender, Director</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399431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Membership</a:t>
            </a:r>
          </a:p>
          <a:p>
            <a:pPr eaLnBrk="1" hangingPunct="1"/>
            <a:r>
              <a:rPr lang="en-US" sz="4000" dirty="0">
                <a:solidFill>
                  <a:schemeClr val="tx1"/>
                </a:solidFill>
              </a:rPr>
              <a:t>Wendy Heath-Brandt, Director</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2442131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Neighborhood Security</a:t>
            </a:r>
          </a:p>
          <a:p>
            <a:pPr eaLnBrk="1" hangingPunct="1"/>
            <a:r>
              <a:rPr lang="en-US" sz="4000" dirty="0">
                <a:solidFill>
                  <a:schemeClr val="tx1"/>
                </a:solidFill>
              </a:rPr>
              <a:t>Dave Elkins, Director</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2406781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Community Relations</a:t>
            </a:r>
          </a:p>
          <a:p>
            <a:pPr eaLnBrk="1" hangingPunct="1"/>
            <a:r>
              <a:rPr lang="en-US" sz="4000" dirty="0">
                <a:solidFill>
                  <a:schemeClr val="tx1"/>
                </a:solidFill>
              </a:rPr>
              <a:t>Bill Courtney, Director</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2711560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Social</a:t>
            </a:r>
          </a:p>
          <a:p>
            <a:pPr eaLnBrk="1" hangingPunct="1"/>
            <a:r>
              <a:rPr lang="en-US" sz="4000" dirty="0">
                <a:solidFill>
                  <a:schemeClr val="tx1"/>
                </a:solidFill>
              </a:rPr>
              <a:t>Tracy Sage, Director</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471426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Special Projects</a:t>
            </a:r>
          </a:p>
          <a:p>
            <a:pPr eaLnBrk="1" hangingPunct="1"/>
            <a:r>
              <a:rPr lang="en-US" sz="4000" dirty="0">
                <a:solidFill>
                  <a:schemeClr val="tx1"/>
                </a:solidFill>
              </a:rPr>
              <a:t>Connie Higgins, Director</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2130317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Grp="1" noChangeAspect="1" noChangeArrowheads="1"/>
          </p:cNvPicPr>
          <p:nvPr>
            <p:ph type="title"/>
          </p:nvPr>
        </p:nvPicPr>
        <p:blipFill>
          <a:blip r:embed="rId3" cstate="print"/>
          <a:srcRect/>
          <a:stretch>
            <a:fillRect/>
          </a:stretch>
        </p:blipFill>
        <p:spPr>
          <a:xfrm>
            <a:off x="609600" y="228600"/>
            <a:ext cx="1454150" cy="1143000"/>
          </a:xfrm>
        </p:spPr>
      </p:pic>
      <p:sp>
        <p:nvSpPr>
          <p:cNvPr id="28674" name="Rectangle 6"/>
          <p:cNvSpPr>
            <a:spLocks noGrp="1"/>
          </p:cNvSpPr>
          <p:nvPr>
            <p:ph type="body" sz="half" idx="1"/>
          </p:nvPr>
        </p:nvSpPr>
        <p:spPr>
          <a:xfrm>
            <a:off x="457200" y="1600200"/>
            <a:ext cx="4114800" cy="5029200"/>
          </a:xfrm>
          <a:ln>
            <a:solidFill>
              <a:schemeClr val="tx1"/>
            </a:solidFill>
          </a:ln>
        </p:spPr>
        <p:txBody>
          <a:bodyPr/>
          <a:lstStyle/>
          <a:p>
            <a:pPr>
              <a:lnSpc>
                <a:spcPct val="80000"/>
              </a:lnSpc>
            </a:pPr>
            <a:r>
              <a:rPr lang="en-US" altLang="zh-CN" b="1" dirty="0"/>
              <a:t>Call to Order &amp; Pledge</a:t>
            </a:r>
            <a:br>
              <a:rPr lang="en-US" altLang="zh-CN" b="1" dirty="0"/>
            </a:br>
            <a:endParaRPr lang="en-US" altLang="zh-CN" b="1" dirty="0"/>
          </a:p>
          <a:p>
            <a:pPr>
              <a:lnSpc>
                <a:spcPct val="80000"/>
              </a:lnSpc>
            </a:pPr>
            <a:r>
              <a:rPr lang="en-US" altLang="zh-CN" b="1" dirty="0"/>
              <a:t>Call for Quorum</a:t>
            </a:r>
            <a:br>
              <a:rPr lang="en-US" altLang="zh-CN" b="1" dirty="0"/>
            </a:br>
            <a:endParaRPr lang="en-US" altLang="zh-CN" b="1" dirty="0"/>
          </a:p>
          <a:p>
            <a:pPr>
              <a:lnSpc>
                <a:spcPct val="80000"/>
              </a:lnSpc>
            </a:pPr>
            <a:r>
              <a:rPr lang="en-US" altLang="zh-CN" b="1" dirty="0"/>
              <a:t>Approval of 2024 Annual Meeting Minutes</a:t>
            </a:r>
            <a:br>
              <a:rPr lang="en-US" altLang="zh-CN" b="1" dirty="0"/>
            </a:br>
            <a:endParaRPr lang="en-US" altLang="zh-CN" dirty="0"/>
          </a:p>
          <a:p>
            <a:pPr>
              <a:lnSpc>
                <a:spcPct val="80000"/>
              </a:lnSpc>
            </a:pPr>
            <a:r>
              <a:rPr lang="en-US" altLang="zh-CN" b="1" dirty="0"/>
              <a:t>2026 Board of Directors</a:t>
            </a:r>
            <a:r>
              <a:rPr lang="en-US" altLang="zh-CN" dirty="0"/>
              <a:t> </a:t>
            </a:r>
            <a:r>
              <a:rPr lang="en-US" altLang="zh-CN" b="1" dirty="0"/>
              <a:t>Nomination and Voting</a:t>
            </a:r>
            <a:r>
              <a:rPr lang="en-US" altLang="zh-CN" dirty="0"/>
              <a:t> </a:t>
            </a:r>
            <a:br>
              <a:rPr lang="en-US" altLang="zh-CN" dirty="0"/>
            </a:br>
            <a:endParaRPr lang="en-US" altLang="zh-CN" b="1" dirty="0"/>
          </a:p>
          <a:p>
            <a:pPr>
              <a:lnSpc>
                <a:spcPct val="80000"/>
              </a:lnSpc>
            </a:pPr>
            <a:r>
              <a:rPr lang="en-US" altLang="zh-CN" b="1" dirty="0"/>
              <a:t>2025 Projected Income Statement</a:t>
            </a:r>
          </a:p>
          <a:p>
            <a:pPr>
              <a:lnSpc>
                <a:spcPct val="80000"/>
              </a:lnSpc>
            </a:pPr>
            <a:endParaRPr lang="en-US" altLang="zh-CN" b="1" dirty="0"/>
          </a:p>
          <a:p>
            <a:pPr>
              <a:lnSpc>
                <a:spcPct val="80000"/>
              </a:lnSpc>
              <a:buNone/>
            </a:pPr>
            <a:br>
              <a:rPr lang="en-US" altLang="zh-CN" sz="2400" b="1" dirty="0"/>
            </a:br>
            <a:endParaRPr lang="en-US" altLang="zh-CN" sz="2400" b="1" dirty="0"/>
          </a:p>
          <a:p>
            <a:pPr>
              <a:lnSpc>
                <a:spcPct val="80000"/>
              </a:lnSpc>
            </a:pPr>
            <a:endParaRPr lang="en-US" altLang="zh-CN" dirty="0"/>
          </a:p>
        </p:txBody>
      </p:sp>
      <p:sp>
        <p:nvSpPr>
          <p:cNvPr id="29703" name="Rectangle 7"/>
          <p:cNvSpPr>
            <a:spLocks noGrp="1"/>
          </p:cNvSpPr>
          <p:nvPr>
            <p:ph type="body" sz="half" idx="2"/>
          </p:nvPr>
        </p:nvSpPr>
        <p:spPr>
          <a:xfrm>
            <a:off x="4684776" y="1600199"/>
            <a:ext cx="4038600" cy="5029200"/>
          </a:xfrm>
          <a:ln>
            <a:solidFill>
              <a:schemeClr val="tx1"/>
            </a:solidFill>
          </a:ln>
        </p:spPr>
        <p:txBody>
          <a:bodyPr/>
          <a:lstStyle/>
          <a:p>
            <a:pPr>
              <a:lnSpc>
                <a:spcPct val="80000"/>
              </a:lnSpc>
              <a:defRPr/>
            </a:pPr>
            <a:r>
              <a:rPr lang="en-US" altLang="zh-CN" b="1" dirty="0"/>
              <a:t>2026 Budget Approval</a:t>
            </a:r>
          </a:p>
          <a:p>
            <a:pPr>
              <a:lnSpc>
                <a:spcPct val="80000"/>
              </a:lnSpc>
              <a:defRPr/>
            </a:pPr>
            <a:r>
              <a:rPr lang="en-US" altLang="zh-CN" b="1" dirty="0"/>
              <a:t>Officer’s Reports</a:t>
            </a:r>
            <a:br>
              <a:rPr lang="en-US" altLang="zh-CN" b="1" dirty="0"/>
            </a:br>
            <a:endParaRPr lang="en-US" altLang="zh-CN" b="1" dirty="0"/>
          </a:p>
          <a:p>
            <a:pPr>
              <a:lnSpc>
                <a:spcPct val="80000"/>
              </a:lnSpc>
              <a:defRPr/>
            </a:pPr>
            <a:r>
              <a:rPr lang="en-US" altLang="zh-CN" b="1" dirty="0"/>
              <a:t>Director’s Reports</a:t>
            </a:r>
          </a:p>
          <a:p>
            <a:pPr>
              <a:lnSpc>
                <a:spcPct val="80000"/>
              </a:lnSpc>
              <a:defRPr/>
            </a:pPr>
            <a:endParaRPr lang="en-US" altLang="zh-CN" b="1" dirty="0"/>
          </a:p>
          <a:p>
            <a:pPr>
              <a:lnSpc>
                <a:spcPct val="80000"/>
              </a:lnSpc>
              <a:defRPr/>
            </a:pPr>
            <a:r>
              <a:rPr lang="en-US" altLang="zh-CN" b="1" dirty="0">
                <a:solidFill>
                  <a:srgbClr val="FF0000"/>
                </a:solidFill>
              </a:rPr>
              <a:t>Lawsuit Information</a:t>
            </a:r>
            <a:br>
              <a:rPr lang="en-US" altLang="zh-CN" b="1" dirty="0"/>
            </a:br>
            <a:endParaRPr lang="en-US" altLang="zh-CN" b="1" dirty="0"/>
          </a:p>
          <a:p>
            <a:pPr>
              <a:lnSpc>
                <a:spcPct val="80000"/>
              </a:lnSpc>
              <a:defRPr/>
            </a:pPr>
            <a:r>
              <a:rPr lang="en-US" altLang="zh-CN" b="1" dirty="0">
                <a:solidFill>
                  <a:srgbClr val="FF0000"/>
                </a:solidFill>
              </a:rPr>
              <a:t>Member Comments</a:t>
            </a:r>
            <a:br>
              <a:rPr lang="en-US" altLang="zh-CN" b="1" dirty="0"/>
            </a:br>
            <a:endParaRPr lang="en-US" altLang="zh-CN" b="1" dirty="0"/>
          </a:p>
          <a:p>
            <a:pPr>
              <a:lnSpc>
                <a:spcPct val="80000"/>
              </a:lnSpc>
              <a:defRPr/>
            </a:pPr>
            <a:r>
              <a:rPr lang="en-US" altLang="zh-CN" b="1" dirty="0">
                <a:solidFill>
                  <a:srgbClr val="FF0000"/>
                </a:solidFill>
              </a:rPr>
              <a:t>Introduce 2026 Board</a:t>
            </a:r>
            <a:br>
              <a:rPr lang="en-US" altLang="zh-CN" b="1" dirty="0">
                <a:solidFill>
                  <a:srgbClr val="FF0000"/>
                </a:solidFill>
              </a:rPr>
            </a:br>
            <a:endParaRPr lang="en-US" altLang="zh-CN" b="1" dirty="0">
              <a:solidFill>
                <a:srgbClr val="FF0000"/>
              </a:solidFill>
            </a:endParaRPr>
          </a:p>
          <a:p>
            <a:pPr>
              <a:lnSpc>
                <a:spcPct val="80000"/>
              </a:lnSpc>
              <a:defRPr/>
            </a:pPr>
            <a:r>
              <a:rPr lang="en-US" altLang="zh-CN" b="1" dirty="0">
                <a:solidFill>
                  <a:srgbClr val="FF0000"/>
                </a:solidFill>
              </a:rPr>
              <a:t>Adjourn</a:t>
            </a:r>
            <a:endParaRPr lang="en-US" b="1" dirty="0">
              <a:solidFill>
                <a:srgbClr val="FF0000"/>
              </a:solidFill>
            </a:endParaRPr>
          </a:p>
          <a:p>
            <a:pPr>
              <a:lnSpc>
                <a:spcPct val="80000"/>
              </a:lnSpc>
              <a:defRPr/>
            </a:pPr>
            <a:endParaRPr lang="en-US" sz="2400" dirty="0"/>
          </a:p>
        </p:txBody>
      </p:sp>
      <p:sp>
        <p:nvSpPr>
          <p:cNvPr id="28676" name="Text Box 5"/>
          <p:cNvSpPr txBox="1">
            <a:spLocks noChangeArrowheads="1"/>
          </p:cNvSpPr>
          <p:nvPr/>
        </p:nvSpPr>
        <p:spPr bwMode="auto">
          <a:xfrm>
            <a:off x="2209800" y="533400"/>
            <a:ext cx="6248400" cy="579438"/>
          </a:xfrm>
          <a:prstGeom prst="rect">
            <a:avLst/>
          </a:prstGeom>
          <a:noFill/>
          <a:ln w="9525">
            <a:noFill/>
            <a:miter lim="800000"/>
            <a:headEnd/>
            <a:tailEnd/>
          </a:ln>
        </p:spPr>
        <p:txBody>
          <a:bodyPr>
            <a:spAutoFit/>
          </a:bodyPr>
          <a:lstStyle/>
          <a:p>
            <a:pPr>
              <a:spcBef>
                <a:spcPct val="50000"/>
              </a:spcBef>
            </a:pPr>
            <a:r>
              <a:rPr lang="en-US" sz="3200" b="1" dirty="0"/>
              <a:t>		Agenda</a:t>
            </a:r>
            <a:endParaRPr lang="en-US" sz="3200" b="1" dirty="0">
              <a:solidFill>
                <a:srgbClr val="FF0000"/>
              </a:solidFill>
            </a:endParaRPr>
          </a:p>
        </p:txBody>
      </p:sp>
    </p:spTree>
    <p:extLst>
      <p:ext uri="{BB962C8B-B14F-4D97-AF65-F5344CB8AC3E}">
        <p14:creationId xmlns:p14="http://schemas.microsoft.com/office/powerpoint/2010/main" val="8828271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3"/>
          <p:cNvPicPr>
            <a:picLocks noGrp="1" noChangeAspect="1" noChangeArrowheads="1"/>
          </p:cNvPicPr>
          <p:nvPr>
            <p:ph type="title"/>
          </p:nvPr>
        </p:nvPicPr>
        <p:blipFill>
          <a:blip r:embed="rId3" cstate="print"/>
          <a:srcRect/>
          <a:stretch>
            <a:fillRect/>
          </a:stretch>
        </p:blipFill>
        <p:spPr>
          <a:xfrm>
            <a:off x="609600" y="228600"/>
            <a:ext cx="1454150" cy="1143000"/>
          </a:xfrm>
        </p:spPr>
      </p:pic>
      <p:sp>
        <p:nvSpPr>
          <p:cNvPr id="125954" name="Rectangle 6"/>
          <p:cNvSpPr>
            <a:spLocks noGrp="1"/>
          </p:cNvSpPr>
          <p:nvPr>
            <p:ph type="body" sz="half" idx="1"/>
          </p:nvPr>
        </p:nvSpPr>
        <p:spPr>
          <a:xfrm>
            <a:off x="1138082" y="2073220"/>
            <a:ext cx="2590800" cy="1175706"/>
          </a:xfrm>
        </p:spPr>
        <p:txBody>
          <a:bodyPr/>
          <a:lstStyle/>
          <a:p>
            <a:pPr marL="91440" lvl="1" indent="0" algn="ctr">
              <a:buNone/>
            </a:pPr>
            <a:r>
              <a:rPr lang="en-US" altLang="zh-CN" sz="3200" b="1" dirty="0"/>
              <a:t>Lee</a:t>
            </a:r>
          </a:p>
          <a:p>
            <a:pPr marL="91440" lvl="1" indent="0" algn="ctr">
              <a:buNone/>
            </a:pPr>
            <a:r>
              <a:rPr lang="en-US" altLang="zh-CN" sz="3200" b="1" dirty="0"/>
              <a:t>Brandt</a:t>
            </a:r>
          </a:p>
        </p:txBody>
      </p:sp>
      <p:sp>
        <p:nvSpPr>
          <p:cNvPr id="125955" name="Text Box 5"/>
          <p:cNvSpPr txBox="1">
            <a:spLocks noChangeArrowheads="1"/>
          </p:cNvSpPr>
          <p:nvPr/>
        </p:nvSpPr>
        <p:spPr bwMode="auto">
          <a:xfrm>
            <a:off x="2209800" y="228600"/>
            <a:ext cx="6248400" cy="1077218"/>
          </a:xfrm>
          <a:prstGeom prst="rect">
            <a:avLst/>
          </a:prstGeom>
          <a:noFill/>
          <a:ln w="9525">
            <a:noFill/>
            <a:miter lim="800000"/>
            <a:headEnd/>
            <a:tailEnd/>
          </a:ln>
        </p:spPr>
        <p:txBody>
          <a:bodyPr>
            <a:spAutoFit/>
          </a:bodyPr>
          <a:lstStyle/>
          <a:p>
            <a:pPr algn="ctr">
              <a:spcBef>
                <a:spcPct val="50000"/>
              </a:spcBef>
            </a:pPr>
            <a:r>
              <a:rPr lang="en-US" sz="3200" b="1" dirty="0">
                <a:solidFill>
                  <a:srgbClr val="FF0000"/>
                </a:solidFill>
              </a:rPr>
              <a:t>THANK YOU TO OUTGOING BOARD MEMBERS</a:t>
            </a:r>
          </a:p>
        </p:txBody>
      </p:sp>
      <p:sp>
        <p:nvSpPr>
          <p:cNvPr id="125956" name="Content Placeholder 1"/>
          <p:cNvSpPr>
            <a:spLocks noGrp="1"/>
          </p:cNvSpPr>
          <p:nvPr>
            <p:ph sz="half" idx="2"/>
          </p:nvPr>
        </p:nvSpPr>
        <p:spPr>
          <a:xfrm>
            <a:off x="5415118" y="2073220"/>
            <a:ext cx="2590800" cy="1002714"/>
          </a:xfrm>
        </p:spPr>
        <p:txBody>
          <a:bodyPr/>
          <a:lstStyle/>
          <a:p>
            <a:pPr marL="0" indent="0" algn="ctr">
              <a:buNone/>
            </a:pPr>
            <a:r>
              <a:rPr lang="en-US" sz="3200" b="1" dirty="0"/>
              <a:t>Brian</a:t>
            </a:r>
          </a:p>
          <a:p>
            <a:pPr marL="0" indent="0" algn="ctr">
              <a:buNone/>
            </a:pPr>
            <a:r>
              <a:rPr lang="en-US" sz="3200" b="1" dirty="0"/>
              <a:t>Bender</a:t>
            </a:r>
          </a:p>
          <a:p>
            <a:pPr marL="0" indent="0" algn="ctr">
              <a:buNone/>
            </a:pPr>
            <a:endParaRPr lang="en-US" sz="3200" b="1" dirty="0"/>
          </a:p>
          <a:p>
            <a:pPr marL="0" indent="0" algn="ctr">
              <a:buNone/>
            </a:pPr>
            <a:endParaRPr lang="en-US" sz="3200" b="1" dirty="0"/>
          </a:p>
        </p:txBody>
      </p:sp>
      <p:sp>
        <p:nvSpPr>
          <p:cNvPr id="2" name="TextBox 1">
            <a:extLst>
              <a:ext uri="{FF2B5EF4-FFF2-40B4-BE49-F238E27FC236}">
                <a16:creationId xmlns:a16="http://schemas.microsoft.com/office/drawing/2014/main" id="{0F190937-A4AE-2D22-170C-BF5C594BFB68}"/>
              </a:ext>
            </a:extLst>
          </p:cNvPr>
          <p:cNvSpPr txBox="1"/>
          <p:nvPr/>
        </p:nvSpPr>
        <p:spPr>
          <a:xfrm>
            <a:off x="3448050" y="3483714"/>
            <a:ext cx="2247900" cy="1175706"/>
          </a:xfrm>
          <a:prstGeom prst="rect">
            <a:avLst/>
          </a:prstGeom>
          <a:noFill/>
        </p:spPr>
        <p:txBody>
          <a:bodyPr wrap="square" rtlCol="0">
            <a:spAutoFit/>
          </a:bodyPr>
          <a:lstStyle/>
          <a:p>
            <a:pPr algn="ctr" eaLnBrk="0" hangingPunct="0">
              <a:spcBef>
                <a:spcPct val="20000"/>
              </a:spcBef>
            </a:pPr>
            <a:r>
              <a:rPr lang="en-US" sz="3200" b="1" dirty="0">
                <a:latin typeface="+mn-lt"/>
                <a:cs typeface="+mn-cs"/>
              </a:rPr>
              <a:t>Bill </a:t>
            </a:r>
          </a:p>
          <a:p>
            <a:pPr algn="ctr" eaLnBrk="0" hangingPunct="0">
              <a:spcBef>
                <a:spcPct val="20000"/>
              </a:spcBef>
            </a:pPr>
            <a:r>
              <a:rPr lang="en-US" sz="3200" b="1" dirty="0">
                <a:latin typeface="+mn-lt"/>
                <a:cs typeface="+mn-cs"/>
              </a:rPr>
              <a:t>Page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Grp="1" noChangeAspect="1" noChangeArrowheads="1"/>
          </p:cNvPicPr>
          <p:nvPr>
            <p:ph type="title"/>
          </p:nvPr>
        </p:nvPicPr>
        <p:blipFill>
          <a:blip r:embed="rId3" cstate="print"/>
          <a:srcRect/>
          <a:stretch>
            <a:fillRect/>
          </a:stretch>
        </p:blipFill>
        <p:spPr>
          <a:xfrm>
            <a:off x="609600" y="228600"/>
            <a:ext cx="1454150" cy="1143000"/>
          </a:xfrm>
        </p:spPr>
      </p:pic>
      <p:sp>
        <p:nvSpPr>
          <p:cNvPr id="36866" name="Rectangle 6"/>
          <p:cNvSpPr>
            <a:spLocks noGrp="1"/>
          </p:cNvSpPr>
          <p:nvPr>
            <p:ph type="body" sz="half" idx="1"/>
          </p:nvPr>
        </p:nvSpPr>
        <p:spPr>
          <a:xfrm>
            <a:off x="457200" y="1600200"/>
            <a:ext cx="4038600" cy="4525963"/>
          </a:xfrm>
        </p:spPr>
        <p:txBody>
          <a:bodyPr/>
          <a:lstStyle/>
          <a:p>
            <a:pPr>
              <a:lnSpc>
                <a:spcPct val="80000"/>
              </a:lnSpc>
            </a:pPr>
            <a:r>
              <a:rPr lang="en-US" altLang="zh-CN" b="1" dirty="0"/>
              <a:t>Officers</a:t>
            </a:r>
            <a:endParaRPr lang="en-US" altLang="zh-CN" dirty="0"/>
          </a:p>
          <a:p>
            <a:pPr lvl="1">
              <a:lnSpc>
                <a:spcPct val="80000"/>
              </a:lnSpc>
            </a:pPr>
            <a:r>
              <a:rPr lang="en-US" altLang="zh-CN" b="1" dirty="0"/>
              <a:t>President, </a:t>
            </a:r>
          </a:p>
          <a:p>
            <a:pPr lvl="1">
              <a:lnSpc>
                <a:spcPct val="80000"/>
              </a:lnSpc>
            </a:pPr>
            <a:r>
              <a:rPr lang="en-US" altLang="zh-CN" b="1" dirty="0"/>
              <a:t>Vice President, Pat Iorio</a:t>
            </a:r>
          </a:p>
          <a:p>
            <a:pPr lvl="1">
              <a:lnSpc>
                <a:spcPct val="80000"/>
              </a:lnSpc>
            </a:pPr>
            <a:r>
              <a:rPr lang="en-US" altLang="zh-CN" b="1" dirty="0"/>
              <a:t>Treasurer, Maureen Martin</a:t>
            </a:r>
          </a:p>
          <a:p>
            <a:pPr lvl="1">
              <a:lnSpc>
                <a:spcPct val="80000"/>
              </a:lnSpc>
            </a:pPr>
            <a:r>
              <a:rPr lang="en-US" altLang="zh-CN" b="1" dirty="0"/>
              <a:t>Secretary, Jan </a:t>
            </a:r>
            <a:r>
              <a:rPr lang="en-US" altLang="zh-CN" b="1" dirty="0" err="1"/>
              <a:t>Draber</a:t>
            </a:r>
            <a:endParaRPr lang="en-US" altLang="zh-CN" b="1" dirty="0"/>
          </a:p>
          <a:p>
            <a:pPr>
              <a:lnSpc>
                <a:spcPct val="80000"/>
              </a:lnSpc>
            </a:pPr>
            <a:r>
              <a:rPr lang="en-US" altLang="zh-CN" b="1" dirty="0"/>
              <a:t>Publishers</a:t>
            </a:r>
          </a:p>
          <a:p>
            <a:pPr lvl="1">
              <a:lnSpc>
                <a:spcPct val="80000"/>
              </a:lnSpc>
            </a:pPr>
            <a:r>
              <a:rPr lang="en-US" b="1" dirty="0"/>
              <a:t>Newsletter &amp; Directory, Diane Peterson</a:t>
            </a:r>
          </a:p>
          <a:p>
            <a:pPr lvl="1">
              <a:lnSpc>
                <a:spcPct val="80000"/>
              </a:lnSpc>
            </a:pPr>
            <a:r>
              <a:rPr lang="en-US" b="1" dirty="0"/>
              <a:t>Marketing, Dave Elkins</a:t>
            </a:r>
          </a:p>
          <a:p>
            <a:pPr>
              <a:lnSpc>
                <a:spcPct val="80000"/>
              </a:lnSpc>
            </a:pPr>
            <a:r>
              <a:rPr lang="en-US" b="1" dirty="0"/>
              <a:t>Past President</a:t>
            </a:r>
          </a:p>
          <a:p>
            <a:pPr lvl="1">
              <a:lnSpc>
                <a:spcPct val="80000"/>
              </a:lnSpc>
            </a:pPr>
            <a:r>
              <a:rPr lang="en-US" b="1" dirty="0"/>
              <a:t>Bill Page</a:t>
            </a:r>
          </a:p>
          <a:p>
            <a:pPr lvl="1">
              <a:lnSpc>
                <a:spcPct val="80000"/>
              </a:lnSpc>
            </a:pPr>
            <a:endParaRPr lang="en-US" altLang="zh-CN" sz="2000" b="1" dirty="0">
              <a:solidFill>
                <a:srgbClr val="FF0000"/>
              </a:solidFill>
            </a:endParaRPr>
          </a:p>
        </p:txBody>
      </p:sp>
      <p:sp>
        <p:nvSpPr>
          <p:cNvPr id="36867" name="Rectangle 7"/>
          <p:cNvSpPr>
            <a:spLocks noGrp="1"/>
          </p:cNvSpPr>
          <p:nvPr>
            <p:ph type="body" sz="half" idx="2"/>
          </p:nvPr>
        </p:nvSpPr>
        <p:spPr>
          <a:xfrm>
            <a:off x="4648202" y="1600200"/>
            <a:ext cx="4434840" cy="4525963"/>
          </a:xfrm>
        </p:spPr>
        <p:txBody>
          <a:bodyPr/>
          <a:lstStyle/>
          <a:p>
            <a:pPr>
              <a:lnSpc>
                <a:spcPct val="80000"/>
              </a:lnSpc>
            </a:pPr>
            <a:r>
              <a:rPr lang="en-US" altLang="zh-CN" b="1" dirty="0"/>
              <a:t>Directors</a:t>
            </a:r>
            <a:endParaRPr lang="en-US" altLang="zh-CN" dirty="0"/>
          </a:p>
          <a:p>
            <a:pPr lvl="1">
              <a:lnSpc>
                <a:spcPct val="80000"/>
              </a:lnSpc>
            </a:pPr>
            <a:r>
              <a:rPr lang="en-US" altLang="zh-CN" b="1" dirty="0"/>
              <a:t>Community Standards, Kathy Martinelli</a:t>
            </a:r>
          </a:p>
          <a:p>
            <a:pPr lvl="1">
              <a:lnSpc>
                <a:spcPct val="80000"/>
              </a:lnSpc>
            </a:pPr>
            <a:r>
              <a:rPr lang="en-US" altLang="zh-CN" b="1" dirty="0"/>
              <a:t>E-Communications, Polly Green</a:t>
            </a:r>
          </a:p>
          <a:p>
            <a:pPr lvl="1">
              <a:lnSpc>
                <a:spcPct val="80000"/>
              </a:lnSpc>
            </a:pPr>
            <a:r>
              <a:rPr lang="en-US" altLang="zh-CN" b="1" dirty="0"/>
              <a:t>Legal Liaison, </a:t>
            </a:r>
          </a:p>
          <a:p>
            <a:pPr lvl="1">
              <a:lnSpc>
                <a:spcPct val="80000"/>
              </a:lnSpc>
            </a:pPr>
            <a:r>
              <a:rPr lang="en-US" altLang="zh-CN" b="1" dirty="0"/>
              <a:t>Membership, Wendy Heath-Brandt</a:t>
            </a:r>
          </a:p>
          <a:p>
            <a:pPr lvl="1">
              <a:lnSpc>
                <a:spcPct val="80000"/>
              </a:lnSpc>
            </a:pPr>
            <a:r>
              <a:rPr lang="en-US" altLang="zh-CN" b="1" dirty="0"/>
              <a:t>Community Relations, Bill Courtney</a:t>
            </a:r>
          </a:p>
          <a:p>
            <a:pPr lvl="1">
              <a:lnSpc>
                <a:spcPct val="80000"/>
              </a:lnSpc>
            </a:pPr>
            <a:r>
              <a:rPr lang="en-US" altLang="zh-CN" b="1" dirty="0"/>
              <a:t>Security, Dave Elkins</a:t>
            </a:r>
          </a:p>
          <a:p>
            <a:pPr lvl="1">
              <a:lnSpc>
                <a:spcPct val="80000"/>
              </a:lnSpc>
            </a:pPr>
            <a:r>
              <a:rPr lang="en-US" altLang="zh-CN" b="1" dirty="0"/>
              <a:t>Social, Tracy Sage</a:t>
            </a:r>
          </a:p>
          <a:p>
            <a:pPr lvl="1">
              <a:lnSpc>
                <a:spcPct val="80000"/>
              </a:lnSpc>
            </a:pPr>
            <a:r>
              <a:rPr lang="en-US" altLang="zh-CN" b="1" dirty="0"/>
              <a:t>Special Projects, Connie Higgins</a:t>
            </a:r>
            <a:endParaRPr lang="en-US" sz="2400" dirty="0"/>
          </a:p>
        </p:txBody>
      </p:sp>
      <p:sp>
        <p:nvSpPr>
          <p:cNvPr id="36868" name="Text Box 5"/>
          <p:cNvSpPr txBox="1">
            <a:spLocks noChangeArrowheads="1"/>
          </p:cNvSpPr>
          <p:nvPr/>
        </p:nvSpPr>
        <p:spPr bwMode="auto">
          <a:xfrm>
            <a:off x="2209800" y="228600"/>
            <a:ext cx="6248400" cy="1077218"/>
          </a:xfrm>
          <a:prstGeom prst="rect">
            <a:avLst/>
          </a:prstGeom>
          <a:noFill/>
          <a:ln w="9525">
            <a:noFill/>
            <a:miter lim="800000"/>
            <a:headEnd/>
            <a:tailEnd/>
          </a:ln>
        </p:spPr>
        <p:txBody>
          <a:bodyPr>
            <a:spAutoFit/>
          </a:bodyPr>
          <a:lstStyle/>
          <a:p>
            <a:pPr algn="ctr">
              <a:spcBef>
                <a:spcPct val="50000"/>
              </a:spcBef>
            </a:pPr>
            <a:r>
              <a:rPr lang="en-US" sz="3200" b="1" dirty="0"/>
              <a:t>Presenting Your 2026 BSIA Board of Directors </a:t>
            </a:r>
          </a:p>
        </p:txBody>
      </p:sp>
    </p:spTree>
    <p:extLst>
      <p:ext uri="{BB962C8B-B14F-4D97-AF65-F5344CB8AC3E}">
        <p14:creationId xmlns:p14="http://schemas.microsoft.com/office/powerpoint/2010/main" val="2378469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b="1" dirty="0">
                <a:latin typeface="+mn-lt"/>
              </a:rPr>
              <a:t>Before we go…</a:t>
            </a:r>
            <a:endParaRPr lang="en-US" dirty="0">
              <a:latin typeface="+mn-lt"/>
            </a:endParaRPr>
          </a:p>
        </p:txBody>
      </p:sp>
      <p:sp>
        <p:nvSpPr>
          <p:cNvPr id="130050" name="Content Placeholder 2"/>
          <p:cNvSpPr>
            <a:spLocks noGrp="1"/>
          </p:cNvSpPr>
          <p:nvPr>
            <p:ph idx="1"/>
          </p:nvPr>
        </p:nvSpPr>
        <p:spPr>
          <a:xfrm>
            <a:off x="533400" y="1752600"/>
            <a:ext cx="8229600" cy="4525963"/>
          </a:xfrm>
        </p:spPr>
        <p:txBody>
          <a:bodyPr/>
          <a:lstStyle/>
          <a:p>
            <a:pPr algn="ctr">
              <a:buFont typeface="Arial" charset="0"/>
              <a:buNone/>
            </a:pPr>
            <a:r>
              <a:rPr lang="en-US" sz="6000" b="1" dirty="0"/>
              <a:t>Thank you for the canned and non-perishable goods you brought today!</a:t>
            </a:r>
          </a:p>
        </p:txBody>
      </p:sp>
      <p:pic>
        <p:nvPicPr>
          <p:cNvPr id="130051" name="Picture 2"/>
          <p:cNvPicPr>
            <a:picLocks noChangeAspect="1" noChangeArrowheads="1"/>
          </p:cNvPicPr>
          <p:nvPr/>
        </p:nvPicPr>
        <p:blipFill>
          <a:blip r:embed="rId3" cstate="print"/>
          <a:srcRect/>
          <a:stretch>
            <a:fillRect/>
          </a:stretch>
        </p:blipFill>
        <p:spPr bwMode="auto">
          <a:xfrm>
            <a:off x="457200" y="228600"/>
            <a:ext cx="1676400" cy="1477963"/>
          </a:xfrm>
          <a:prstGeom prst="rect">
            <a:avLst/>
          </a:prstGeom>
          <a:noFill/>
          <a:ln w="9525">
            <a:noFill/>
            <a:miter lim="800000"/>
            <a:headEnd/>
            <a:tailEnd/>
          </a:ln>
        </p:spPr>
      </p:pic>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C373A-59AF-7CCD-02AB-E25D1C800B9F}"/>
            </a:ext>
          </a:extLst>
        </p:cNvPr>
        <p:cNvGrpSpPr/>
        <p:nvPr/>
      </p:nvGrpSpPr>
      <p:grpSpPr>
        <a:xfrm>
          <a:off x="0" y="0"/>
          <a:ext cx="0" cy="0"/>
          <a:chOff x="0" y="0"/>
          <a:chExt cx="0" cy="0"/>
        </a:xfrm>
      </p:grpSpPr>
      <p:pic>
        <p:nvPicPr>
          <p:cNvPr id="30721" name="Picture 3">
            <a:extLst>
              <a:ext uri="{FF2B5EF4-FFF2-40B4-BE49-F238E27FC236}">
                <a16:creationId xmlns:a16="http://schemas.microsoft.com/office/drawing/2014/main" id="{DA7BB2ED-04DF-523E-291C-07E22BEEB6A4}"/>
              </a:ext>
            </a:extLst>
          </p:cNvPr>
          <p:cNvPicPr>
            <a:picLocks noChangeAspect="1" noChangeArrowheads="1"/>
          </p:cNvPicPr>
          <p:nvPr/>
        </p:nvPicPr>
        <p:blipFill>
          <a:blip r:embed="rId3"/>
          <a:srcRect/>
          <a:stretch>
            <a:fillRect/>
          </a:stretch>
        </p:blipFill>
        <p:spPr bwMode="auto">
          <a:xfrm>
            <a:off x="609600" y="228600"/>
            <a:ext cx="1454150" cy="1143000"/>
          </a:xfrm>
          <a:prstGeom prst="rect">
            <a:avLst/>
          </a:prstGeom>
          <a:noFill/>
          <a:ln w="9525">
            <a:noFill/>
            <a:miter lim="800000"/>
            <a:headEnd/>
            <a:tailEnd/>
          </a:ln>
        </p:spPr>
      </p:pic>
      <p:sp>
        <p:nvSpPr>
          <p:cNvPr id="5" name="Rectangle 4">
            <a:extLst>
              <a:ext uri="{FF2B5EF4-FFF2-40B4-BE49-F238E27FC236}">
                <a16:creationId xmlns:a16="http://schemas.microsoft.com/office/drawing/2014/main" id="{2D5C97EF-0608-9B44-B25D-B1C5C83D0D50}"/>
              </a:ext>
            </a:extLst>
          </p:cNvPr>
          <p:cNvSpPr/>
          <p:nvPr/>
        </p:nvSpPr>
        <p:spPr>
          <a:xfrm>
            <a:off x="457200" y="1371600"/>
            <a:ext cx="8001000" cy="4801314"/>
          </a:xfrm>
          <a:prstGeom prst="rect">
            <a:avLst/>
          </a:prstGeom>
        </p:spPr>
        <p:txBody>
          <a:bodyPr wrap="square">
            <a:spAutoFit/>
          </a:bodyPr>
          <a:lstStyle/>
          <a:p>
            <a:pPr>
              <a:defRPr/>
            </a:pPr>
            <a:endParaRPr lang="en-US" dirty="0"/>
          </a:p>
          <a:p>
            <a:pPr marL="285750" indent="-285750">
              <a:buFont typeface="Courier New" panose="02070309020205020404" pitchFamily="49" charset="0"/>
              <a:buChar char="o"/>
              <a:defRPr/>
            </a:pPr>
            <a:r>
              <a:rPr lang="en-US" dirty="0"/>
              <a:t>Under </a:t>
            </a:r>
            <a:r>
              <a:rPr lang="en-US" b="1" dirty="0"/>
              <a:t>Robert’s Rules of Order, Newly Revised (12th Edition)</a:t>
            </a:r>
            <a:r>
              <a:rPr lang="en-US" dirty="0"/>
              <a:t>, when the regular secretary is absent, the assembly may designate someone to serve as </a:t>
            </a:r>
            <a:r>
              <a:rPr lang="en-US" b="1" dirty="0"/>
              <a:t>secretary pro tempore</a:t>
            </a:r>
            <a:r>
              <a:rPr lang="en-US" dirty="0"/>
              <a:t> (“pro </a:t>
            </a:r>
            <a:r>
              <a:rPr lang="en-US" dirty="0" err="1"/>
              <a:t>tem</a:t>
            </a:r>
            <a:r>
              <a:rPr lang="en-US" dirty="0"/>
              <a:t>”) for that meeting. </a:t>
            </a:r>
          </a:p>
          <a:p>
            <a:pPr marL="285750" indent="-285750">
              <a:buFont typeface="Courier New" panose="02070309020205020404" pitchFamily="49" charset="0"/>
              <a:buChar char="o"/>
              <a:defRPr/>
            </a:pPr>
            <a:endParaRPr lang="en-US" dirty="0"/>
          </a:p>
          <a:p>
            <a:pPr marL="285750" indent="-285750">
              <a:buFont typeface="Courier New" panose="02070309020205020404" pitchFamily="49" charset="0"/>
              <a:buChar char="o"/>
            </a:pPr>
            <a:r>
              <a:rPr lang="en-US" b="1" dirty="0"/>
              <a:t>The Chair Announces the Vacancy - </a:t>
            </a:r>
            <a:r>
              <a:rPr lang="en-US" dirty="0"/>
              <a:t>When the meeting is called to order and it becomes clear that the elected secretary is not present, the presiding officer (chair) should announce: “The secretary is absent. The chair will appoint a secretary pro tempore. ”If the organization’s bylaws do not specify an automatic substitute, this appointment must be made either by the chair with no objection, or by motion if the assembly prefers.</a:t>
            </a:r>
          </a:p>
          <a:p>
            <a:endParaRPr lang="en-US" dirty="0"/>
          </a:p>
          <a:p>
            <a:pPr marL="285750" indent="-285750">
              <a:buFont typeface="Courier New" panose="02070309020205020404" pitchFamily="49" charset="0"/>
              <a:buChar char="o"/>
            </a:pPr>
            <a:r>
              <a:rPr lang="en-US" dirty="0"/>
              <a:t>I am announcing the appointment of Charmaine </a:t>
            </a:r>
            <a:r>
              <a:rPr lang="en-US" dirty="0" err="1"/>
              <a:t>Ponkratz</a:t>
            </a:r>
            <a:r>
              <a:rPr lang="en-US" dirty="0"/>
              <a:t> as the secretary pro tempore. </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a:t>Are there any objections? </a:t>
            </a:r>
          </a:p>
          <a:p>
            <a:pPr marL="285750" indent="-285750">
              <a:buFont typeface="Courier New" panose="02070309020205020404" pitchFamily="49" charset="0"/>
              <a:buChar char="o"/>
              <a:defRPr/>
            </a:pPr>
            <a:endParaRPr lang="en-US" dirty="0"/>
          </a:p>
        </p:txBody>
      </p:sp>
      <p:sp>
        <p:nvSpPr>
          <p:cNvPr id="2" name="Text Box 5">
            <a:extLst>
              <a:ext uri="{FF2B5EF4-FFF2-40B4-BE49-F238E27FC236}">
                <a16:creationId xmlns:a16="http://schemas.microsoft.com/office/drawing/2014/main" id="{9FCF24D3-1DD3-C6EA-C80E-A341B7BDAB8E}"/>
              </a:ext>
            </a:extLst>
          </p:cNvPr>
          <p:cNvSpPr txBox="1">
            <a:spLocks noChangeArrowheads="1"/>
          </p:cNvSpPr>
          <p:nvPr/>
        </p:nvSpPr>
        <p:spPr bwMode="auto">
          <a:xfrm>
            <a:off x="2209800" y="228600"/>
            <a:ext cx="6248400" cy="584775"/>
          </a:xfrm>
          <a:prstGeom prst="rect">
            <a:avLst/>
          </a:prstGeom>
          <a:noFill/>
          <a:ln w="9525">
            <a:noFill/>
            <a:miter lim="800000"/>
            <a:headEnd/>
            <a:tailEnd/>
          </a:ln>
        </p:spPr>
        <p:txBody>
          <a:bodyPr>
            <a:spAutoFit/>
          </a:bodyPr>
          <a:lstStyle/>
          <a:p>
            <a:pPr algn="ctr">
              <a:spcBef>
                <a:spcPct val="50000"/>
              </a:spcBef>
            </a:pPr>
            <a:r>
              <a:rPr lang="en-US" sz="3200" b="1">
                <a:solidFill>
                  <a:prstClr val="black"/>
                </a:solidFill>
              </a:rPr>
              <a:t>Burnt Store Isles Association</a:t>
            </a:r>
            <a:endParaRPr lang="en-US" sz="3200" dirty="0"/>
          </a:p>
        </p:txBody>
      </p:sp>
    </p:spTree>
    <p:extLst>
      <p:ext uri="{BB962C8B-B14F-4D97-AF65-F5344CB8AC3E}">
        <p14:creationId xmlns:p14="http://schemas.microsoft.com/office/powerpoint/2010/main" val="4020906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p:cNvPicPr>
            <a:picLocks noChangeAspect="1" noChangeArrowheads="1"/>
          </p:cNvPicPr>
          <p:nvPr/>
        </p:nvPicPr>
        <p:blipFill>
          <a:blip r:embed="rId3" cstate="print"/>
          <a:srcRect/>
          <a:stretch>
            <a:fillRect/>
          </a:stretch>
        </p:blipFill>
        <p:spPr bwMode="auto">
          <a:xfrm>
            <a:off x="2362200" y="685800"/>
            <a:ext cx="4224338" cy="3321050"/>
          </a:xfrm>
          <a:prstGeom prst="rect">
            <a:avLst/>
          </a:prstGeom>
          <a:noFill/>
          <a:ln w="9525">
            <a:noFill/>
            <a:miter lim="800000"/>
            <a:headEnd/>
            <a:tailEnd/>
          </a:ln>
        </p:spPr>
      </p:pic>
      <p:sp>
        <p:nvSpPr>
          <p:cNvPr id="132098" name="Text Box 3"/>
          <p:cNvSpPr txBox="1">
            <a:spLocks noChangeArrowheads="1"/>
          </p:cNvSpPr>
          <p:nvPr/>
        </p:nvSpPr>
        <p:spPr bwMode="auto">
          <a:xfrm>
            <a:off x="1219200" y="4419600"/>
            <a:ext cx="6858000" cy="1938992"/>
          </a:xfrm>
          <a:prstGeom prst="rect">
            <a:avLst/>
          </a:prstGeom>
          <a:noFill/>
          <a:ln w="9525">
            <a:noFill/>
            <a:miter lim="800000"/>
            <a:headEnd/>
            <a:tailEnd/>
          </a:ln>
        </p:spPr>
        <p:txBody>
          <a:bodyPr>
            <a:spAutoFit/>
          </a:bodyPr>
          <a:lstStyle/>
          <a:p>
            <a:pPr algn="ctr">
              <a:spcBef>
                <a:spcPct val="50000"/>
              </a:spcBef>
            </a:pPr>
            <a:r>
              <a:rPr lang="en-US" sz="4000" b="1" i="1" dirty="0"/>
              <a:t>THANK YOU FOR YOUR SUPPORT AND FOR TURNING OUT TODAY!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Grp="1" noChangeAspect="1" noChangeArrowheads="1"/>
          </p:cNvPicPr>
          <p:nvPr>
            <p:ph type="title"/>
          </p:nvPr>
        </p:nvPicPr>
        <p:blipFill>
          <a:blip r:embed="rId3" cstate="print"/>
          <a:srcRect/>
          <a:stretch>
            <a:fillRect/>
          </a:stretch>
        </p:blipFill>
        <p:spPr>
          <a:xfrm>
            <a:off x="609600" y="228600"/>
            <a:ext cx="1454150" cy="1143000"/>
          </a:xfrm>
        </p:spPr>
      </p:pic>
      <p:sp>
        <p:nvSpPr>
          <p:cNvPr id="28674" name="Rectangle 6"/>
          <p:cNvSpPr>
            <a:spLocks noGrp="1"/>
          </p:cNvSpPr>
          <p:nvPr>
            <p:ph type="body" sz="half" idx="1"/>
          </p:nvPr>
        </p:nvSpPr>
        <p:spPr>
          <a:xfrm>
            <a:off x="457200" y="1600199"/>
            <a:ext cx="4114800" cy="5181601"/>
          </a:xfrm>
          <a:ln>
            <a:solidFill>
              <a:schemeClr val="tx1"/>
            </a:solidFill>
          </a:ln>
        </p:spPr>
        <p:txBody>
          <a:bodyPr/>
          <a:lstStyle/>
          <a:p>
            <a:pPr>
              <a:lnSpc>
                <a:spcPct val="80000"/>
              </a:lnSpc>
            </a:pPr>
            <a:r>
              <a:rPr lang="en-US" altLang="zh-CN" b="1" dirty="0"/>
              <a:t>Call to Order &amp; Pledge</a:t>
            </a:r>
            <a:br>
              <a:rPr lang="en-US" altLang="zh-CN" b="1" dirty="0"/>
            </a:br>
            <a:endParaRPr lang="en-US" altLang="zh-CN" b="1" dirty="0"/>
          </a:p>
          <a:p>
            <a:pPr>
              <a:lnSpc>
                <a:spcPct val="80000"/>
              </a:lnSpc>
            </a:pPr>
            <a:r>
              <a:rPr lang="en-US" altLang="zh-CN" b="1" dirty="0">
                <a:solidFill>
                  <a:srgbClr val="FF0000"/>
                </a:solidFill>
              </a:rPr>
              <a:t>Call for Quorum</a:t>
            </a:r>
            <a:br>
              <a:rPr lang="en-US" altLang="zh-CN" b="1" dirty="0"/>
            </a:br>
            <a:endParaRPr lang="en-US" altLang="zh-CN" b="1" dirty="0"/>
          </a:p>
          <a:p>
            <a:pPr>
              <a:lnSpc>
                <a:spcPct val="80000"/>
              </a:lnSpc>
            </a:pPr>
            <a:r>
              <a:rPr lang="en-US" altLang="zh-CN" b="1" dirty="0">
                <a:solidFill>
                  <a:srgbClr val="FF0000"/>
                </a:solidFill>
              </a:rPr>
              <a:t>Approval of 2024 Annual Meeting Minutes</a:t>
            </a:r>
            <a:br>
              <a:rPr lang="en-US" altLang="zh-CN" b="1" dirty="0"/>
            </a:br>
            <a:endParaRPr lang="en-US" altLang="zh-CN" dirty="0"/>
          </a:p>
          <a:p>
            <a:pPr>
              <a:lnSpc>
                <a:spcPct val="80000"/>
              </a:lnSpc>
            </a:pPr>
            <a:r>
              <a:rPr lang="en-US" altLang="zh-CN" b="1" dirty="0">
                <a:solidFill>
                  <a:srgbClr val="FF0000"/>
                </a:solidFill>
              </a:rPr>
              <a:t>2026 Board of Directors</a:t>
            </a:r>
            <a:r>
              <a:rPr lang="en-US" altLang="zh-CN" dirty="0">
                <a:solidFill>
                  <a:srgbClr val="FF0000"/>
                </a:solidFill>
              </a:rPr>
              <a:t> </a:t>
            </a:r>
            <a:r>
              <a:rPr lang="en-US" altLang="zh-CN" b="1" dirty="0">
                <a:solidFill>
                  <a:srgbClr val="FF0000"/>
                </a:solidFill>
              </a:rPr>
              <a:t>Nomination and Voting</a:t>
            </a:r>
            <a:r>
              <a:rPr lang="en-US" altLang="zh-CN" dirty="0">
                <a:solidFill>
                  <a:srgbClr val="FF0000"/>
                </a:solidFill>
              </a:rPr>
              <a:t> </a:t>
            </a:r>
            <a:br>
              <a:rPr lang="en-US" altLang="zh-CN" dirty="0"/>
            </a:br>
            <a:endParaRPr lang="en-US" altLang="zh-CN" dirty="0"/>
          </a:p>
          <a:p>
            <a:pPr>
              <a:lnSpc>
                <a:spcPct val="80000"/>
              </a:lnSpc>
            </a:pPr>
            <a:r>
              <a:rPr lang="en-US" altLang="zh-CN" b="1" dirty="0"/>
              <a:t>2025 Projected Income Statement</a:t>
            </a:r>
          </a:p>
          <a:p>
            <a:pPr>
              <a:lnSpc>
                <a:spcPct val="80000"/>
              </a:lnSpc>
            </a:pPr>
            <a:endParaRPr lang="en-US" altLang="zh-CN" b="1" dirty="0"/>
          </a:p>
          <a:p>
            <a:pPr>
              <a:lnSpc>
                <a:spcPct val="80000"/>
              </a:lnSpc>
            </a:pPr>
            <a:endParaRPr lang="en-US" altLang="zh-CN" b="1" dirty="0"/>
          </a:p>
          <a:p>
            <a:pPr>
              <a:lnSpc>
                <a:spcPct val="80000"/>
              </a:lnSpc>
              <a:buNone/>
            </a:pPr>
            <a:br>
              <a:rPr lang="en-US" altLang="zh-CN" sz="2400" b="1" dirty="0"/>
            </a:br>
            <a:endParaRPr lang="en-US" altLang="zh-CN" sz="2400" b="1" dirty="0"/>
          </a:p>
          <a:p>
            <a:pPr>
              <a:lnSpc>
                <a:spcPct val="80000"/>
              </a:lnSpc>
            </a:pPr>
            <a:endParaRPr lang="en-US" altLang="zh-CN" dirty="0"/>
          </a:p>
        </p:txBody>
      </p:sp>
      <p:sp>
        <p:nvSpPr>
          <p:cNvPr id="29703" name="Rectangle 7"/>
          <p:cNvSpPr>
            <a:spLocks noGrp="1"/>
          </p:cNvSpPr>
          <p:nvPr>
            <p:ph type="body" sz="half" idx="2"/>
          </p:nvPr>
        </p:nvSpPr>
        <p:spPr>
          <a:xfrm>
            <a:off x="4679795" y="1600198"/>
            <a:ext cx="4038600" cy="5181602"/>
          </a:xfrm>
          <a:ln>
            <a:solidFill>
              <a:schemeClr val="tx1"/>
            </a:solidFill>
          </a:ln>
        </p:spPr>
        <p:txBody>
          <a:bodyPr/>
          <a:lstStyle/>
          <a:p>
            <a:pPr>
              <a:lnSpc>
                <a:spcPct val="80000"/>
              </a:lnSpc>
              <a:defRPr/>
            </a:pPr>
            <a:r>
              <a:rPr lang="en-US" altLang="zh-CN" b="1" dirty="0"/>
              <a:t>2026 Budget Approval</a:t>
            </a:r>
          </a:p>
          <a:p>
            <a:pPr marL="0" indent="0">
              <a:lnSpc>
                <a:spcPct val="80000"/>
              </a:lnSpc>
              <a:buNone/>
              <a:defRPr/>
            </a:pPr>
            <a:endParaRPr lang="en-US" altLang="zh-CN" b="1" dirty="0"/>
          </a:p>
          <a:p>
            <a:pPr>
              <a:lnSpc>
                <a:spcPct val="80000"/>
              </a:lnSpc>
              <a:defRPr/>
            </a:pPr>
            <a:r>
              <a:rPr lang="en-US" altLang="zh-CN" b="1" dirty="0"/>
              <a:t>Officer’s Reports</a:t>
            </a:r>
            <a:br>
              <a:rPr lang="en-US" altLang="zh-CN" b="1" dirty="0"/>
            </a:br>
            <a:endParaRPr lang="en-US" altLang="zh-CN" b="1" dirty="0"/>
          </a:p>
          <a:p>
            <a:pPr>
              <a:lnSpc>
                <a:spcPct val="80000"/>
              </a:lnSpc>
              <a:defRPr/>
            </a:pPr>
            <a:r>
              <a:rPr lang="en-US" altLang="zh-CN" b="1" dirty="0"/>
              <a:t>Director’s Reports</a:t>
            </a:r>
          </a:p>
          <a:p>
            <a:pPr marL="0" indent="0">
              <a:lnSpc>
                <a:spcPct val="80000"/>
              </a:lnSpc>
              <a:buNone/>
              <a:defRPr/>
            </a:pPr>
            <a:endParaRPr lang="en-US" altLang="zh-CN" b="1" dirty="0"/>
          </a:p>
          <a:p>
            <a:pPr>
              <a:lnSpc>
                <a:spcPct val="80000"/>
              </a:lnSpc>
              <a:defRPr/>
            </a:pPr>
            <a:r>
              <a:rPr lang="en-US" altLang="zh-CN" b="1" dirty="0"/>
              <a:t>Lawsuit Information</a:t>
            </a:r>
            <a:br>
              <a:rPr lang="en-US" altLang="zh-CN" b="1" dirty="0"/>
            </a:br>
            <a:endParaRPr lang="en-US" altLang="zh-CN" b="1" dirty="0"/>
          </a:p>
          <a:p>
            <a:pPr>
              <a:lnSpc>
                <a:spcPct val="80000"/>
              </a:lnSpc>
              <a:defRPr/>
            </a:pPr>
            <a:r>
              <a:rPr lang="en-US" altLang="zh-CN" b="1" dirty="0"/>
              <a:t>Member Comments</a:t>
            </a:r>
            <a:br>
              <a:rPr lang="en-US" altLang="zh-CN" b="1" dirty="0"/>
            </a:br>
            <a:endParaRPr lang="en-US" altLang="zh-CN" b="1" dirty="0"/>
          </a:p>
          <a:p>
            <a:pPr>
              <a:lnSpc>
                <a:spcPct val="80000"/>
              </a:lnSpc>
              <a:defRPr/>
            </a:pPr>
            <a:r>
              <a:rPr lang="en-US" altLang="zh-CN" b="1" dirty="0"/>
              <a:t>Introduce 2026 Board</a:t>
            </a:r>
            <a:br>
              <a:rPr lang="en-US" altLang="zh-CN" b="1" dirty="0"/>
            </a:br>
            <a:endParaRPr lang="en-US" altLang="zh-CN" b="1" dirty="0"/>
          </a:p>
          <a:p>
            <a:pPr>
              <a:lnSpc>
                <a:spcPct val="80000"/>
              </a:lnSpc>
              <a:defRPr/>
            </a:pPr>
            <a:r>
              <a:rPr lang="en-US" altLang="zh-CN" b="1" dirty="0"/>
              <a:t>Adjourn</a:t>
            </a:r>
            <a:endParaRPr lang="en-US" b="1" dirty="0"/>
          </a:p>
          <a:p>
            <a:pPr>
              <a:lnSpc>
                <a:spcPct val="80000"/>
              </a:lnSpc>
              <a:defRPr/>
            </a:pPr>
            <a:endParaRPr lang="en-US" sz="2400" dirty="0"/>
          </a:p>
        </p:txBody>
      </p:sp>
      <p:sp>
        <p:nvSpPr>
          <p:cNvPr id="28676" name="Text Box 5"/>
          <p:cNvSpPr txBox="1">
            <a:spLocks noChangeArrowheads="1"/>
          </p:cNvSpPr>
          <p:nvPr/>
        </p:nvSpPr>
        <p:spPr bwMode="auto">
          <a:xfrm>
            <a:off x="2209800" y="533400"/>
            <a:ext cx="6248400" cy="579438"/>
          </a:xfrm>
          <a:prstGeom prst="rect">
            <a:avLst/>
          </a:prstGeom>
          <a:noFill/>
          <a:ln w="9525">
            <a:noFill/>
            <a:miter lim="800000"/>
            <a:headEnd/>
            <a:tailEnd/>
          </a:ln>
        </p:spPr>
        <p:txBody>
          <a:bodyPr>
            <a:spAutoFit/>
          </a:bodyPr>
          <a:lstStyle/>
          <a:p>
            <a:pPr>
              <a:spcBef>
                <a:spcPct val="50000"/>
              </a:spcBef>
            </a:pPr>
            <a:r>
              <a:rPr lang="en-US" sz="3200" b="1" dirty="0"/>
              <a:t>		Agenda</a:t>
            </a:r>
            <a:endParaRPr lang="en-US" sz="3200" b="1" dirty="0">
              <a:solidFill>
                <a:srgbClr val="FF0000"/>
              </a:solidFill>
            </a:endParaRPr>
          </a:p>
        </p:txBody>
      </p:sp>
      <p:pic>
        <p:nvPicPr>
          <p:cNvPr id="2" name="Picture 3">
            <a:extLst>
              <a:ext uri="{FF2B5EF4-FFF2-40B4-BE49-F238E27FC236}">
                <a16:creationId xmlns:a16="http://schemas.microsoft.com/office/drawing/2014/main" id="{6DB12FD4-98AD-4018-50BF-BAAEF25EC7F0}"/>
              </a:ext>
            </a:extLst>
          </p:cNvPr>
          <p:cNvPicPr>
            <a:picLocks noChangeAspect="1" noChangeArrowheads="1"/>
          </p:cNvPicPr>
          <p:nvPr/>
        </p:nvPicPr>
        <p:blipFill>
          <a:blip r:embed="rId3" cstate="print"/>
          <a:srcRect/>
          <a:stretch>
            <a:fillRect/>
          </a:stretch>
        </p:blipFill>
        <p:spPr bwMode="auto">
          <a:xfrm>
            <a:off x="634825" y="251619"/>
            <a:ext cx="1454150" cy="1143000"/>
          </a:xfrm>
          <a:prstGeom prst="rect">
            <a:avLst/>
          </a:prstGeom>
          <a:noFill/>
          <a:ln w="9525">
            <a:noFill/>
            <a:miter lim="800000"/>
            <a:headEnd/>
            <a:tailEnd/>
          </a:ln>
        </p:spPr>
      </p:pic>
      <p:pic>
        <p:nvPicPr>
          <p:cNvPr id="3" name="Picture 3">
            <a:extLst>
              <a:ext uri="{FF2B5EF4-FFF2-40B4-BE49-F238E27FC236}">
                <a16:creationId xmlns:a16="http://schemas.microsoft.com/office/drawing/2014/main" id="{5A848FB7-7A01-AEDF-8DE1-98EE15E3F6C9}"/>
              </a:ext>
            </a:extLst>
          </p:cNvPr>
          <p:cNvPicPr>
            <a:picLocks noChangeAspect="1" noChangeArrowheads="1"/>
          </p:cNvPicPr>
          <p:nvPr/>
        </p:nvPicPr>
        <p:blipFill>
          <a:blip r:embed="rId3" cstate="print"/>
          <a:srcRect/>
          <a:stretch>
            <a:fillRect/>
          </a:stretch>
        </p:blipFill>
        <p:spPr bwMode="auto">
          <a:xfrm>
            <a:off x="629873" y="251619"/>
            <a:ext cx="1454150" cy="1143000"/>
          </a:xfrm>
          <a:prstGeom prst="rect">
            <a:avLst/>
          </a:prstGeom>
          <a:noFill/>
          <a:ln w="9525">
            <a:noFill/>
            <a:miter lim="800000"/>
            <a:headEnd/>
            <a:tailEnd/>
          </a:ln>
        </p:spPr>
      </p:pic>
    </p:spTree>
    <p:extLst>
      <p:ext uri="{BB962C8B-B14F-4D97-AF65-F5344CB8AC3E}">
        <p14:creationId xmlns:p14="http://schemas.microsoft.com/office/powerpoint/2010/main" val="3825627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noChangeArrowheads="1"/>
          </p:cNvPicPr>
          <p:nvPr/>
        </p:nvPicPr>
        <p:blipFill>
          <a:blip r:embed="rId3"/>
          <a:srcRect/>
          <a:stretch>
            <a:fillRect/>
          </a:stretch>
        </p:blipFill>
        <p:spPr bwMode="auto">
          <a:xfrm>
            <a:off x="609600" y="228600"/>
            <a:ext cx="1454150" cy="1143000"/>
          </a:xfrm>
          <a:prstGeom prst="rect">
            <a:avLst/>
          </a:prstGeom>
          <a:noFill/>
          <a:ln w="9525">
            <a:noFill/>
            <a:miter lim="800000"/>
            <a:headEnd/>
            <a:tailEnd/>
          </a:ln>
        </p:spPr>
      </p:pic>
      <p:sp>
        <p:nvSpPr>
          <p:cNvPr id="5" name="Rectangle 4"/>
          <p:cNvSpPr/>
          <p:nvPr/>
        </p:nvSpPr>
        <p:spPr>
          <a:xfrm>
            <a:off x="624396" y="1395274"/>
            <a:ext cx="7467600" cy="5416868"/>
          </a:xfrm>
          <a:prstGeom prst="rect">
            <a:avLst/>
          </a:prstGeom>
        </p:spPr>
        <p:txBody>
          <a:bodyPr>
            <a:spAutoFit/>
          </a:bodyPr>
          <a:lstStyle/>
          <a:p>
            <a:pPr algn="ctr">
              <a:defRPr/>
            </a:pPr>
            <a:r>
              <a:rPr lang="en-US" sz="2000" dirty="0"/>
              <a:t> </a:t>
            </a:r>
            <a:r>
              <a:rPr kumimoji="0" lang="en-US" sz="2000" b="1" i="0" u="none" strike="noStrike" kern="1200" cap="none" spc="0" normalizeH="0" baseline="0" noProof="0" dirty="0">
                <a:ln>
                  <a:noFill/>
                </a:ln>
                <a:solidFill>
                  <a:prstClr val="black"/>
                </a:solidFill>
                <a:effectLst/>
                <a:uLnTx/>
                <a:uFillTx/>
                <a:latin typeface="Arial" charset="0"/>
                <a:ea typeface="+mn-ea"/>
                <a:cs typeface="Arial" charset="0"/>
              </a:rPr>
              <a:t>Burnt Store Isles Association By-Laws, Article VII, Meeting and Elections</a:t>
            </a:r>
            <a:endParaRPr kumimoji="0" lang="en-US" sz="2000" b="0" i="0" u="none" strike="noStrike" kern="1200" cap="none" spc="0" normalizeH="0" baseline="0" noProof="0" dirty="0">
              <a:ln>
                <a:noFill/>
              </a:ln>
              <a:solidFill>
                <a:prstClr val="black"/>
              </a:solidFill>
              <a:effectLst/>
              <a:uLnTx/>
              <a:uFillTx/>
              <a:latin typeface="Arial" charset="0"/>
              <a:ea typeface="+mn-ea"/>
              <a:cs typeface="Arial" charset="0"/>
            </a:endParaRPr>
          </a:p>
          <a:p>
            <a:pPr>
              <a:defRPr/>
            </a:pPr>
            <a:endParaRPr lang="en-US" dirty="0"/>
          </a:p>
          <a:p>
            <a:pPr marL="285750" indent="-285750">
              <a:buFont typeface="Arial" panose="020B0604020202020204" pitchFamily="34" charset="0"/>
              <a:buChar char="•"/>
              <a:defRPr/>
            </a:pPr>
            <a:r>
              <a:rPr lang="en-US" b="1" dirty="0"/>
              <a:t>The Annual membership meeting of the owner members shall be held on any day in November.</a:t>
            </a:r>
            <a:br>
              <a:rPr lang="en-US" b="1" dirty="0"/>
            </a:br>
            <a:endParaRPr lang="en-US" b="1" dirty="0"/>
          </a:p>
          <a:p>
            <a:pPr marL="285750" indent="-285750">
              <a:buFont typeface="Arial" panose="020B0604020202020204" pitchFamily="34" charset="0"/>
              <a:buChar char="•"/>
              <a:defRPr/>
            </a:pPr>
            <a:r>
              <a:rPr lang="en-US" b="1" dirty="0"/>
              <a:t>Chair of the Nominating Committee presents the list of candidates.</a:t>
            </a:r>
            <a:br>
              <a:rPr lang="en-US" b="1" dirty="0"/>
            </a:br>
            <a:endParaRPr lang="en-US" b="1" dirty="0"/>
          </a:p>
          <a:p>
            <a:pPr marL="285750" indent="-285750">
              <a:buFont typeface="Arial" panose="020B0604020202020204" pitchFamily="34" charset="0"/>
              <a:buChar char="•"/>
              <a:defRPr/>
            </a:pPr>
            <a:r>
              <a:rPr lang="en-US" b="1" dirty="0"/>
              <a:t>Nominations may also be made from the floor, provided prior consent of that nominee has been obtained. </a:t>
            </a:r>
            <a:br>
              <a:rPr lang="en-US" b="1" dirty="0"/>
            </a:br>
            <a:endParaRPr lang="en-US" b="1" dirty="0"/>
          </a:p>
          <a:p>
            <a:pPr marL="285750" indent="-285750">
              <a:buFont typeface="Arial" panose="020B0604020202020204" pitchFamily="34" charset="0"/>
              <a:buChar char="•"/>
              <a:defRPr/>
            </a:pPr>
            <a:r>
              <a:rPr lang="en-US" b="1" dirty="0"/>
              <a:t>Those receiving the greatest number of votes of members present shall be declared elected to the offices to which they were nominated. </a:t>
            </a:r>
            <a:br>
              <a:rPr lang="en-US" b="1" dirty="0"/>
            </a:br>
            <a:endParaRPr lang="en-US" b="1" dirty="0"/>
          </a:p>
          <a:p>
            <a:pPr marL="285750" indent="-285750">
              <a:buFont typeface="Arial" panose="020B0604020202020204" pitchFamily="34" charset="0"/>
              <a:buChar char="•"/>
              <a:defRPr/>
            </a:pPr>
            <a:r>
              <a:rPr lang="en-US" b="1" dirty="0"/>
              <a:t>Officers and Directors elected shall assume office the following January 1st.</a:t>
            </a:r>
          </a:p>
          <a:p>
            <a:pPr>
              <a:defRPr/>
            </a:pPr>
            <a:r>
              <a:rPr lang="en-US" dirty="0"/>
              <a:t> </a:t>
            </a:r>
          </a:p>
        </p:txBody>
      </p:sp>
      <p:sp>
        <p:nvSpPr>
          <p:cNvPr id="2" name="Text Box 5">
            <a:extLst>
              <a:ext uri="{FF2B5EF4-FFF2-40B4-BE49-F238E27FC236}">
                <a16:creationId xmlns:a16="http://schemas.microsoft.com/office/drawing/2014/main" id="{8E8ADC56-1B36-A485-DC0B-82571E9442DF}"/>
              </a:ext>
            </a:extLst>
          </p:cNvPr>
          <p:cNvSpPr txBox="1">
            <a:spLocks noChangeArrowheads="1"/>
          </p:cNvSpPr>
          <p:nvPr/>
        </p:nvSpPr>
        <p:spPr bwMode="auto">
          <a:xfrm>
            <a:off x="2209800" y="228600"/>
            <a:ext cx="6248400" cy="830997"/>
          </a:xfrm>
          <a:prstGeom prst="rect">
            <a:avLst/>
          </a:prstGeom>
          <a:noFill/>
          <a:ln w="9525">
            <a:noFill/>
            <a:miter lim="800000"/>
            <a:headEnd/>
            <a:tailEnd/>
          </a:ln>
        </p:spPr>
        <p:txBody>
          <a:bodyPr>
            <a:spAutoFit/>
          </a:bodyPr>
          <a:lstStyle/>
          <a:p>
            <a:pPr algn="ctr">
              <a:spcBef>
                <a:spcPct val="50000"/>
              </a:spcBef>
            </a:pPr>
            <a:r>
              <a:rPr lang="en-US" sz="2400" b="1" dirty="0"/>
              <a:t>2026 Nominating Committee Chair Report</a:t>
            </a:r>
            <a:br>
              <a:rPr lang="en-US" sz="3200" b="1" dirty="0"/>
            </a:br>
            <a:r>
              <a:rPr lang="en-US" sz="2400" dirty="0"/>
              <a:t>Bill Courtney</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Grp="1" noChangeAspect="1" noChangeArrowheads="1"/>
          </p:cNvPicPr>
          <p:nvPr>
            <p:ph type="title"/>
          </p:nvPr>
        </p:nvPicPr>
        <p:blipFill>
          <a:blip r:embed="rId3" cstate="print"/>
          <a:srcRect/>
          <a:stretch>
            <a:fillRect/>
          </a:stretch>
        </p:blipFill>
        <p:spPr>
          <a:xfrm>
            <a:off x="609600" y="228600"/>
            <a:ext cx="1454150" cy="1143000"/>
          </a:xfrm>
        </p:spPr>
      </p:pic>
      <p:sp>
        <p:nvSpPr>
          <p:cNvPr id="36866" name="Rectangle 6"/>
          <p:cNvSpPr>
            <a:spLocks noGrp="1"/>
          </p:cNvSpPr>
          <p:nvPr>
            <p:ph type="body" sz="half" idx="1"/>
          </p:nvPr>
        </p:nvSpPr>
        <p:spPr>
          <a:xfrm>
            <a:off x="457200" y="1600200"/>
            <a:ext cx="4038600" cy="4525963"/>
          </a:xfrm>
        </p:spPr>
        <p:txBody>
          <a:bodyPr/>
          <a:lstStyle/>
          <a:p>
            <a:pPr>
              <a:lnSpc>
                <a:spcPct val="80000"/>
              </a:lnSpc>
            </a:pPr>
            <a:r>
              <a:rPr lang="en-US" altLang="zh-CN" b="1" dirty="0"/>
              <a:t>Officers</a:t>
            </a:r>
            <a:endParaRPr lang="en-US" altLang="zh-CN" dirty="0"/>
          </a:p>
          <a:p>
            <a:pPr lvl="1">
              <a:lnSpc>
                <a:spcPct val="80000"/>
              </a:lnSpc>
            </a:pPr>
            <a:r>
              <a:rPr lang="en-US" altLang="zh-CN" b="1" dirty="0"/>
              <a:t>President, Bill Page</a:t>
            </a:r>
          </a:p>
          <a:p>
            <a:pPr lvl="1">
              <a:lnSpc>
                <a:spcPct val="80000"/>
              </a:lnSpc>
            </a:pPr>
            <a:r>
              <a:rPr lang="en-US" altLang="zh-CN" b="1" dirty="0"/>
              <a:t>Vice President, Pat Iorio</a:t>
            </a:r>
          </a:p>
          <a:p>
            <a:pPr lvl="1">
              <a:lnSpc>
                <a:spcPct val="80000"/>
              </a:lnSpc>
            </a:pPr>
            <a:r>
              <a:rPr lang="en-US" altLang="zh-CN" b="1" dirty="0"/>
              <a:t>Treasurer, Lee Brandt</a:t>
            </a:r>
          </a:p>
          <a:p>
            <a:pPr lvl="1">
              <a:lnSpc>
                <a:spcPct val="80000"/>
              </a:lnSpc>
            </a:pPr>
            <a:r>
              <a:rPr lang="en-US" altLang="zh-CN" b="1" dirty="0"/>
              <a:t>Secretary</a:t>
            </a:r>
            <a:r>
              <a:rPr lang="en-US" altLang="zh-CN" b="1" dirty="0">
                <a:solidFill>
                  <a:schemeClr val="tx1">
                    <a:lumMod val="95000"/>
                    <a:lumOff val="5000"/>
                  </a:schemeClr>
                </a:solidFill>
              </a:rPr>
              <a:t>, Jan </a:t>
            </a:r>
            <a:r>
              <a:rPr lang="en-US" altLang="zh-CN" b="1" dirty="0" err="1">
                <a:solidFill>
                  <a:schemeClr val="tx1">
                    <a:lumMod val="95000"/>
                    <a:lumOff val="5000"/>
                  </a:schemeClr>
                </a:solidFill>
              </a:rPr>
              <a:t>Draber</a:t>
            </a:r>
            <a:endParaRPr lang="en-US" altLang="zh-CN" b="1" dirty="0">
              <a:solidFill>
                <a:schemeClr val="tx1">
                  <a:lumMod val="95000"/>
                  <a:lumOff val="5000"/>
                </a:schemeClr>
              </a:solidFill>
            </a:endParaRPr>
          </a:p>
          <a:p>
            <a:pPr>
              <a:lnSpc>
                <a:spcPct val="80000"/>
              </a:lnSpc>
            </a:pPr>
            <a:r>
              <a:rPr lang="en-US" altLang="zh-CN" b="1" dirty="0"/>
              <a:t>Publishers</a:t>
            </a:r>
          </a:p>
          <a:p>
            <a:pPr lvl="1">
              <a:lnSpc>
                <a:spcPct val="80000"/>
              </a:lnSpc>
            </a:pPr>
            <a:r>
              <a:rPr lang="en-US" b="1" dirty="0"/>
              <a:t>Newsletter &amp; Directory, Diane Peterson</a:t>
            </a:r>
          </a:p>
          <a:p>
            <a:pPr lvl="1">
              <a:lnSpc>
                <a:spcPct val="80000"/>
              </a:lnSpc>
            </a:pPr>
            <a:r>
              <a:rPr lang="en-US" b="1" dirty="0"/>
              <a:t>Marketing, Dave Elkins</a:t>
            </a:r>
          </a:p>
          <a:p>
            <a:pPr>
              <a:lnSpc>
                <a:spcPct val="80000"/>
              </a:lnSpc>
            </a:pPr>
            <a:r>
              <a:rPr lang="en-US" b="1" dirty="0"/>
              <a:t>Past President</a:t>
            </a:r>
          </a:p>
          <a:p>
            <a:pPr lvl="1">
              <a:lnSpc>
                <a:spcPct val="80000"/>
              </a:lnSpc>
            </a:pPr>
            <a:r>
              <a:rPr lang="en-US" b="1" dirty="0"/>
              <a:t>Bill Courtney</a:t>
            </a:r>
          </a:p>
          <a:p>
            <a:pPr lvl="1">
              <a:lnSpc>
                <a:spcPct val="80000"/>
              </a:lnSpc>
            </a:pPr>
            <a:endParaRPr lang="en-US" altLang="zh-CN" sz="2000" b="1" dirty="0">
              <a:solidFill>
                <a:srgbClr val="FF0000"/>
              </a:solidFill>
            </a:endParaRPr>
          </a:p>
        </p:txBody>
      </p:sp>
      <p:sp>
        <p:nvSpPr>
          <p:cNvPr id="36867" name="Rectangle 7"/>
          <p:cNvSpPr>
            <a:spLocks noGrp="1"/>
          </p:cNvSpPr>
          <p:nvPr>
            <p:ph type="body" sz="half" idx="2"/>
          </p:nvPr>
        </p:nvSpPr>
        <p:spPr>
          <a:xfrm>
            <a:off x="4648202" y="1600200"/>
            <a:ext cx="4434840" cy="4525963"/>
          </a:xfrm>
        </p:spPr>
        <p:txBody>
          <a:bodyPr/>
          <a:lstStyle/>
          <a:p>
            <a:pPr>
              <a:lnSpc>
                <a:spcPct val="80000"/>
              </a:lnSpc>
            </a:pPr>
            <a:r>
              <a:rPr lang="en-US" altLang="zh-CN" b="1" dirty="0"/>
              <a:t>Directors</a:t>
            </a:r>
            <a:endParaRPr lang="en-US" altLang="zh-CN" dirty="0"/>
          </a:p>
          <a:p>
            <a:pPr lvl="1">
              <a:lnSpc>
                <a:spcPct val="80000"/>
              </a:lnSpc>
            </a:pPr>
            <a:r>
              <a:rPr lang="en-US" altLang="zh-CN" b="1" dirty="0"/>
              <a:t>Community Standards, </a:t>
            </a:r>
            <a:r>
              <a:rPr lang="en-US" altLang="zh-CN" b="1" dirty="0">
                <a:solidFill>
                  <a:schemeClr val="tx1">
                    <a:lumMod val="95000"/>
                    <a:lumOff val="5000"/>
                  </a:schemeClr>
                </a:solidFill>
              </a:rPr>
              <a:t>Kathy Martinelli</a:t>
            </a:r>
          </a:p>
          <a:p>
            <a:pPr lvl="1">
              <a:lnSpc>
                <a:spcPct val="80000"/>
              </a:lnSpc>
            </a:pPr>
            <a:r>
              <a:rPr lang="en-US" altLang="zh-CN" b="1" dirty="0"/>
              <a:t>E-Communications, Polly Green</a:t>
            </a:r>
          </a:p>
          <a:p>
            <a:pPr lvl="1">
              <a:lnSpc>
                <a:spcPct val="80000"/>
              </a:lnSpc>
            </a:pPr>
            <a:r>
              <a:rPr lang="en-US" altLang="zh-CN" b="1" dirty="0"/>
              <a:t>Legal Liaison, Brian Bender</a:t>
            </a:r>
          </a:p>
          <a:p>
            <a:pPr lvl="1">
              <a:lnSpc>
                <a:spcPct val="80000"/>
              </a:lnSpc>
            </a:pPr>
            <a:r>
              <a:rPr lang="en-US" altLang="zh-CN" b="1" dirty="0"/>
              <a:t>Membership, Wendy Heath-Brandt</a:t>
            </a:r>
          </a:p>
          <a:p>
            <a:pPr lvl="1">
              <a:lnSpc>
                <a:spcPct val="80000"/>
              </a:lnSpc>
            </a:pPr>
            <a:r>
              <a:rPr lang="en-US" altLang="zh-CN" b="1" dirty="0"/>
              <a:t>Community Relations,</a:t>
            </a:r>
            <a:r>
              <a:rPr lang="en-US" altLang="zh-CN" b="1" dirty="0">
                <a:solidFill>
                  <a:srgbClr val="FF0000"/>
                </a:solidFill>
              </a:rPr>
              <a:t> </a:t>
            </a:r>
            <a:r>
              <a:rPr lang="en-US" altLang="zh-CN" b="1" dirty="0"/>
              <a:t>Bill Courtney</a:t>
            </a:r>
          </a:p>
          <a:p>
            <a:pPr lvl="1">
              <a:lnSpc>
                <a:spcPct val="80000"/>
              </a:lnSpc>
            </a:pPr>
            <a:r>
              <a:rPr lang="en-US" altLang="zh-CN" b="1" dirty="0"/>
              <a:t>Security, Dave Elkins</a:t>
            </a:r>
          </a:p>
          <a:p>
            <a:pPr lvl="1">
              <a:lnSpc>
                <a:spcPct val="80000"/>
              </a:lnSpc>
            </a:pPr>
            <a:r>
              <a:rPr lang="en-US" altLang="zh-CN" b="1" dirty="0"/>
              <a:t>Social, </a:t>
            </a:r>
            <a:r>
              <a:rPr lang="en-US" altLang="zh-CN" b="1" dirty="0">
                <a:solidFill>
                  <a:schemeClr val="tx1">
                    <a:lumMod val="95000"/>
                    <a:lumOff val="5000"/>
                  </a:schemeClr>
                </a:solidFill>
              </a:rPr>
              <a:t>Tracy Sage</a:t>
            </a:r>
          </a:p>
          <a:p>
            <a:pPr lvl="1">
              <a:lnSpc>
                <a:spcPct val="80000"/>
              </a:lnSpc>
            </a:pPr>
            <a:r>
              <a:rPr lang="en-US" altLang="zh-CN" b="1" dirty="0"/>
              <a:t>Special Projects, </a:t>
            </a:r>
            <a:r>
              <a:rPr lang="en-US" altLang="zh-CN" b="1" dirty="0">
                <a:solidFill>
                  <a:schemeClr val="tx1">
                    <a:lumMod val="95000"/>
                    <a:lumOff val="5000"/>
                  </a:schemeClr>
                </a:solidFill>
              </a:rPr>
              <a:t>Connie Higgins</a:t>
            </a:r>
          </a:p>
          <a:p>
            <a:pPr>
              <a:lnSpc>
                <a:spcPct val="80000"/>
              </a:lnSpc>
            </a:pPr>
            <a:endParaRPr lang="en-US" sz="2400" dirty="0"/>
          </a:p>
        </p:txBody>
      </p:sp>
      <p:sp>
        <p:nvSpPr>
          <p:cNvPr id="36868" name="Text Box 5"/>
          <p:cNvSpPr txBox="1">
            <a:spLocks noChangeArrowheads="1"/>
          </p:cNvSpPr>
          <p:nvPr/>
        </p:nvSpPr>
        <p:spPr bwMode="auto">
          <a:xfrm>
            <a:off x="2209800" y="228600"/>
            <a:ext cx="6248400" cy="584200"/>
          </a:xfrm>
          <a:prstGeom prst="rect">
            <a:avLst/>
          </a:prstGeom>
          <a:noFill/>
          <a:ln w="9525">
            <a:noFill/>
            <a:miter lim="800000"/>
            <a:headEnd/>
            <a:tailEnd/>
          </a:ln>
        </p:spPr>
        <p:txBody>
          <a:bodyPr>
            <a:spAutoFit/>
          </a:bodyPr>
          <a:lstStyle/>
          <a:p>
            <a:pPr algn="ctr">
              <a:spcBef>
                <a:spcPct val="50000"/>
              </a:spcBef>
            </a:pPr>
            <a:r>
              <a:rPr lang="en-US" sz="3200" b="1" dirty="0"/>
              <a:t>2025 Board of Directors </a:t>
            </a:r>
          </a:p>
        </p:txBody>
      </p:sp>
      <p:sp>
        <p:nvSpPr>
          <p:cNvPr id="36869" name="TextBox 1"/>
          <p:cNvSpPr txBox="1">
            <a:spLocks noChangeArrowheads="1"/>
          </p:cNvSpPr>
          <p:nvPr/>
        </p:nvSpPr>
        <p:spPr bwMode="auto">
          <a:xfrm>
            <a:off x="3810000" y="819150"/>
            <a:ext cx="184731" cy="646331"/>
          </a:xfrm>
          <a:prstGeom prst="rect">
            <a:avLst/>
          </a:prstGeom>
          <a:noFill/>
          <a:ln w="9525">
            <a:noFill/>
            <a:miter lim="800000"/>
            <a:headEnd/>
            <a:tailEnd/>
          </a:ln>
        </p:spPr>
        <p:txBody>
          <a:bodyPr wrap="none">
            <a:spAutoFit/>
          </a:bodyPr>
          <a:lstStyle/>
          <a:p>
            <a:endParaRPr lang="en-US" dirty="0">
              <a:solidFill>
                <a:srgbClr val="FF0000"/>
              </a:solidFill>
            </a:endParaRPr>
          </a:p>
          <a:p>
            <a:endParaRPr 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p:cNvPicPr>
            <a:picLocks noChangeAspect="1" noChangeArrowheads="1"/>
          </p:cNvPicPr>
          <p:nvPr/>
        </p:nvPicPr>
        <p:blipFill>
          <a:blip r:embed="rId3" cstate="print"/>
          <a:srcRect/>
          <a:stretch>
            <a:fillRect/>
          </a:stretch>
        </p:blipFill>
        <p:spPr bwMode="auto">
          <a:xfrm>
            <a:off x="609600" y="228600"/>
            <a:ext cx="1454150" cy="1143000"/>
          </a:xfrm>
          <a:prstGeom prst="rect">
            <a:avLst/>
          </a:prstGeom>
          <a:noFill/>
          <a:ln w="9525">
            <a:noFill/>
            <a:miter lim="800000"/>
            <a:headEnd/>
            <a:tailEnd/>
          </a:ln>
        </p:spPr>
      </p:pic>
      <p:sp>
        <p:nvSpPr>
          <p:cNvPr id="32770" name="Text Box 5"/>
          <p:cNvSpPr txBox="1">
            <a:spLocks noChangeArrowheads="1"/>
          </p:cNvSpPr>
          <p:nvPr/>
        </p:nvSpPr>
        <p:spPr bwMode="auto">
          <a:xfrm>
            <a:off x="2209800" y="228600"/>
            <a:ext cx="6248400" cy="830997"/>
          </a:xfrm>
          <a:prstGeom prst="rect">
            <a:avLst/>
          </a:prstGeom>
          <a:noFill/>
          <a:ln w="9525">
            <a:noFill/>
            <a:miter lim="800000"/>
            <a:headEnd/>
            <a:tailEnd/>
          </a:ln>
        </p:spPr>
        <p:txBody>
          <a:bodyPr>
            <a:spAutoFit/>
          </a:bodyPr>
          <a:lstStyle/>
          <a:p>
            <a:pPr algn="ctr">
              <a:spcBef>
                <a:spcPct val="50000"/>
              </a:spcBef>
            </a:pPr>
            <a:r>
              <a:rPr lang="en-US" sz="2400" b="1" dirty="0"/>
              <a:t>2026 Nominating Committee Chair Report</a:t>
            </a:r>
            <a:br>
              <a:rPr lang="en-US" sz="2400" b="1" dirty="0"/>
            </a:br>
            <a:r>
              <a:rPr lang="en-US" sz="2400" dirty="0"/>
              <a:t>Bill Courtney</a:t>
            </a:r>
          </a:p>
        </p:txBody>
      </p:sp>
      <p:sp>
        <p:nvSpPr>
          <p:cNvPr id="32771" name="Rectangle 4"/>
          <p:cNvSpPr>
            <a:spLocks noChangeArrowheads="1"/>
          </p:cNvSpPr>
          <p:nvPr/>
        </p:nvSpPr>
        <p:spPr bwMode="auto">
          <a:xfrm>
            <a:off x="617034" y="1447800"/>
            <a:ext cx="7467600" cy="6093976"/>
          </a:xfrm>
          <a:prstGeom prst="rect">
            <a:avLst/>
          </a:prstGeom>
          <a:noFill/>
          <a:ln w="9525">
            <a:noFill/>
            <a:miter lim="800000"/>
            <a:headEnd/>
            <a:tailEnd/>
          </a:ln>
        </p:spPr>
        <p:txBody>
          <a:bodyPr>
            <a:spAutoFit/>
          </a:bodyPr>
          <a:lstStyle/>
          <a:p>
            <a:r>
              <a:rPr lang="en-US" sz="2400" b="1" dirty="0"/>
              <a:t>Officers</a:t>
            </a:r>
            <a:r>
              <a:rPr lang="en-US" sz="2400" dirty="0"/>
              <a:t>:</a:t>
            </a:r>
          </a:p>
          <a:p>
            <a:endParaRPr lang="en-US" sz="2400" dirty="0"/>
          </a:p>
          <a:p>
            <a:r>
              <a:rPr lang="en-US" sz="2400" dirty="0"/>
              <a:t>President: </a:t>
            </a:r>
            <a:r>
              <a:rPr lang="en-US" sz="2400" b="1" dirty="0"/>
              <a:t>OPEN</a:t>
            </a:r>
          </a:p>
          <a:p>
            <a:endParaRPr lang="en-US" sz="2400" dirty="0"/>
          </a:p>
          <a:p>
            <a:r>
              <a:rPr lang="en-US" sz="2400" dirty="0"/>
              <a:t>Treasurer: Maureen Martin</a:t>
            </a:r>
          </a:p>
          <a:p>
            <a:endParaRPr lang="en-US" sz="2400" dirty="0"/>
          </a:p>
          <a:p>
            <a:r>
              <a:rPr lang="en-US" sz="2400" b="1" dirty="0"/>
              <a:t>Directors: </a:t>
            </a:r>
          </a:p>
          <a:p>
            <a:endParaRPr lang="en-US" sz="2400" b="1" dirty="0"/>
          </a:p>
          <a:p>
            <a:r>
              <a:rPr lang="en-US" sz="2400" dirty="0"/>
              <a:t>Legal Liaison: </a:t>
            </a:r>
            <a:r>
              <a:rPr lang="en-US" sz="2400" b="1" dirty="0"/>
              <a:t>OPEN</a:t>
            </a:r>
            <a:r>
              <a:rPr lang="en-US" sz="2400" dirty="0"/>
              <a:t> </a:t>
            </a:r>
          </a:p>
          <a:p>
            <a:r>
              <a:rPr lang="en-US" sz="2400" dirty="0"/>
              <a:t>Membership: Wendy Brandt, 2</a:t>
            </a:r>
            <a:r>
              <a:rPr lang="en-US" sz="2400" baseline="30000" dirty="0"/>
              <a:t>nd</a:t>
            </a:r>
            <a:r>
              <a:rPr lang="en-US" sz="2400" dirty="0"/>
              <a:t> 2-year term</a:t>
            </a:r>
          </a:p>
          <a:p>
            <a:r>
              <a:rPr lang="en-US" sz="2400" dirty="0"/>
              <a:t>E-Communication: Polly Green, 2</a:t>
            </a:r>
            <a:r>
              <a:rPr lang="en-US" sz="2400" baseline="30000" dirty="0"/>
              <a:t>nd</a:t>
            </a:r>
            <a:r>
              <a:rPr lang="en-US" sz="2400" dirty="0"/>
              <a:t> 2-year term</a:t>
            </a:r>
          </a:p>
          <a:p>
            <a:r>
              <a:rPr lang="en-US" sz="2400" dirty="0"/>
              <a:t>Community Relations: Bill Courtney, 2</a:t>
            </a:r>
            <a:r>
              <a:rPr lang="en-US" sz="2400" baseline="30000" dirty="0"/>
              <a:t>nd</a:t>
            </a:r>
            <a:r>
              <a:rPr lang="en-US" sz="2400" dirty="0"/>
              <a:t> 2-year term</a:t>
            </a:r>
          </a:p>
          <a:p>
            <a:endParaRPr lang="en-US" sz="2000" dirty="0"/>
          </a:p>
          <a:p>
            <a:endParaRPr lang="en-US" dirty="0"/>
          </a:p>
          <a:p>
            <a:endParaRPr lang="en-US" dirty="0"/>
          </a:p>
          <a:p>
            <a:r>
              <a:rPr lang="en-US" dirty="0"/>
              <a:t> </a:t>
            </a:r>
            <a:endParaRPr lang="en-US" sz="2800" dirty="0"/>
          </a:p>
          <a:p>
            <a:r>
              <a:rPr lang="en-US" dirty="0"/>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35934</TotalTime>
  <Words>2759</Words>
  <Application>Microsoft Macintosh PowerPoint</Application>
  <PresentationFormat>On-screen Show (4:3)</PresentationFormat>
  <Paragraphs>476</Paragraphs>
  <Slides>50</Slides>
  <Notes>49</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50</vt:i4>
      </vt:variant>
    </vt:vector>
  </HeadingPairs>
  <TitlesOfParts>
    <vt:vector size="58" baseType="lpstr">
      <vt:lpstr>Arial</vt:lpstr>
      <vt:lpstr>Calibri</vt:lpstr>
      <vt:lpstr>Calibri Light</vt:lpstr>
      <vt:lpstr>Courier New</vt:lpstr>
      <vt:lpstr>Office Theme</vt:lpstr>
      <vt:lpstr>1_Office Theme</vt:lpstr>
      <vt:lpstr>2_Office Theme</vt:lpstr>
      <vt:lpstr>Worksheet</vt:lpstr>
      <vt:lpstr>Burnt Store Isles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Burnt Store Isles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Burnt Store Isles Association</vt:lpstr>
      <vt:lpstr>Burnt Store Isles Association</vt:lpstr>
      <vt:lpstr>PowerPoint Presentation</vt:lpstr>
      <vt:lpstr>PowerPoint Presentation</vt:lpstr>
      <vt:lpstr>Burnt Store Isles Association</vt:lpstr>
      <vt:lpstr>Burnt Store Isles Association</vt:lpstr>
      <vt:lpstr>PowerPoint Presentation</vt:lpstr>
      <vt:lpstr>Burnt Store Isles Association</vt:lpstr>
      <vt:lpstr>PowerPoint Presentation</vt:lpstr>
      <vt:lpstr>Burnt Store Isles Association</vt:lpstr>
      <vt:lpstr>PowerPoint Presentation</vt:lpstr>
      <vt:lpstr>PowerPoint Presentation</vt:lpstr>
      <vt:lpstr>Burnt Store Isles Association</vt:lpstr>
      <vt:lpstr>Burnt Store Isles Association</vt:lpstr>
      <vt:lpstr>Burnt Store Isles Association</vt:lpstr>
      <vt:lpstr>Burnt Store Isles Association</vt:lpstr>
      <vt:lpstr>Burnt Store Isles Association</vt:lpstr>
      <vt:lpstr>Burnt Store Isles Association</vt:lpstr>
      <vt:lpstr>PowerPoint Presentation</vt:lpstr>
      <vt:lpstr>PowerPoint Presentation</vt:lpstr>
      <vt:lpstr>PowerPoint Presentation</vt:lpstr>
      <vt:lpstr>Before we go…</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Burnt Store Isles Association</dc:title>
  <dc:creator>itadmin</dc:creator>
  <cp:lastModifiedBy>jan draber</cp:lastModifiedBy>
  <cp:revision>184</cp:revision>
  <cp:lastPrinted>2025-11-11T00:34:29Z</cp:lastPrinted>
  <dcterms:created xsi:type="dcterms:W3CDTF">2017-10-17T21:36:44Z</dcterms:created>
  <dcterms:modified xsi:type="dcterms:W3CDTF">2025-12-02T16:31:08Z</dcterms:modified>
</cp:coreProperties>
</file>