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422" r:id="rId5"/>
    <p:sldId id="409" r:id="rId6"/>
    <p:sldId id="410" r:id="rId7"/>
    <p:sldId id="413" r:id="rId8"/>
    <p:sldId id="426" r:id="rId9"/>
    <p:sldId id="391" r:id="rId10"/>
    <p:sldId id="416" r:id="rId11"/>
    <p:sldId id="418" r:id="rId12"/>
    <p:sldId id="419" r:id="rId13"/>
    <p:sldId id="412" r:id="rId14"/>
    <p:sldId id="379" r:id="rId15"/>
    <p:sldId id="404" r:id="rId16"/>
    <p:sldId id="425" r:id="rId17"/>
  </p:sldIdLst>
  <p:sldSz cx="9753600" cy="7315200"/>
  <p:notesSz cx="7077075" cy="9363075"/>
  <p:defaultTextStyle>
    <a:defPPr>
      <a:defRPr lang="de-DE"/>
    </a:defPPr>
    <a:lvl1pPr marL="0" algn="l" defTabSz="975299" rtl="0" eaLnBrk="1" latinLnBrk="0" hangingPunct="1">
      <a:defRPr sz="1900" kern="1200">
        <a:solidFill>
          <a:schemeClr val="tx1"/>
        </a:solidFill>
        <a:latin typeface="+mn-lt"/>
        <a:ea typeface="+mn-ea"/>
        <a:cs typeface="+mn-cs"/>
      </a:defRPr>
    </a:lvl1pPr>
    <a:lvl2pPr marL="487650" algn="l" defTabSz="975299" rtl="0" eaLnBrk="1" latinLnBrk="0" hangingPunct="1">
      <a:defRPr sz="1900" kern="1200">
        <a:solidFill>
          <a:schemeClr val="tx1"/>
        </a:solidFill>
        <a:latin typeface="+mn-lt"/>
        <a:ea typeface="+mn-ea"/>
        <a:cs typeface="+mn-cs"/>
      </a:defRPr>
    </a:lvl2pPr>
    <a:lvl3pPr marL="975299" algn="l" defTabSz="975299" rtl="0" eaLnBrk="1" latinLnBrk="0" hangingPunct="1">
      <a:defRPr sz="1900" kern="1200">
        <a:solidFill>
          <a:schemeClr val="tx1"/>
        </a:solidFill>
        <a:latin typeface="+mn-lt"/>
        <a:ea typeface="+mn-ea"/>
        <a:cs typeface="+mn-cs"/>
      </a:defRPr>
    </a:lvl3pPr>
    <a:lvl4pPr marL="1462949" algn="l" defTabSz="975299" rtl="0" eaLnBrk="1" latinLnBrk="0" hangingPunct="1">
      <a:defRPr sz="1900" kern="1200">
        <a:solidFill>
          <a:schemeClr val="tx1"/>
        </a:solidFill>
        <a:latin typeface="+mn-lt"/>
        <a:ea typeface="+mn-ea"/>
        <a:cs typeface="+mn-cs"/>
      </a:defRPr>
    </a:lvl4pPr>
    <a:lvl5pPr marL="1950598" algn="l" defTabSz="975299" rtl="0" eaLnBrk="1" latinLnBrk="0" hangingPunct="1">
      <a:defRPr sz="1900" kern="1200">
        <a:solidFill>
          <a:schemeClr val="tx1"/>
        </a:solidFill>
        <a:latin typeface="+mn-lt"/>
        <a:ea typeface="+mn-ea"/>
        <a:cs typeface="+mn-cs"/>
      </a:defRPr>
    </a:lvl5pPr>
    <a:lvl6pPr marL="2438248" algn="l" defTabSz="975299" rtl="0" eaLnBrk="1" latinLnBrk="0" hangingPunct="1">
      <a:defRPr sz="1900" kern="1200">
        <a:solidFill>
          <a:schemeClr val="tx1"/>
        </a:solidFill>
        <a:latin typeface="+mn-lt"/>
        <a:ea typeface="+mn-ea"/>
        <a:cs typeface="+mn-cs"/>
      </a:defRPr>
    </a:lvl6pPr>
    <a:lvl7pPr marL="2925897" algn="l" defTabSz="975299" rtl="0" eaLnBrk="1" latinLnBrk="0" hangingPunct="1">
      <a:defRPr sz="1900" kern="1200">
        <a:solidFill>
          <a:schemeClr val="tx1"/>
        </a:solidFill>
        <a:latin typeface="+mn-lt"/>
        <a:ea typeface="+mn-ea"/>
        <a:cs typeface="+mn-cs"/>
      </a:defRPr>
    </a:lvl7pPr>
    <a:lvl8pPr marL="3413547" algn="l" defTabSz="975299" rtl="0" eaLnBrk="1" latinLnBrk="0" hangingPunct="1">
      <a:defRPr sz="1900" kern="1200">
        <a:solidFill>
          <a:schemeClr val="tx1"/>
        </a:solidFill>
        <a:latin typeface="+mn-lt"/>
        <a:ea typeface="+mn-ea"/>
        <a:cs typeface="+mn-cs"/>
      </a:defRPr>
    </a:lvl8pPr>
    <a:lvl9pPr marL="3901196" algn="l" defTabSz="97529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
          <p15:clr>
            <a:srgbClr val="A4A3A4"/>
          </p15:clr>
        </p15:guide>
        <p15:guide id="2" orient="horz" pos="4369">
          <p15:clr>
            <a:srgbClr val="A4A3A4"/>
          </p15:clr>
        </p15:guide>
        <p15:guide id="3" orient="horz" pos="1850">
          <p15:clr>
            <a:srgbClr val="A4A3A4"/>
          </p15:clr>
        </p15:guide>
        <p15:guide id="4" orient="horz" pos="4028">
          <p15:clr>
            <a:srgbClr val="A4A3A4"/>
          </p15:clr>
        </p15:guide>
        <p15:guide id="5" orient="horz" pos="172">
          <p15:clr>
            <a:srgbClr val="A4A3A4"/>
          </p15:clr>
        </p15:guide>
        <p15:guide id="6" orient="horz" pos="263">
          <p15:clr>
            <a:srgbClr val="A4A3A4"/>
          </p15:clr>
        </p15:guide>
        <p15:guide id="7" orient="horz" pos="1397">
          <p15:clr>
            <a:srgbClr val="A4A3A4"/>
          </p15:clr>
        </p15:guide>
        <p15:guide id="8" orient="horz" pos="3211">
          <p15:clr>
            <a:srgbClr val="A4A3A4"/>
          </p15:clr>
        </p15:guide>
        <p15:guide id="9" orient="horz" pos="2894">
          <p15:clr>
            <a:srgbClr val="A4A3A4"/>
          </p15:clr>
        </p15:guide>
        <p15:guide id="10" orient="horz" pos="863">
          <p15:clr>
            <a:srgbClr val="A4A3A4"/>
          </p15:clr>
        </p15:guide>
        <p15:guide id="11" pos="441">
          <p15:clr>
            <a:srgbClr val="A4A3A4"/>
          </p15:clr>
        </p15:guide>
        <p15:guide id="12" pos="5703">
          <p15:clr>
            <a:srgbClr val="A4A3A4"/>
          </p15:clr>
        </p15:guide>
        <p15:guide id="13" pos="4806">
          <p15:clr>
            <a:srgbClr val="A4A3A4"/>
          </p15:clr>
        </p15:guide>
        <p15:guide id="14" pos="5278">
          <p15:clr>
            <a:srgbClr val="A4A3A4"/>
          </p15:clr>
        </p15:guide>
        <p15:guide id="15" pos="2754">
          <p15:clr>
            <a:srgbClr val="A4A3A4"/>
          </p15:clr>
        </p15:guide>
        <p15:guide id="16" pos="2256">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99FFCC"/>
    <a:srgbClr val="006600"/>
    <a:srgbClr val="28669F"/>
    <a:srgbClr val="11141B"/>
    <a:srgbClr val="008080"/>
    <a:srgbClr val="E9EFF6"/>
    <a:srgbClr val="FFFFFF"/>
    <a:srgbClr val="0000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89461" autoAdjust="0"/>
  </p:normalViewPr>
  <p:slideViewPr>
    <p:cSldViewPr snapToGrid="0" showGuides="1">
      <p:cViewPr varScale="1">
        <p:scale>
          <a:sx n="123" d="100"/>
          <a:sy n="123" d="100"/>
        </p:scale>
        <p:origin x="400" y="-120"/>
      </p:cViewPr>
      <p:guideLst>
        <p:guide orient="horz" pos="354"/>
        <p:guide orient="horz" pos="4369"/>
        <p:guide orient="horz" pos="1850"/>
        <p:guide orient="horz" pos="4028"/>
        <p:guide orient="horz" pos="172"/>
        <p:guide orient="horz" pos="263"/>
        <p:guide orient="horz" pos="1397"/>
        <p:guide orient="horz" pos="3211"/>
        <p:guide orient="horz" pos="2894"/>
        <p:guide orient="horz" pos="863"/>
        <p:guide pos="441"/>
        <p:guide pos="5703"/>
        <p:guide pos="4806"/>
        <p:guide pos="5278"/>
        <p:guide pos="2754"/>
        <p:guide pos="2256"/>
      </p:guideLst>
    </p:cSldViewPr>
  </p:slideViewPr>
  <p:outlineViewPr>
    <p:cViewPr>
      <p:scale>
        <a:sx n="33" d="100"/>
        <a:sy n="33" d="100"/>
      </p:scale>
      <p:origin x="0" y="164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9" d="100"/>
          <a:sy n="79" d="100"/>
        </p:scale>
        <p:origin x="2886" y="60"/>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3066732" cy="46815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08707" y="1"/>
            <a:ext cx="3066732" cy="468154"/>
          </a:xfrm>
          <a:prstGeom prst="rect">
            <a:avLst/>
          </a:prstGeom>
        </p:spPr>
        <p:txBody>
          <a:bodyPr vert="horz" lIns="91440" tIns="45720" rIns="91440" bIns="45720" rtlCol="0"/>
          <a:lstStyle>
            <a:lvl1pPr algn="r">
              <a:defRPr sz="1200"/>
            </a:lvl1pPr>
          </a:lstStyle>
          <a:p>
            <a:fld id="{010795A1-95DD-4B7D-A091-B09047AC6BD8}" type="datetimeFigureOut">
              <a:rPr lang="de-DE" smtClean="0"/>
              <a:pPr/>
              <a:t>06.10.25</a:t>
            </a:fld>
            <a:endParaRPr lang="de-DE"/>
          </a:p>
        </p:txBody>
      </p:sp>
      <p:sp>
        <p:nvSpPr>
          <p:cNvPr id="4" name="Fußzeilenplatzhalter 3"/>
          <p:cNvSpPr>
            <a:spLocks noGrp="1"/>
          </p:cNvSpPr>
          <p:nvPr>
            <p:ph type="ftr" sz="quarter" idx="2"/>
          </p:nvPr>
        </p:nvSpPr>
        <p:spPr>
          <a:xfrm>
            <a:off x="2" y="8893297"/>
            <a:ext cx="3066732" cy="46815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08707" y="8893297"/>
            <a:ext cx="3066732" cy="468154"/>
          </a:xfrm>
          <a:prstGeom prst="rect">
            <a:avLst/>
          </a:prstGeom>
        </p:spPr>
        <p:txBody>
          <a:bodyPr vert="horz" lIns="91440" tIns="45720" rIns="91440" bIns="45720" rtlCol="0" anchor="b"/>
          <a:lstStyle>
            <a:lvl1pPr algn="r">
              <a:defRPr sz="1200"/>
            </a:lvl1pPr>
          </a:lstStyle>
          <a:p>
            <a:fld id="{023873F6-BB03-4AE1-AAB0-71ED8C212077}" type="slidenum">
              <a:rPr lang="de-DE" smtClean="0"/>
              <a:pPr/>
              <a:t>‹#›</a:t>
            </a:fld>
            <a:endParaRPr lang="de-DE"/>
          </a:p>
        </p:txBody>
      </p:sp>
    </p:spTree>
    <p:extLst>
      <p:ext uri="{BB962C8B-B14F-4D97-AF65-F5344CB8AC3E}">
        <p14:creationId xmlns:p14="http://schemas.microsoft.com/office/powerpoint/2010/main" val="871157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3066732" cy="46815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008707" y="1"/>
            <a:ext cx="3066732" cy="468154"/>
          </a:xfrm>
          <a:prstGeom prst="rect">
            <a:avLst/>
          </a:prstGeom>
        </p:spPr>
        <p:txBody>
          <a:bodyPr vert="horz" lIns="91440" tIns="45720" rIns="91440" bIns="45720" rtlCol="0"/>
          <a:lstStyle>
            <a:lvl1pPr algn="r">
              <a:defRPr sz="1200"/>
            </a:lvl1pPr>
          </a:lstStyle>
          <a:p>
            <a:fld id="{0989C7BB-5434-4551-A251-30E7C1166174}" type="datetimeFigureOut">
              <a:rPr lang="de-DE" smtClean="0"/>
              <a:pPr/>
              <a:t>06.10.25</a:t>
            </a:fld>
            <a:endParaRPr lang="de-DE"/>
          </a:p>
        </p:txBody>
      </p:sp>
      <p:sp>
        <p:nvSpPr>
          <p:cNvPr id="4" name="Folienbildplatzhalt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07708" y="4447461"/>
            <a:ext cx="5661660" cy="421338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8893297"/>
            <a:ext cx="3066732" cy="46815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008707" y="8893297"/>
            <a:ext cx="3066732" cy="468154"/>
          </a:xfrm>
          <a:prstGeom prst="rect">
            <a:avLst/>
          </a:prstGeom>
        </p:spPr>
        <p:txBody>
          <a:bodyPr vert="horz" lIns="91440" tIns="45720" rIns="91440" bIns="45720" rtlCol="0" anchor="b"/>
          <a:lstStyle>
            <a:lvl1pPr algn="r">
              <a:defRPr sz="1200"/>
            </a:lvl1pPr>
          </a:lstStyle>
          <a:p>
            <a:fld id="{5078298B-EBA8-4F42-8847-D6824F77508E}" type="slidenum">
              <a:rPr lang="de-DE" smtClean="0"/>
              <a:pPr/>
              <a:t>‹#›</a:t>
            </a:fld>
            <a:endParaRPr lang="de-DE"/>
          </a:p>
        </p:txBody>
      </p:sp>
    </p:spTree>
    <p:extLst>
      <p:ext uri="{BB962C8B-B14F-4D97-AF65-F5344CB8AC3E}">
        <p14:creationId xmlns:p14="http://schemas.microsoft.com/office/powerpoint/2010/main" val="3508579001"/>
      </p:ext>
    </p:extLst>
  </p:cSld>
  <p:clrMap bg1="lt1" tx1="dk1" bg2="lt2" tx2="dk2" accent1="accent1" accent2="accent2" accent3="accent3" accent4="accent4" accent5="accent5" accent6="accent6" hlink="hlink" folHlink="folHlink"/>
  <p:notesStyle>
    <a:lvl1pPr marL="0" algn="l" defTabSz="975299" rtl="0" eaLnBrk="1" latinLnBrk="0" hangingPunct="1">
      <a:defRPr sz="1300" kern="1200">
        <a:solidFill>
          <a:schemeClr val="tx1"/>
        </a:solidFill>
        <a:latin typeface="+mn-lt"/>
        <a:ea typeface="+mn-ea"/>
        <a:cs typeface="+mn-cs"/>
      </a:defRPr>
    </a:lvl1pPr>
    <a:lvl2pPr marL="487650" algn="l" defTabSz="975299" rtl="0" eaLnBrk="1" latinLnBrk="0" hangingPunct="1">
      <a:defRPr sz="1300" kern="1200">
        <a:solidFill>
          <a:schemeClr val="tx1"/>
        </a:solidFill>
        <a:latin typeface="+mn-lt"/>
        <a:ea typeface="+mn-ea"/>
        <a:cs typeface="+mn-cs"/>
      </a:defRPr>
    </a:lvl2pPr>
    <a:lvl3pPr marL="975299" algn="l" defTabSz="975299" rtl="0" eaLnBrk="1" latinLnBrk="0" hangingPunct="1">
      <a:defRPr sz="1300" kern="1200">
        <a:solidFill>
          <a:schemeClr val="tx1"/>
        </a:solidFill>
        <a:latin typeface="+mn-lt"/>
        <a:ea typeface="+mn-ea"/>
        <a:cs typeface="+mn-cs"/>
      </a:defRPr>
    </a:lvl3pPr>
    <a:lvl4pPr marL="1462949" algn="l" defTabSz="975299" rtl="0" eaLnBrk="1" latinLnBrk="0" hangingPunct="1">
      <a:defRPr sz="1300" kern="1200">
        <a:solidFill>
          <a:schemeClr val="tx1"/>
        </a:solidFill>
        <a:latin typeface="+mn-lt"/>
        <a:ea typeface="+mn-ea"/>
        <a:cs typeface="+mn-cs"/>
      </a:defRPr>
    </a:lvl4pPr>
    <a:lvl5pPr marL="1950598" algn="l" defTabSz="975299" rtl="0" eaLnBrk="1" latinLnBrk="0" hangingPunct="1">
      <a:defRPr sz="1300" kern="1200">
        <a:solidFill>
          <a:schemeClr val="tx1"/>
        </a:solidFill>
        <a:latin typeface="+mn-lt"/>
        <a:ea typeface="+mn-ea"/>
        <a:cs typeface="+mn-cs"/>
      </a:defRPr>
    </a:lvl5pPr>
    <a:lvl6pPr marL="2438248" algn="l" defTabSz="975299" rtl="0" eaLnBrk="1" latinLnBrk="0" hangingPunct="1">
      <a:defRPr sz="1300" kern="1200">
        <a:solidFill>
          <a:schemeClr val="tx1"/>
        </a:solidFill>
        <a:latin typeface="+mn-lt"/>
        <a:ea typeface="+mn-ea"/>
        <a:cs typeface="+mn-cs"/>
      </a:defRPr>
    </a:lvl6pPr>
    <a:lvl7pPr marL="2925897" algn="l" defTabSz="975299" rtl="0" eaLnBrk="1" latinLnBrk="0" hangingPunct="1">
      <a:defRPr sz="1300" kern="1200">
        <a:solidFill>
          <a:schemeClr val="tx1"/>
        </a:solidFill>
        <a:latin typeface="+mn-lt"/>
        <a:ea typeface="+mn-ea"/>
        <a:cs typeface="+mn-cs"/>
      </a:defRPr>
    </a:lvl7pPr>
    <a:lvl8pPr marL="3413547" algn="l" defTabSz="975299" rtl="0" eaLnBrk="1" latinLnBrk="0" hangingPunct="1">
      <a:defRPr sz="1300" kern="1200">
        <a:solidFill>
          <a:schemeClr val="tx1"/>
        </a:solidFill>
        <a:latin typeface="+mn-lt"/>
        <a:ea typeface="+mn-ea"/>
        <a:cs typeface="+mn-cs"/>
      </a:defRPr>
    </a:lvl8pPr>
    <a:lvl9pPr marL="3901196" algn="l" defTabSz="97529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err="1">
                <a:latin typeface="Arial" pitchFamily="34" charset="0"/>
                <a:cs typeface="Arial" pitchFamily="34" charset="0"/>
              </a:rPr>
              <a:t>Is</a:t>
            </a:r>
            <a:r>
              <a:rPr lang="de-DE" sz="1200" b="1" baseline="0">
                <a:latin typeface="Arial" pitchFamily="34" charset="0"/>
                <a:cs typeface="Arial" pitchFamily="34" charset="0"/>
              </a:rPr>
              <a:t> </a:t>
            </a:r>
            <a:r>
              <a:rPr lang="de-DE" sz="1200" b="1" baseline="0" err="1">
                <a:latin typeface="Arial" pitchFamily="34" charset="0"/>
                <a:cs typeface="Arial" pitchFamily="34" charset="0"/>
              </a:rPr>
              <a:t>this</a:t>
            </a:r>
            <a:r>
              <a:rPr lang="de-DE" sz="1200" b="1" baseline="0">
                <a:latin typeface="Arial" pitchFamily="34" charset="0"/>
                <a:cs typeface="Arial" pitchFamily="34" charset="0"/>
              </a:rPr>
              <a:t> </a:t>
            </a:r>
            <a:r>
              <a:rPr lang="de-DE" sz="1200" b="1" baseline="0" err="1">
                <a:latin typeface="Arial" pitchFamily="34" charset="0"/>
                <a:cs typeface="Arial" pitchFamily="34" charset="0"/>
              </a:rPr>
              <a:t>our</a:t>
            </a:r>
            <a:r>
              <a:rPr lang="de-DE" sz="1200" b="1" baseline="0">
                <a:latin typeface="Arial" pitchFamily="34" charset="0"/>
                <a:cs typeface="Arial" pitchFamily="34" charset="0"/>
              </a:rPr>
              <a:t> </a:t>
            </a:r>
            <a:r>
              <a:rPr lang="de-DE" sz="1200" b="1" baseline="0" err="1">
                <a:latin typeface="Arial" pitchFamily="34" charset="0"/>
                <a:cs typeface="Arial" pitchFamily="34" charset="0"/>
              </a:rPr>
              <a:t>main</a:t>
            </a:r>
            <a:r>
              <a:rPr lang="de-DE" sz="1200" b="1" baseline="0">
                <a:latin typeface="Arial" pitchFamily="34" charset="0"/>
                <a:cs typeface="Arial" pitchFamily="34" charset="0"/>
              </a:rPr>
              <a:t> </a:t>
            </a:r>
            <a:r>
              <a:rPr lang="de-DE" sz="1200" b="1" baseline="0" err="1">
                <a:latin typeface="Arial" pitchFamily="34" charset="0"/>
                <a:cs typeface="Arial" pitchFamily="34" charset="0"/>
              </a:rPr>
              <a:t>business</a:t>
            </a:r>
            <a:r>
              <a:rPr lang="de-DE" sz="1200" b="1" baseline="0">
                <a:latin typeface="Arial" pitchFamily="34" charset="0"/>
                <a:cs typeface="Arial" pitchFamily="34" charset="0"/>
              </a:rPr>
              <a:t>? </a:t>
            </a:r>
          </a:p>
          <a:p>
            <a:endParaRPr lang="de-DE" sz="1200" b="1" baseline="0">
              <a:latin typeface="Arial" pitchFamily="34" charset="0"/>
              <a:cs typeface="Arial" pitchFamily="34" charset="0"/>
            </a:endParaRPr>
          </a:p>
          <a:p>
            <a:r>
              <a:rPr lang="de-DE" sz="1200" b="1" baseline="0" err="1">
                <a:latin typeface="Arial" pitchFamily="34" charset="0"/>
                <a:cs typeface="Arial" pitchFamily="34" charset="0"/>
              </a:rPr>
              <a:t>Storyline</a:t>
            </a:r>
            <a:r>
              <a:rPr lang="de-DE" sz="1200" b="1" baseline="0">
                <a:latin typeface="Arial" pitchFamily="34" charset="0"/>
                <a:cs typeface="Arial" pitchFamily="34" charset="0"/>
              </a:rPr>
              <a:t>: </a:t>
            </a:r>
          </a:p>
          <a:p>
            <a:r>
              <a:rPr lang="de-DE" sz="1200" b="0" baseline="0" err="1">
                <a:latin typeface="Arial" pitchFamily="34" charset="0"/>
                <a:cs typeface="Arial" pitchFamily="34" charset="0"/>
              </a:rPr>
              <a:t>We</a:t>
            </a:r>
            <a:r>
              <a:rPr lang="de-DE" sz="1200" b="0" baseline="0">
                <a:latin typeface="Arial" pitchFamily="34" charset="0"/>
                <a:cs typeface="Arial" pitchFamily="34" charset="0"/>
              </a:rPr>
              <a:t> </a:t>
            </a:r>
            <a:r>
              <a:rPr lang="de-DE" sz="1200" b="0" baseline="0" err="1">
                <a:latin typeface="Arial" pitchFamily="34" charset="0"/>
                <a:cs typeface="Arial" pitchFamily="34" charset="0"/>
              </a:rPr>
              <a:t>develop</a:t>
            </a:r>
            <a:r>
              <a:rPr lang="de-DE" sz="1200" b="0" baseline="0">
                <a:latin typeface="Arial" pitchFamily="34" charset="0"/>
                <a:cs typeface="Arial" pitchFamily="34" charset="0"/>
              </a:rPr>
              <a:t> </a:t>
            </a:r>
            <a:r>
              <a:rPr lang="de-DE" sz="1200" b="0" baseline="0" err="1">
                <a:latin typeface="Arial" pitchFamily="34" charset="0"/>
                <a:cs typeface="Arial" pitchFamily="34" charset="0"/>
              </a:rPr>
              <a:t>tomorrows</a:t>
            </a:r>
            <a:r>
              <a:rPr lang="de-DE" sz="1200" b="0" baseline="0">
                <a:latin typeface="Arial" pitchFamily="34" charset="0"/>
                <a:cs typeface="Arial" pitchFamily="34" charset="0"/>
              </a:rPr>
              <a:t> </a:t>
            </a:r>
            <a:r>
              <a:rPr lang="de-DE" sz="1200" b="0" baseline="0" err="1">
                <a:latin typeface="Arial" pitchFamily="34" charset="0"/>
                <a:cs typeface="Arial" pitchFamily="34" charset="0"/>
              </a:rPr>
              <a:t>products</a:t>
            </a:r>
            <a:endParaRPr lang="de-DE" sz="1200" b="0" baseline="0">
              <a:latin typeface="Arial" pitchFamily="34" charset="0"/>
              <a:cs typeface="Arial" pitchFamily="34" charset="0"/>
            </a:endParaRPr>
          </a:p>
          <a:p>
            <a:r>
              <a:rPr lang="de-DE" sz="1200" b="0" baseline="0" err="1">
                <a:latin typeface="Arial" pitchFamily="34" charset="0"/>
                <a:cs typeface="Arial" pitchFamily="34" charset="0"/>
              </a:rPr>
              <a:t>We</a:t>
            </a:r>
            <a:r>
              <a:rPr lang="de-DE" sz="1200" b="0" baseline="0">
                <a:latin typeface="Arial" pitchFamily="34" charset="0"/>
                <a:cs typeface="Arial" pitchFamily="34" charset="0"/>
              </a:rPr>
              <a:t> </a:t>
            </a:r>
            <a:r>
              <a:rPr lang="de-DE" sz="1200" b="0" baseline="0" err="1">
                <a:latin typeface="Arial" pitchFamily="34" charset="0"/>
                <a:cs typeface="Arial" pitchFamily="34" charset="0"/>
              </a:rPr>
              <a:t>don‘t</a:t>
            </a:r>
            <a:r>
              <a:rPr lang="de-DE" sz="1200" b="0" baseline="0">
                <a:latin typeface="Arial" pitchFamily="34" charset="0"/>
                <a:cs typeface="Arial" pitchFamily="34" charset="0"/>
              </a:rPr>
              <a:t> </a:t>
            </a:r>
            <a:r>
              <a:rPr lang="de-DE" sz="1200" b="0" baseline="0" err="1">
                <a:latin typeface="Arial" pitchFamily="34" charset="0"/>
                <a:cs typeface="Arial" pitchFamily="34" charset="0"/>
              </a:rPr>
              <a:t>compete</a:t>
            </a:r>
            <a:r>
              <a:rPr lang="de-DE" sz="1200" b="0" baseline="0">
                <a:latin typeface="Arial" pitchFamily="34" charset="0"/>
                <a:cs typeface="Arial" pitchFamily="34" charset="0"/>
              </a:rPr>
              <a:t> </a:t>
            </a:r>
            <a:r>
              <a:rPr lang="de-DE" sz="1200" b="0" baseline="0" err="1">
                <a:latin typeface="Arial" pitchFamily="34" charset="0"/>
                <a:cs typeface="Arial" pitchFamily="34" charset="0"/>
              </a:rPr>
              <a:t>with</a:t>
            </a:r>
            <a:r>
              <a:rPr lang="de-DE" sz="1200" b="0" baseline="0">
                <a:latin typeface="Arial" pitchFamily="34" charset="0"/>
                <a:cs typeface="Arial" pitchFamily="34" charset="0"/>
              </a:rPr>
              <a:t> </a:t>
            </a:r>
            <a:r>
              <a:rPr lang="de-DE" sz="1200" b="0" baseline="0" err="1">
                <a:latin typeface="Arial" pitchFamily="34" charset="0"/>
                <a:cs typeface="Arial" pitchFamily="34" charset="0"/>
              </a:rPr>
              <a:t>the</a:t>
            </a:r>
            <a:r>
              <a:rPr lang="de-DE" sz="1200" b="0" baseline="0">
                <a:latin typeface="Arial" pitchFamily="34" charset="0"/>
                <a:cs typeface="Arial" pitchFamily="34" charset="0"/>
              </a:rPr>
              <a:t> </a:t>
            </a:r>
            <a:r>
              <a:rPr lang="de-DE" sz="1200" b="0" baseline="0" err="1">
                <a:latin typeface="Arial" pitchFamily="34" charset="0"/>
                <a:cs typeface="Arial" pitchFamily="34" charset="0"/>
              </a:rPr>
              <a:t>audiance</a:t>
            </a:r>
            <a:r>
              <a:rPr lang="de-DE" sz="1200" b="0" baseline="0">
                <a:latin typeface="Arial" pitchFamily="34" charset="0"/>
                <a:cs typeface="Arial" pitchFamily="34" charset="0"/>
              </a:rPr>
              <a:t> of </a:t>
            </a:r>
            <a:r>
              <a:rPr lang="de-DE" sz="1200" b="0" baseline="0" err="1">
                <a:latin typeface="Arial" pitchFamily="34" charset="0"/>
                <a:cs typeface="Arial" pitchFamily="34" charset="0"/>
              </a:rPr>
              <a:t>this</a:t>
            </a:r>
            <a:r>
              <a:rPr lang="de-DE" sz="1200" b="0" baseline="0">
                <a:latin typeface="Arial" pitchFamily="34" charset="0"/>
                <a:cs typeface="Arial" pitchFamily="34" charset="0"/>
              </a:rPr>
              <a:t> </a:t>
            </a:r>
            <a:r>
              <a:rPr lang="de-DE" sz="1200" b="0" baseline="0" err="1">
                <a:latin typeface="Arial" pitchFamily="34" charset="0"/>
                <a:cs typeface="Arial" pitchFamily="34" charset="0"/>
              </a:rPr>
              <a:t>paper</a:t>
            </a:r>
            <a:r>
              <a:rPr lang="de-DE" sz="1200" b="0" baseline="0">
                <a:latin typeface="Arial" pitchFamily="34" charset="0"/>
                <a:cs typeface="Arial" pitchFamily="34" charset="0"/>
              </a:rPr>
              <a:t>. </a:t>
            </a:r>
            <a:r>
              <a:rPr lang="de-DE" sz="1200" b="0" baseline="0" err="1">
                <a:latin typeface="Arial" pitchFamily="34" charset="0"/>
                <a:cs typeface="Arial" pitchFamily="34" charset="0"/>
              </a:rPr>
              <a:t>We</a:t>
            </a:r>
            <a:r>
              <a:rPr lang="de-DE" sz="1200" b="0" baseline="0">
                <a:latin typeface="Arial" pitchFamily="34" charset="0"/>
                <a:cs typeface="Arial" pitchFamily="34" charset="0"/>
              </a:rPr>
              <a:t> do </a:t>
            </a:r>
            <a:r>
              <a:rPr lang="de-DE" sz="1200" b="0" baseline="0" err="1">
                <a:latin typeface="Arial" pitchFamily="34" charset="0"/>
                <a:cs typeface="Arial" pitchFamily="34" charset="0"/>
              </a:rPr>
              <a:t>the</a:t>
            </a:r>
            <a:r>
              <a:rPr lang="de-DE" sz="1200" b="0" baseline="0">
                <a:latin typeface="Arial" pitchFamily="34" charset="0"/>
                <a:cs typeface="Arial" pitchFamily="34" charset="0"/>
              </a:rPr>
              <a:t> </a:t>
            </a:r>
            <a:r>
              <a:rPr lang="de-DE" sz="1200" b="0" baseline="0" err="1">
                <a:latin typeface="Arial" pitchFamily="34" charset="0"/>
                <a:cs typeface="Arial" pitchFamily="34" charset="0"/>
              </a:rPr>
              <a:t>brainwork</a:t>
            </a:r>
            <a:r>
              <a:rPr lang="de-DE" sz="1200" b="0" baseline="0">
                <a:latin typeface="Arial" pitchFamily="34" charset="0"/>
                <a:cs typeface="Arial" pitchFamily="34" charset="0"/>
              </a:rPr>
              <a:t> </a:t>
            </a:r>
            <a:r>
              <a:rPr lang="de-DE" sz="1200" b="0" baseline="0" err="1">
                <a:latin typeface="Arial" pitchFamily="34" charset="0"/>
                <a:cs typeface="Arial" pitchFamily="34" charset="0"/>
              </a:rPr>
              <a:t>for</a:t>
            </a:r>
            <a:r>
              <a:rPr lang="de-DE" sz="1200" b="0" baseline="0">
                <a:latin typeface="Arial" pitchFamily="34" charset="0"/>
                <a:cs typeface="Arial" pitchFamily="34" charset="0"/>
              </a:rPr>
              <a:t> </a:t>
            </a:r>
            <a:r>
              <a:rPr lang="de-DE" sz="1200" b="0" baseline="0" err="1">
                <a:latin typeface="Arial" pitchFamily="34" charset="0"/>
                <a:cs typeface="Arial" pitchFamily="34" charset="0"/>
              </a:rPr>
              <a:t>them</a:t>
            </a:r>
            <a:r>
              <a:rPr lang="de-DE" sz="1200" b="0" baseline="0">
                <a:latin typeface="Arial" pitchFamily="34" charset="0"/>
                <a:cs typeface="Arial" pitchFamily="34" charset="0"/>
              </a:rPr>
              <a:t> </a:t>
            </a:r>
            <a:r>
              <a:rPr lang="de-DE" sz="1200" b="0" baseline="0" err="1">
                <a:latin typeface="Arial" pitchFamily="34" charset="0"/>
                <a:cs typeface="Arial" pitchFamily="34" charset="0"/>
              </a:rPr>
              <a:t>and</a:t>
            </a:r>
            <a:r>
              <a:rPr lang="de-DE" sz="1200" b="0" baseline="0">
                <a:latin typeface="Arial" pitchFamily="34" charset="0"/>
                <a:cs typeface="Arial" pitchFamily="34" charset="0"/>
              </a:rPr>
              <a:t> </a:t>
            </a:r>
            <a:r>
              <a:rPr lang="de-DE" sz="1200" b="0" baseline="0" err="1">
                <a:latin typeface="Arial" pitchFamily="34" charset="0"/>
                <a:cs typeface="Arial" pitchFamily="34" charset="0"/>
              </a:rPr>
              <a:t>sell</a:t>
            </a:r>
            <a:r>
              <a:rPr lang="de-DE" sz="1200" b="0" baseline="0">
                <a:latin typeface="Arial" pitchFamily="34" charset="0"/>
                <a:cs typeface="Arial" pitchFamily="34" charset="0"/>
              </a:rPr>
              <a:t> </a:t>
            </a:r>
            <a:r>
              <a:rPr lang="de-DE" sz="1200" b="0" baseline="0" err="1">
                <a:latin typeface="Arial" pitchFamily="34" charset="0"/>
                <a:cs typeface="Arial" pitchFamily="34" charset="0"/>
              </a:rPr>
              <a:t>products</a:t>
            </a:r>
            <a:r>
              <a:rPr lang="de-DE" sz="1200" b="0" baseline="0">
                <a:latin typeface="Arial" pitchFamily="34" charset="0"/>
                <a:cs typeface="Arial" pitchFamily="34" charset="0"/>
              </a:rPr>
              <a:t> „</a:t>
            </a:r>
            <a:r>
              <a:rPr lang="de-DE" sz="1200" b="0" baseline="0" err="1">
                <a:latin typeface="Arial" pitchFamily="34" charset="0"/>
                <a:cs typeface="Arial" pitchFamily="34" charset="0"/>
              </a:rPr>
              <a:t>ready</a:t>
            </a:r>
            <a:r>
              <a:rPr lang="de-DE" sz="1200" b="0" baseline="0">
                <a:latin typeface="Arial" pitchFamily="34" charset="0"/>
                <a:cs typeface="Arial" pitchFamily="34" charset="0"/>
              </a:rPr>
              <a:t> </a:t>
            </a:r>
            <a:r>
              <a:rPr lang="de-DE" sz="1200" b="0" baseline="0" err="1">
                <a:latin typeface="Arial" pitchFamily="34" charset="0"/>
                <a:cs typeface="Arial" pitchFamily="34" charset="0"/>
              </a:rPr>
              <a:t>made</a:t>
            </a:r>
            <a:r>
              <a:rPr lang="de-DE" sz="1200" b="0" baseline="0">
                <a:latin typeface="Arial" pitchFamily="34" charset="0"/>
                <a:cs typeface="Arial" pitchFamily="34" charset="0"/>
              </a:rPr>
              <a:t>“ </a:t>
            </a:r>
            <a:r>
              <a:rPr lang="de-DE" sz="1200" b="0" baseline="0" err="1">
                <a:latin typeface="Arial" pitchFamily="34" charset="0"/>
                <a:cs typeface="Arial" pitchFamily="34" charset="0"/>
              </a:rPr>
              <a:t>to</a:t>
            </a:r>
            <a:r>
              <a:rPr lang="de-DE" sz="1200" b="0" baseline="0">
                <a:latin typeface="Arial" pitchFamily="34" charset="0"/>
                <a:cs typeface="Arial" pitchFamily="34" charset="0"/>
              </a:rPr>
              <a:t> </a:t>
            </a:r>
            <a:r>
              <a:rPr lang="de-DE" sz="1200" b="0" baseline="0" err="1">
                <a:latin typeface="Arial" pitchFamily="34" charset="0"/>
                <a:cs typeface="Arial" pitchFamily="34" charset="0"/>
              </a:rPr>
              <a:t>be</a:t>
            </a:r>
            <a:r>
              <a:rPr lang="de-DE" sz="1200" b="0" baseline="0">
                <a:latin typeface="Arial" pitchFamily="34" charset="0"/>
                <a:cs typeface="Arial" pitchFamily="34" charset="0"/>
              </a:rPr>
              <a:t> </a:t>
            </a:r>
            <a:r>
              <a:rPr lang="de-DE" sz="1200" b="0" baseline="0" err="1">
                <a:latin typeface="Arial" pitchFamily="34" charset="0"/>
                <a:cs typeface="Arial" pitchFamily="34" charset="0"/>
              </a:rPr>
              <a:t>introduced</a:t>
            </a:r>
            <a:r>
              <a:rPr lang="de-DE" sz="1200" b="0" baseline="0">
                <a:latin typeface="Arial" pitchFamily="34" charset="0"/>
                <a:cs typeface="Arial" pitchFamily="34" charset="0"/>
              </a:rPr>
              <a:t> </a:t>
            </a:r>
            <a:r>
              <a:rPr lang="de-DE" sz="1200" b="0" baseline="0" err="1">
                <a:latin typeface="Arial" pitchFamily="34" charset="0"/>
                <a:cs typeface="Arial" pitchFamily="34" charset="0"/>
              </a:rPr>
              <a:t>to</a:t>
            </a:r>
            <a:r>
              <a:rPr lang="de-DE" sz="1200" b="0" baseline="0">
                <a:latin typeface="Arial" pitchFamily="34" charset="0"/>
                <a:cs typeface="Arial" pitchFamily="34" charset="0"/>
              </a:rPr>
              <a:t> </a:t>
            </a:r>
            <a:r>
              <a:rPr lang="de-DE" sz="1200" b="0" baseline="0" err="1">
                <a:latin typeface="Arial" pitchFamily="34" charset="0"/>
                <a:cs typeface="Arial" pitchFamily="34" charset="0"/>
              </a:rPr>
              <a:t>the</a:t>
            </a:r>
            <a:r>
              <a:rPr lang="de-DE" sz="1200" b="0" baseline="0">
                <a:latin typeface="Arial" pitchFamily="34" charset="0"/>
                <a:cs typeface="Arial" pitchFamily="34" charset="0"/>
              </a:rPr>
              <a:t> </a:t>
            </a:r>
            <a:r>
              <a:rPr lang="de-DE" sz="1200" b="0" baseline="0" err="1">
                <a:latin typeface="Arial" pitchFamily="34" charset="0"/>
                <a:cs typeface="Arial" pitchFamily="34" charset="0"/>
              </a:rPr>
              <a:t>market</a:t>
            </a:r>
            <a:r>
              <a:rPr lang="de-DE" sz="1200" b="0" baseline="0">
                <a:latin typeface="Arial" pitchFamily="34" charset="0"/>
                <a:cs typeface="Arial" pitchFamily="34" charset="0"/>
              </a:rPr>
              <a:t>.</a:t>
            </a:r>
            <a:endParaRPr lang="de-DE" sz="1200" b="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078298B-EBA8-4F42-8847-D6824F77508E}" type="slidenum">
              <a:rPr lang="de-DE" smtClean="0"/>
              <a:pPr/>
              <a:t>2</a:t>
            </a:fld>
            <a:endParaRPr lang="de-DE"/>
          </a:p>
        </p:txBody>
      </p:sp>
    </p:spTree>
    <p:extLst>
      <p:ext uri="{BB962C8B-B14F-4D97-AF65-F5344CB8AC3E}">
        <p14:creationId xmlns:p14="http://schemas.microsoft.com/office/powerpoint/2010/main" val="834463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b="1" kern="120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5078298B-EBA8-4F42-8847-D6824F77508E}" type="slidenum">
              <a:rPr lang="de-DE" smtClean="0"/>
              <a:pPr/>
              <a:t>13</a:t>
            </a:fld>
            <a:endParaRPr lang="de-DE"/>
          </a:p>
        </p:txBody>
      </p:sp>
    </p:spTree>
    <p:extLst>
      <p:ext uri="{BB962C8B-B14F-4D97-AF65-F5344CB8AC3E}">
        <p14:creationId xmlns:p14="http://schemas.microsoft.com/office/powerpoint/2010/main" val="427810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err="1">
                <a:latin typeface="Arial" pitchFamily="34" charset="0"/>
                <a:cs typeface="Arial" pitchFamily="34" charset="0"/>
              </a:rPr>
              <a:t>Is</a:t>
            </a:r>
            <a:r>
              <a:rPr lang="de-DE" sz="1200" b="1">
                <a:latin typeface="Arial" pitchFamily="34" charset="0"/>
                <a:cs typeface="Arial" pitchFamily="34" charset="0"/>
              </a:rPr>
              <a:t> </a:t>
            </a:r>
            <a:r>
              <a:rPr lang="de-DE" sz="1200" b="1" err="1">
                <a:latin typeface="Arial" pitchFamily="34" charset="0"/>
                <a:cs typeface="Arial" pitchFamily="34" charset="0"/>
              </a:rPr>
              <a:t>this</a:t>
            </a:r>
            <a:r>
              <a:rPr lang="de-DE" sz="1200" b="1">
                <a:latin typeface="Arial" pitchFamily="34" charset="0"/>
                <a:cs typeface="Arial" pitchFamily="34" charset="0"/>
              </a:rPr>
              <a:t> </a:t>
            </a:r>
            <a:r>
              <a:rPr lang="de-DE" sz="1200" b="1" err="1">
                <a:latin typeface="Arial" pitchFamily="34" charset="0"/>
                <a:cs typeface="Arial" pitchFamily="34" charset="0"/>
              </a:rPr>
              <a:t>correct</a:t>
            </a:r>
            <a:r>
              <a:rPr lang="de-DE" sz="1200" b="1">
                <a:latin typeface="Arial" pitchFamily="34" charset="0"/>
                <a:cs typeface="Arial" pitchFamily="34" charset="0"/>
              </a:rPr>
              <a:t>?</a:t>
            </a:r>
          </a:p>
          <a:p>
            <a:endParaRPr lang="de-DE" sz="1200" b="1">
              <a:latin typeface="Arial" pitchFamily="34" charset="0"/>
              <a:cs typeface="Arial" pitchFamily="34" charset="0"/>
            </a:endParaRPr>
          </a:p>
          <a:p>
            <a:r>
              <a:rPr lang="de-DE" sz="1200" b="0">
                <a:latin typeface="Arial" pitchFamily="34" charset="0"/>
                <a:cs typeface="Arial" pitchFamily="34" charset="0"/>
              </a:rPr>
              <a:t>Message: </a:t>
            </a:r>
          </a:p>
          <a:p>
            <a:r>
              <a:rPr lang="de-DE" sz="1200" b="0" err="1">
                <a:latin typeface="Arial" pitchFamily="34" charset="0"/>
                <a:cs typeface="Arial" pitchFamily="34" charset="0"/>
              </a:rPr>
              <a:t>Our</a:t>
            </a:r>
            <a:r>
              <a:rPr lang="de-DE" sz="1200" b="0">
                <a:latin typeface="Arial" pitchFamily="34" charset="0"/>
                <a:cs typeface="Arial" pitchFamily="34" charset="0"/>
              </a:rPr>
              <a:t> </a:t>
            </a:r>
            <a:r>
              <a:rPr lang="de-DE" sz="1200" b="0" err="1">
                <a:latin typeface="Arial" pitchFamily="34" charset="0"/>
                <a:cs typeface="Arial" pitchFamily="34" charset="0"/>
              </a:rPr>
              <a:t>job</a:t>
            </a:r>
            <a:r>
              <a:rPr lang="de-DE" sz="1200" b="0">
                <a:latin typeface="Arial" pitchFamily="34" charset="0"/>
                <a:cs typeface="Arial" pitchFamily="34" charset="0"/>
              </a:rPr>
              <a:t> </a:t>
            </a:r>
            <a:r>
              <a:rPr lang="de-DE" sz="1200" b="0" err="1">
                <a:latin typeface="Arial" pitchFamily="34" charset="0"/>
                <a:cs typeface="Arial" pitchFamily="34" charset="0"/>
              </a:rPr>
              <a:t>is</a:t>
            </a:r>
            <a:r>
              <a:rPr lang="de-DE" sz="1200" b="0">
                <a:latin typeface="Arial" pitchFamily="34" charset="0"/>
                <a:cs typeface="Arial" pitchFamily="34" charset="0"/>
              </a:rPr>
              <a:t> not </a:t>
            </a:r>
            <a:r>
              <a:rPr lang="de-DE" sz="1200" b="0" err="1">
                <a:latin typeface="Arial" pitchFamily="34" charset="0"/>
                <a:cs typeface="Arial" pitchFamily="34" charset="0"/>
              </a:rPr>
              <a:t>done</a:t>
            </a:r>
            <a:r>
              <a:rPr lang="de-DE" sz="1200" b="0">
                <a:latin typeface="Arial" pitchFamily="34" charset="0"/>
                <a:cs typeface="Arial" pitchFamily="34" charset="0"/>
              </a:rPr>
              <a:t> </a:t>
            </a:r>
            <a:r>
              <a:rPr lang="de-DE" sz="1200" b="0" err="1">
                <a:latin typeface="Arial" pitchFamily="34" charset="0"/>
                <a:cs typeface="Arial" pitchFamily="34" charset="0"/>
              </a:rPr>
              <a:t>when</a:t>
            </a:r>
            <a:r>
              <a:rPr lang="de-DE" sz="1200" b="0">
                <a:latin typeface="Arial" pitchFamily="34" charset="0"/>
                <a:cs typeface="Arial" pitchFamily="34" charset="0"/>
              </a:rPr>
              <a:t> </a:t>
            </a:r>
            <a:r>
              <a:rPr lang="de-DE" sz="1200" b="0" err="1">
                <a:latin typeface="Arial" pitchFamily="34" charset="0"/>
                <a:cs typeface="Arial" pitchFamily="34" charset="0"/>
              </a:rPr>
              <a:t>we</a:t>
            </a:r>
            <a:r>
              <a:rPr lang="de-DE" sz="1200" b="0">
                <a:latin typeface="Arial" pitchFamily="34" charset="0"/>
                <a:cs typeface="Arial" pitchFamily="34" charset="0"/>
              </a:rPr>
              <a:t> </a:t>
            </a:r>
            <a:r>
              <a:rPr lang="de-DE" sz="1200" b="0" err="1">
                <a:latin typeface="Arial" pitchFamily="34" charset="0"/>
                <a:cs typeface="Arial" pitchFamily="34" charset="0"/>
              </a:rPr>
              <a:t>have</a:t>
            </a:r>
            <a:r>
              <a:rPr lang="de-DE" sz="1200" b="0">
                <a:latin typeface="Arial" pitchFamily="34" charset="0"/>
                <a:cs typeface="Arial" pitchFamily="34" charset="0"/>
              </a:rPr>
              <a:t> a</a:t>
            </a:r>
            <a:r>
              <a:rPr lang="de-DE" sz="1200" b="0" baseline="0">
                <a:latin typeface="Arial" pitchFamily="34" charset="0"/>
                <a:cs typeface="Arial" pitchFamily="34" charset="0"/>
              </a:rPr>
              <a:t> </a:t>
            </a:r>
            <a:r>
              <a:rPr lang="de-DE" sz="1200" b="0" baseline="0" err="1">
                <a:latin typeface="Arial" pitchFamily="34" charset="0"/>
                <a:cs typeface="Arial" pitchFamily="34" charset="0"/>
              </a:rPr>
              <a:t>signed</a:t>
            </a:r>
            <a:r>
              <a:rPr lang="de-DE" sz="1200" b="0" baseline="0">
                <a:latin typeface="Arial" pitchFamily="34" charset="0"/>
                <a:cs typeface="Arial" pitchFamily="34" charset="0"/>
              </a:rPr>
              <a:t> </a:t>
            </a:r>
            <a:r>
              <a:rPr lang="de-DE" sz="1200" b="0" baseline="0" err="1">
                <a:latin typeface="Arial" pitchFamily="34" charset="0"/>
                <a:cs typeface="Arial" pitchFamily="34" charset="0"/>
              </a:rPr>
              <a:t>licence</a:t>
            </a:r>
            <a:r>
              <a:rPr lang="de-DE" sz="1200" b="0" baseline="0">
                <a:latin typeface="Arial" pitchFamily="34" charset="0"/>
                <a:cs typeface="Arial" pitchFamily="34" charset="0"/>
              </a:rPr>
              <a:t> </a:t>
            </a:r>
            <a:r>
              <a:rPr lang="de-DE" sz="1200" b="0" baseline="0" err="1">
                <a:latin typeface="Arial" pitchFamily="34" charset="0"/>
                <a:cs typeface="Arial" pitchFamily="34" charset="0"/>
              </a:rPr>
              <a:t>agreement</a:t>
            </a:r>
            <a:r>
              <a:rPr lang="de-DE" sz="1200" b="0" baseline="0">
                <a:latin typeface="Arial" pitchFamily="34" charset="0"/>
                <a:cs typeface="Arial" pitchFamily="34" charset="0"/>
              </a:rPr>
              <a:t>.</a:t>
            </a:r>
          </a:p>
          <a:p>
            <a:r>
              <a:rPr lang="de-DE" sz="1200" b="0" baseline="0" err="1">
                <a:latin typeface="Arial" pitchFamily="34" charset="0"/>
                <a:cs typeface="Arial" pitchFamily="34" charset="0"/>
              </a:rPr>
              <a:t>We</a:t>
            </a:r>
            <a:r>
              <a:rPr lang="de-DE" sz="1200" b="0" baseline="0">
                <a:latin typeface="Arial" pitchFamily="34" charset="0"/>
                <a:cs typeface="Arial" pitchFamily="34" charset="0"/>
              </a:rPr>
              <a:t> </a:t>
            </a:r>
            <a:r>
              <a:rPr lang="de-DE" sz="1200" b="0" baseline="0" err="1">
                <a:latin typeface="Arial" pitchFamily="34" charset="0"/>
                <a:cs typeface="Arial" pitchFamily="34" charset="0"/>
              </a:rPr>
              <a:t>support</a:t>
            </a:r>
            <a:r>
              <a:rPr lang="de-DE" sz="1200" b="0" baseline="0">
                <a:latin typeface="Arial" pitchFamily="34" charset="0"/>
                <a:cs typeface="Arial" pitchFamily="34" charset="0"/>
              </a:rPr>
              <a:t> </a:t>
            </a:r>
            <a:r>
              <a:rPr lang="de-DE" sz="1200" b="0" baseline="0" err="1">
                <a:latin typeface="Arial" pitchFamily="34" charset="0"/>
                <a:cs typeface="Arial" pitchFamily="34" charset="0"/>
              </a:rPr>
              <a:t>our</a:t>
            </a:r>
            <a:r>
              <a:rPr lang="de-DE" sz="1200" b="0" baseline="0">
                <a:latin typeface="Arial" pitchFamily="34" charset="0"/>
                <a:cs typeface="Arial" pitchFamily="34" charset="0"/>
              </a:rPr>
              <a:t> </a:t>
            </a:r>
            <a:r>
              <a:rPr lang="de-DE" sz="1200" b="0" baseline="0" err="1">
                <a:latin typeface="Arial" pitchFamily="34" charset="0"/>
                <a:cs typeface="Arial" pitchFamily="34" charset="0"/>
              </a:rPr>
              <a:t>partners</a:t>
            </a:r>
            <a:r>
              <a:rPr lang="de-DE" sz="1200" b="0" baseline="0">
                <a:latin typeface="Arial" pitchFamily="34" charset="0"/>
                <a:cs typeface="Arial" pitchFamily="34" charset="0"/>
              </a:rPr>
              <a:t> in different </a:t>
            </a:r>
            <a:r>
              <a:rPr lang="de-DE" sz="1200" b="0" baseline="0" err="1">
                <a:latin typeface="Arial" pitchFamily="34" charset="0"/>
                <a:cs typeface="Arial" pitchFamily="34" charset="0"/>
              </a:rPr>
              <a:t>ways</a:t>
            </a:r>
            <a:endParaRPr lang="de-DE" sz="1200" b="0" baseline="0">
              <a:latin typeface="Arial" pitchFamily="34" charset="0"/>
              <a:cs typeface="Arial" pitchFamily="34" charset="0"/>
            </a:endParaRPr>
          </a:p>
          <a:p>
            <a:endParaRPr lang="de-DE" sz="1200" b="0" baseline="0">
              <a:latin typeface="Arial" pitchFamily="34" charset="0"/>
              <a:cs typeface="Arial" pitchFamily="34" charset="0"/>
            </a:endParaRPr>
          </a:p>
          <a:p>
            <a:r>
              <a:rPr lang="de-DE" sz="1200" b="0" baseline="0" err="1">
                <a:latin typeface="Arial" pitchFamily="34" charset="0"/>
                <a:cs typeface="Arial" pitchFamily="34" charset="0"/>
              </a:rPr>
              <a:t>Means</a:t>
            </a:r>
            <a:r>
              <a:rPr lang="de-DE" sz="1200" b="0" baseline="0">
                <a:latin typeface="Arial" pitchFamily="34" charset="0"/>
                <a:cs typeface="Arial" pitchFamily="34" charset="0"/>
              </a:rPr>
              <a:t>:</a:t>
            </a:r>
          </a:p>
          <a:p>
            <a:pPr marL="171450" indent="-171450">
              <a:buFontTx/>
              <a:buChar char="-"/>
            </a:pPr>
            <a:r>
              <a:rPr lang="de-DE" sz="1200" b="0" baseline="0" err="1">
                <a:latin typeface="Arial" pitchFamily="34" charset="0"/>
                <a:cs typeface="Arial" pitchFamily="34" charset="0"/>
              </a:rPr>
              <a:t>Less</a:t>
            </a:r>
            <a:r>
              <a:rPr lang="de-DE" sz="1200" b="0" baseline="0">
                <a:latin typeface="Arial" pitchFamily="34" charset="0"/>
                <a:cs typeface="Arial" pitchFamily="34" charset="0"/>
              </a:rPr>
              <a:t> </a:t>
            </a:r>
            <a:r>
              <a:rPr lang="de-DE" sz="1200" b="0" baseline="0" err="1">
                <a:latin typeface="Arial" pitchFamily="34" charset="0"/>
                <a:cs typeface="Arial" pitchFamily="34" charset="0"/>
              </a:rPr>
              <a:t>risk</a:t>
            </a:r>
            <a:endParaRPr lang="de-DE" sz="1200" b="0" baseline="0">
              <a:latin typeface="Arial" pitchFamily="34" charset="0"/>
              <a:cs typeface="Arial" pitchFamily="34" charset="0"/>
            </a:endParaRPr>
          </a:p>
          <a:p>
            <a:pPr marL="171450" indent="-171450">
              <a:buFontTx/>
              <a:buChar char="-"/>
            </a:pPr>
            <a:r>
              <a:rPr lang="de-DE" sz="1200" b="0" baseline="0">
                <a:latin typeface="Arial" pitchFamily="34" charset="0"/>
                <a:cs typeface="Arial" pitchFamily="34" charset="0"/>
              </a:rPr>
              <a:t>More time </a:t>
            </a:r>
            <a:r>
              <a:rPr lang="de-DE" sz="1200" b="0" baseline="0" err="1">
                <a:latin typeface="Arial" pitchFamily="34" charset="0"/>
                <a:cs typeface="Arial" pitchFamily="34" charset="0"/>
              </a:rPr>
              <a:t>to</a:t>
            </a:r>
            <a:r>
              <a:rPr lang="de-DE" sz="1200" b="0" baseline="0">
                <a:latin typeface="Arial" pitchFamily="34" charset="0"/>
                <a:cs typeface="Arial" pitchFamily="34" charset="0"/>
              </a:rPr>
              <a:t> </a:t>
            </a:r>
            <a:r>
              <a:rPr lang="de-DE" sz="1200" b="0" baseline="0" err="1">
                <a:latin typeface="Arial" pitchFamily="34" charset="0"/>
                <a:cs typeface="Arial" pitchFamily="34" charset="0"/>
              </a:rPr>
              <a:t>study</a:t>
            </a:r>
            <a:r>
              <a:rPr lang="de-DE" sz="1200" b="0" baseline="0">
                <a:latin typeface="Arial" pitchFamily="34" charset="0"/>
                <a:cs typeface="Arial" pitchFamily="34" charset="0"/>
              </a:rPr>
              <a:t> </a:t>
            </a:r>
            <a:r>
              <a:rPr lang="de-DE" sz="1200" b="0" baseline="0" err="1">
                <a:latin typeface="Arial" pitchFamily="34" charset="0"/>
                <a:cs typeface="Arial" pitchFamily="34" charset="0"/>
              </a:rPr>
              <a:t>and</a:t>
            </a:r>
            <a:r>
              <a:rPr lang="de-DE" sz="1200" b="0" baseline="0">
                <a:latin typeface="Arial" pitchFamily="34" charset="0"/>
                <a:cs typeface="Arial" pitchFamily="34" charset="0"/>
              </a:rPr>
              <a:t> </a:t>
            </a:r>
            <a:r>
              <a:rPr lang="de-DE" sz="1200" b="0" baseline="0" err="1">
                <a:latin typeface="Arial" pitchFamily="34" charset="0"/>
                <a:cs typeface="Arial" pitchFamily="34" charset="0"/>
              </a:rPr>
              <a:t>enter</a:t>
            </a:r>
            <a:r>
              <a:rPr lang="de-DE" sz="1200" b="0" baseline="0">
                <a:latin typeface="Arial" pitchFamily="34" charset="0"/>
                <a:cs typeface="Arial" pitchFamily="34" charset="0"/>
              </a:rPr>
              <a:t> </a:t>
            </a:r>
            <a:r>
              <a:rPr lang="de-DE" sz="1200" b="0" baseline="0" err="1">
                <a:latin typeface="Arial" pitchFamily="34" charset="0"/>
                <a:cs typeface="Arial" pitchFamily="34" charset="0"/>
              </a:rPr>
              <a:t>market</a:t>
            </a:r>
            <a:endParaRPr lang="de-DE" sz="1200" b="0" baseline="0">
              <a:latin typeface="Arial" pitchFamily="34" charset="0"/>
              <a:cs typeface="Arial" pitchFamily="34" charset="0"/>
            </a:endParaRPr>
          </a:p>
          <a:p>
            <a:pPr marL="171450" indent="-171450">
              <a:buFontTx/>
              <a:buChar char="-"/>
            </a:pPr>
            <a:r>
              <a:rPr lang="de-DE" sz="1200" b="0" baseline="0" err="1">
                <a:latin typeface="Arial" pitchFamily="34" charset="0"/>
                <a:cs typeface="Arial" pitchFamily="34" charset="0"/>
              </a:rPr>
              <a:t>Guaranteed</a:t>
            </a:r>
            <a:r>
              <a:rPr lang="de-DE" sz="1200" b="0" baseline="0">
                <a:latin typeface="Arial" pitchFamily="34" charset="0"/>
                <a:cs typeface="Arial" pitchFamily="34" charset="0"/>
              </a:rPr>
              <a:t> </a:t>
            </a:r>
            <a:r>
              <a:rPr lang="de-DE" sz="1200" b="0" baseline="0" err="1">
                <a:latin typeface="Arial" pitchFamily="34" charset="0"/>
                <a:cs typeface="Arial" pitchFamily="34" charset="0"/>
              </a:rPr>
              <a:t>supply</a:t>
            </a:r>
            <a:r>
              <a:rPr lang="de-DE" sz="1200" b="0" baseline="0">
                <a:latin typeface="Arial" pitchFamily="34" charset="0"/>
                <a:cs typeface="Arial" pitchFamily="34" charset="0"/>
              </a:rPr>
              <a:t> </a:t>
            </a:r>
            <a:r>
              <a:rPr lang="de-DE" sz="1200" b="0" baseline="0" err="1">
                <a:latin typeface="Arial" pitchFamily="34" charset="0"/>
                <a:cs typeface="Arial" pitchFamily="34" charset="0"/>
              </a:rPr>
              <a:t>line</a:t>
            </a:r>
            <a:endParaRPr lang="de-DE" sz="1200" b="0" baseline="0">
              <a:latin typeface="Arial" pitchFamily="34" charset="0"/>
              <a:cs typeface="Arial" pitchFamily="34" charset="0"/>
            </a:endParaRPr>
          </a:p>
          <a:p>
            <a:pPr marL="171450" indent="-171450">
              <a:buFontTx/>
              <a:buChar char="-"/>
            </a:pPr>
            <a:r>
              <a:rPr lang="de-DE" sz="1200" b="0" baseline="0">
                <a:latin typeface="Arial" pitchFamily="34" charset="0"/>
                <a:cs typeface="Arial" pitchFamily="34" charset="0"/>
              </a:rPr>
              <a:t>….</a:t>
            </a:r>
          </a:p>
          <a:p>
            <a:pPr marL="171450" indent="-171450">
              <a:buFontTx/>
              <a:buChar char="-"/>
            </a:pPr>
            <a:endParaRPr lang="de-DE" sz="1200" b="0" baseline="0">
              <a:latin typeface="Arial" pitchFamily="34" charset="0"/>
              <a:cs typeface="Arial" pitchFamily="34" charset="0"/>
            </a:endParaRPr>
          </a:p>
          <a:p>
            <a:pPr marL="171450" indent="-171450">
              <a:buFontTx/>
              <a:buChar char="-"/>
            </a:pPr>
            <a:endParaRPr lang="de-DE" sz="1200" b="0" baseline="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078298B-EBA8-4F42-8847-D6824F77508E}" type="slidenum">
              <a:rPr lang="de-DE" smtClean="0"/>
              <a:pPr/>
              <a:t>3</a:t>
            </a:fld>
            <a:endParaRPr lang="de-DE"/>
          </a:p>
        </p:txBody>
      </p:sp>
    </p:spTree>
    <p:extLst>
      <p:ext uri="{BB962C8B-B14F-4D97-AF65-F5344CB8AC3E}">
        <p14:creationId xmlns:p14="http://schemas.microsoft.com/office/powerpoint/2010/main" val="10382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75299" rtl="0" eaLnBrk="1" fontAlgn="auto" latinLnBrk="0" hangingPunct="1">
              <a:lnSpc>
                <a:spcPct val="100000"/>
              </a:lnSpc>
              <a:spcBef>
                <a:spcPts val="0"/>
              </a:spcBef>
              <a:spcAft>
                <a:spcPts val="0"/>
              </a:spcAft>
              <a:buClrTx/>
              <a:buSzTx/>
              <a:buFontTx/>
              <a:buNone/>
              <a:tabLst/>
              <a:defRPr/>
            </a:pPr>
            <a:endParaRPr lang="de-CH">
              <a:effectLst/>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078298B-EBA8-4F42-8847-D6824F77508E}" type="slidenum">
              <a:rPr lang="de-DE" smtClean="0"/>
              <a:pPr/>
              <a:t>4</a:t>
            </a:fld>
            <a:endParaRPr lang="de-DE"/>
          </a:p>
        </p:txBody>
      </p:sp>
    </p:spTree>
    <p:extLst>
      <p:ext uri="{BB962C8B-B14F-4D97-AF65-F5344CB8AC3E}">
        <p14:creationId xmlns:p14="http://schemas.microsoft.com/office/powerpoint/2010/main" val="94212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75299" rtl="0" eaLnBrk="1" fontAlgn="auto" latinLnBrk="0" hangingPunct="1">
              <a:lnSpc>
                <a:spcPct val="100000"/>
              </a:lnSpc>
              <a:spcBef>
                <a:spcPts val="0"/>
              </a:spcBef>
              <a:spcAft>
                <a:spcPts val="0"/>
              </a:spcAft>
              <a:buClrTx/>
              <a:buSzTx/>
              <a:buFontTx/>
              <a:buNone/>
              <a:tabLst/>
              <a:defRPr/>
            </a:pPr>
            <a:endParaRPr lang="de-CH">
              <a:effectLst/>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078298B-EBA8-4F42-8847-D6824F77508E}" type="slidenum">
              <a:rPr lang="de-DE" smtClean="0"/>
              <a:pPr/>
              <a:t>5</a:t>
            </a:fld>
            <a:endParaRPr lang="de-DE"/>
          </a:p>
        </p:txBody>
      </p:sp>
    </p:spTree>
    <p:extLst>
      <p:ext uri="{BB962C8B-B14F-4D97-AF65-F5344CB8AC3E}">
        <p14:creationId xmlns:p14="http://schemas.microsoft.com/office/powerpoint/2010/main" val="94212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75299" rtl="0" eaLnBrk="1" fontAlgn="auto" latinLnBrk="0" hangingPunct="1">
              <a:lnSpc>
                <a:spcPct val="100000"/>
              </a:lnSpc>
              <a:spcBef>
                <a:spcPts val="0"/>
              </a:spcBef>
              <a:spcAft>
                <a:spcPts val="0"/>
              </a:spcAft>
              <a:buClrTx/>
              <a:buSzTx/>
              <a:buFontTx/>
              <a:buNone/>
              <a:tabLst/>
              <a:defRPr/>
            </a:pPr>
            <a:endParaRPr lang="de-CH">
              <a:effectLst/>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078298B-EBA8-4F42-8847-D6824F77508E}" type="slidenum">
              <a:rPr lang="de-DE" smtClean="0"/>
              <a:pPr/>
              <a:t>6</a:t>
            </a:fld>
            <a:endParaRPr lang="de-DE"/>
          </a:p>
        </p:txBody>
      </p:sp>
    </p:spTree>
    <p:extLst>
      <p:ext uri="{BB962C8B-B14F-4D97-AF65-F5344CB8AC3E}">
        <p14:creationId xmlns:p14="http://schemas.microsoft.com/office/powerpoint/2010/main" val="3051204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75299" rtl="0" eaLnBrk="1" fontAlgn="auto" latinLnBrk="0" hangingPunct="1">
              <a:lnSpc>
                <a:spcPct val="100000"/>
              </a:lnSpc>
              <a:spcBef>
                <a:spcPts val="0"/>
              </a:spcBef>
              <a:spcAft>
                <a:spcPts val="0"/>
              </a:spcAft>
              <a:buClrTx/>
              <a:buSzTx/>
              <a:buFontTx/>
              <a:buNone/>
              <a:tabLst/>
              <a:defRPr/>
            </a:pPr>
            <a:endParaRPr lang="de-CH">
              <a:effectLst/>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078298B-EBA8-4F42-8847-D6824F77508E}" type="slidenum">
              <a:rPr lang="de-DE" smtClean="0"/>
              <a:pPr/>
              <a:t>7</a:t>
            </a:fld>
            <a:endParaRPr lang="de-DE"/>
          </a:p>
        </p:txBody>
      </p:sp>
    </p:spTree>
    <p:extLst>
      <p:ext uri="{BB962C8B-B14F-4D97-AF65-F5344CB8AC3E}">
        <p14:creationId xmlns:p14="http://schemas.microsoft.com/office/powerpoint/2010/main" val="210591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75299" rtl="0" eaLnBrk="1" fontAlgn="auto" latinLnBrk="0" hangingPunct="1">
              <a:lnSpc>
                <a:spcPct val="100000"/>
              </a:lnSpc>
              <a:spcBef>
                <a:spcPts val="0"/>
              </a:spcBef>
              <a:spcAft>
                <a:spcPts val="0"/>
              </a:spcAft>
              <a:buClrTx/>
              <a:buSzTx/>
              <a:buFontTx/>
              <a:buNone/>
              <a:tabLst/>
              <a:defRPr/>
            </a:pPr>
            <a:endParaRPr lang="de-CH">
              <a:effectLst/>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078298B-EBA8-4F42-8847-D6824F77508E}" type="slidenum">
              <a:rPr lang="de-DE" smtClean="0"/>
              <a:pPr/>
              <a:t>10</a:t>
            </a:fld>
            <a:endParaRPr lang="de-DE"/>
          </a:p>
        </p:txBody>
      </p:sp>
    </p:spTree>
    <p:extLst>
      <p:ext uri="{BB962C8B-B14F-4D97-AF65-F5344CB8AC3E}">
        <p14:creationId xmlns:p14="http://schemas.microsoft.com/office/powerpoint/2010/main" val="193473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endParaRPr lang="de-CH" sz="1200">
              <a:solidFill>
                <a:schemeClr val="accent6">
                  <a:lumMod val="10000"/>
                </a:schemeClr>
              </a:solidFill>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5078298B-EBA8-4F42-8847-D6824F77508E}" type="slidenum">
              <a:rPr lang="de-DE" smtClean="0"/>
              <a:pPr/>
              <a:t>11</a:t>
            </a:fld>
            <a:endParaRPr lang="de-DE"/>
          </a:p>
        </p:txBody>
      </p:sp>
    </p:spTree>
    <p:extLst>
      <p:ext uri="{BB962C8B-B14F-4D97-AF65-F5344CB8AC3E}">
        <p14:creationId xmlns:p14="http://schemas.microsoft.com/office/powerpoint/2010/main" val="186827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b="1" kern="120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5078298B-EBA8-4F42-8847-D6824F77508E}" type="slidenum">
              <a:rPr lang="de-DE" smtClean="0"/>
              <a:pPr/>
              <a:t>12</a:t>
            </a:fld>
            <a:endParaRPr lang="de-DE"/>
          </a:p>
        </p:txBody>
      </p:sp>
    </p:spTree>
    <p:extLst>
      <p:ext uri="{BB962C8B-B14F-4D97-AF65-F5344CB8AC3E}">
        <p14:creationId xmlns:p14="http://schemas.microsoft.com/office/powerpoint/2010/main" val="2248372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haltssl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Überschrift</a:t>
            </a:r>
            <a:br>
              <a:rPr lang="de-DE" dirty="0"/>
            </a:br>
            <a:r>
              <a:rPr lang="de-DE" dirty="0"/>
              <a:t>höchstens zweizeilig</a:t>
            </a:r>
          </a:p>
        </p:txBody>
      </p:sp>
      <p:sp>
        <p:nvSpPr>
          <p:cNvPr id="4" name="Fußzeilenplatzhalter 3"/>
          <p:cNvSpPr>
            <a:spLocks noGrp="1"/>
          </p:cNvSpPr>
          <p:nvPr>
            <p:ph type="ftr" sz="quarter" idx="11"/>
          </p:nvPr>
        </p:nvSpPr>
        <p:spPr>
          <a:xfrm>
            <a:off x="681510" y="6958944"/>
            <a:ext cx="6132525" cy="229442"/>
          </a:xfrm>
        </p:spPr>
        <p:txBody>
          <a:bodyPr/>
          <a:lstStyle>
            <a:lvl1pPr>
              <a:defRPr>
                <a:solidFill>
                  <a:schemeClr val="tx1"/>
                </a:solidFill>
              </a:defRPr>
            </a:lvl1pPr>
          </a:lstStyle>
          <a:p>
            <a:r>
              <a:rPr lang="de-DE"/>
              <a:t>Company </a:t>
            </a:r>
            <a:r>
              <a:rPr lang="de-DE" err="1"/>
              <a:t>Presentation</a:t>
            </a:r>
            <a:r>
              <a:rPr lang="de-DE"/>
              <a:t>, Page</a:t>
            </a:r>
          </a:p>
        </p:txBody>
      </p:sp>
      <p:sp>
        <p:nvSpPr>
          <p:cNvPr id="5" name="Foliennummernplatzhalter 4"/>
          <p:cNvSpPr>
            <a:spLocks noGrp="1"/>
          </p:cNvSpPr>
          <p:nvPr>
            <p:ph type="sldNum" sz="quarter" idx="12"/>
          </p:nvPr>
        </p:nvSpPr>
        <p:spPr>
          <a:xfrm>
            <a:off x="2232460" y="7079688"/>
            <a:ext cx="646911" cy="180774"/>
          </a:xfrm>
        </p:spPr>
        <p:txBody>
          <a:bodyPr/>
          <a:lstStyle>
            <a:lvl1pPr>
              <a:defRPr>
                <a:solidFill>
                  <a:schemeClr val="tx1"/>
                </a:solidFill>
              </a:defRPr>
            </a:lvl1pPr>
          </a:lstStyle>
          <a:p>
            <a:fld id="{378C3C12-3B01-488D-9300-749473C8F7E2}" type="slidenum">
              <a:rPr lang="de-DE" smtClean="0"/>
              <a:pPr/>
              <a:t>‹#›</a:t>
            </a:fld>
            <a:endParaRPr lang="de-DE"/>
          </a:p>
        </p:txBody>
      </p:sp>
      <p:sp>
        <p:nvSpPr>
          <p:cNvPr id="11" name="Textplatzhalter 10"/>
          <p:cNvSpPr>
            <a:spLocks noGrp="1"/>
          </p:cNvSpPr>
          <p:nvPr>
            <p:ph type="body" sz="quarter" idx="13"/>
          </p:nvPr>
        </p:nvSpPr>
        <p:spPr>
          <a:xfrm>
            <a:off x="690944" y="2217738"/>
            <a:ext cx="8353425" cy="4103687"/>
          </a:xfrm>
        </p:spPr>
        <p:txBody>
          <a:bodyPr/>
          <a:lstStyle>
            <a:lvl2pPr marL="180975" indent="-180975">
              <a:buClr>
                <a:schemeClr val="tx1"/>
              </a:buClr>
              <a:buFont typeface="Arial" pitchFamily="34" charset="0"/>
              <a:buChar char="•"/>
              <a:defRPr/>
            </a:lvl2pPr>
            <a:lvl3pPr>
              <a:buClr>
                <a:schemeClr val="tx1"/>
              </a:buCl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Picture 1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 y="561975"/>
            <a:ext cx="9753599" cy="100811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feld 7"/>
          <p:cNvSpPr txBox="1"/>
          <p:nvPr userDrawn="1"/>
        </p:nvSpPr>
        <p:spPr>
          <a:xfrm>
            <a:off x="381740" y="188837"/>
            <a:ext cx="8853700" cy="123111"/>
          </a:xfrm>
          <a:prstGeom prst="rect">
            <a:avLst/>
          </a:prstGeom>
          <a:noFill/>
        </p:spPr>
        <p:txBody>
          <a:bodyPr wrap="square" lIns="0" tIns="0" rIns="0" bIns="0" rtlCol="0">
            <a:spAutoFit/>
          </a:bodyPr>
          <a:lstStyle/>
          <a:p>
            <a:pPr defTabSz="896938"/>
            <a:r>
              <a:rPr lang="de-DE" sz="800" baseline="0">
                <a:solidFill>
                  <a:schemeClr val="bg2"/>
                </a:solidFill>
                <a:latin typeface="Arial" pitchFamily="34" charset="0"/>
                <a:cs typeface="Arial" pitchFamily="34" charset="0"/>
              </a:rPr>
              <a:t>      WHAT WE DO                       WHAT WE HAVE                                RESOURCES                        YOUR PARTNERS</a:t>
            </a:r>
            <a:endParaRPr lang="de-DE" sz="80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227247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haltsslide">
    <p:spTree>
      <p:nvGrpSpPr>
        <p:cNvPr id="1" name=""/>
        <p:cNvGrpSpPr/>
        <p:nvPr/>
      </p:nvGrpSpPr>
      <p:grpSpPr>
        <a:xfrm>
          <a:off x="0" y="0"/>
          <a:ext cx="0" cy="0"/>
          <a:chOff x="0" y="0"/>
          <a:chExt cx="0" cy="0"/>
        </a:xfrm>
      </p:grpSpPr>
      <p:sp>
        <p:nvSpPr>
          <p:cNvPr id="11" name="Textplatzhalter 10"/>
          <p:cNvSpPr>
            <a:spLocks noGrp="1"/>
          </p:cNvSpPr>
          <p:nvPr>
            <p:ph type="body" sz="quarter" idx="13"/>
          </p:nvPr>
        </p:nvSpPr>
        <p:spPr>
          <a:xfrm>
            <a:off x="690944" y="2217738"/>
            <a:ext cx="8353425" cy="4103687"/>
          </a:xfrm>
        </p:spPr>
        <p:txBody>
          <a:bodyPr/>
          <a:lstStyle>
            <a:lvl2pPr marL="180975" indent="-180975">
              <a:buClr>
                <a:schemeClr val="tx1"/>
              </a:buClr>
              <a:buFont typeface="Arial" pitchFamily="34" charset="0"/>
              <a:buChar char="•"/>
              <a:defRPr/>
            </a:lvl2pPr>
            <a:lvl3pPr>
              <a:buClr>
                <a:schemeClr val="tx1"/>
              </a:buCl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 2"/>
          <p:cNvSpPr>
            <a:spLocks noGrp="1"/>
          </p:cNvSpPr>
          <p:nvPr>
            <p:ph type="title"/>
          </p:nvPr>
        </p:nvSpPr>
        <p:spPr/>
        <p:txBody>
          <a:bodyPr/>
          <a:lstStyle/>
          <a:p>
            <a:r>
              <a:rPr lang="de-DE"/>
              <a:t>Titelmasterformat durch Klicken bearbeiten</a:t>
            </a:r>
            <a:endParaRPr lang="de-CH"/>
          </a:p>
        </p:txBody>
      </p:sp>
      <p:sp>
        <p:nvSpPr>
          <p:cNvPr id="7" name="Fußzeilenplatzhalter 3"/>
          <p:cNvSpPr>
            <a:spLocks noGrp="1"/>
          </p:cNvSpPr>
          <p:nvPr>
            <p:ph type="ftr" sz="quarter" idx="11"/>
          </p:nvPr>
        </p:nvSpPr>
        <p:spPr>
          <a:xfrm>
            <a:off x="681510" y="6958944"/>
            <a:ext cx="6132525" cy="229442"/>
          </a:xfrm>
        </p:spPr>
        <p:txBody>
          <a:bodyPr/>
          <a:lstStyle>
            <a:lvl1pPr>
              <a:defRPr>
                <a:solidFill>
                  <a:schemeClr val="tx1"/>
                </a:solidFill>
              </a:defRPr>
            </a:lvl1pPr>
          </a:lstStyle>
          <a:p>
            <a:r>
              <a:rPr lang="de-DE"/>
              <a:t>Company </a:t>
            </a:r>
            <a:r>
              <a:rPr lang="de-DE" err="1"/>
              <a:t>Presentation</a:t>
            </a:r>
            <a:r>
              <a:rPr lang="de-DE"/>
              <a:t>, Page</a:t>
            </a:r>
          </a:p>
        </p:txBody>
      </p:sp>
      <p:sp>
        <p:nvSpPr>
          <p:cNvPr id="8" name="Foliennummernplatzhalter 4"/>
          <p:cNvSpPr>
            <a:spLocks noGrp="1"/>
          </p:cNvSpPr>
          <p:nvPr>
            <p:ph type="sldNum" sz="quarter" idx="12"/>
          </p:nvPr>
        </p:nvSpPr>
        <p:spPr>
          <a:xfrm>
            <a:off x="2232460" y="7079688"/>
            <a:ext cx="646911" cy="180774"/>
          </a:xfrm>
        </p:spPr>
        <p:txBody>
          <a:bodyPr/>
          <a:lstStyle>
            <a:lvl1pPr>
              <a:defRPr>
                <a:solidFill>
                  <a:schemeClr val="tx1"/>
                </a:solidFill>
              </a:defRPr>
            </a:lvl1pPr>
          </a:lstStyle>
          <a:p>
            <a:fld id="{378C3C12-3B01-488D-9300-749473C8F7E2}" type="slidenum">
              <a:rPr lang="de-DE" smtClean="0"/>
              <a:pPr/>
              <a:t>‹#›</a:t>
            </a:fld>
            <a:endParaRPr lang="de-DE"/>
          </a:p>
        </p:txBody>
      </p:sp>
    </p:spTree>
    <p:extLst>
      <p:ext uri="{BB962C8B-B14F-4D97-AF65-F5344CB8AC3E}">
        <p14:creationId xmlns:p14="http://schemas.microsoft.com/office/powerpoint/2010/main" val="255109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der Präse;">
    <p:spTree>
      <p:nvGrpSpPr>
        <p:cNvPr id="1" name=""/>
        <p:cNvGrpSpPr/>
        <p:nvPr/>
      </p:nvGrpSpPr>
      <p:grpSpPr>
        <a:xfrm>
          <a:off x="0" y="0"/>
          <a:ext cx="0" cy="0"/>
          <a:chOff x="0" y="0"/>
          <a:chExt cx="0" cy="0"/>
        </a:xfrm>
      </p:grpSpPr>
      <p:sp>
        <p:nvSpPr>
          <p:cNvPr id="6" name="Rechteck 5"/>
          <p:cNvSpPr/>
          <p:nvPr userDrawn="1"/>
        </p:nvSpPr>
        <p:spPr>
          <a:xfrm>
            <a:off x="0" y="0"/>
            <a:ext cx="10049256" cy="1874520"/>
          </a:xfrm>
          <a:prstGeom prst="rect">
            <a:avLst/>
          </a:prstGeom>
          <a:solidFill>
            <a:schemeClr val="bg1"/>
          </a:solidFill>
        </p:spPr>
        <p:txBody>
          <a:bodyPr lIns="0" tIns="0" rIns="0" bIns="0"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3" name="Fußzeilenplatzhalter 3"/>
          <p:cNvSpPr>
            <a:spLocks noGrp="1"/>
          </p:cNvSpPr>
          <p:nvPr>
            <p:ph type="ftr" sz="quarter" idx="11"/>
          </p:nvPr>
        </p:nvSpPr>
        <p:spPr>
          <a:xfrm>
            <a:off x="681510" y="6958944"/>
            <a:ext cx="6132525" cy="229442"/>
          </a:xfrm>
        </p:spPr>
        <p:txBody>
          <a:bodyPr/>
          <a:lstStyle>
            <a:lvl1pPr>
              <a:defRPr>
                <a:solidFill>
                  <a:schemeClr val="tx1"/>
                </a:solidFill>
              </a:defRPr>
            </a:lvl1pPr>
          </a:lstStyle>
          <a:p>
            <a:r>
              <a:rPr lang="de-DE"/>
              <a:t>Company </a:t>
            </a:r>
            <a:r>
              <a:rPr lang="de-DE" err="1"/>
              <a:t>Presentation</a:t>
            </a:r>
            <a:r>
              <a:rPr lang="de-DE"/>
              <a:t>, Page</a:t>
            </a:r>
          </a:p>
        </p:txBody>
      </p:sp>
      <p:sp>
        <p:nvSpPr>
          <p:cNvPr id="4" name="Foliennummernplatzhalter 4"/>
          <p:cNvSpPr>
            <a:spLocks noGrp="1"/>
          </p:cNvSpPr>
          <p:nvPr>
            <p:ph type="sldNum" sz="quarter" idx="12"/>
          </p:nvPr>
        </p:nvSpPr>
        <p:spPr>
          <a:xfrm>
            <a:off x="2232460" y="7079688"/>
            <a:ext cx="646911" cy="180774"/>
          </a:xfrm>
        </p:spPr>
        <p:txBody>
          <a:bodyPr/>
          <a:lstStyle>
            <a:lvl1pPr>
              <a:defRPr>
                <a:solidFill>
                  <a:schemeClr val="tx1"/>
                </a:solidFill>
              </a:defRPr>
            </a:lvl1pPr>
          </a:lstStyle>
          <a:p>
            <a:fld id="{378C3C12-3B01-488D-9300-749473C8F7E2}" type="slidenum">
              <a:rPr lang="de-DE" smtClean="0"/>
              <a:pPr/>
              <a:t>‹#›</a:t>
            </a:fld>
            <a:endParaRPr lang="de-DE"/>
          </a:p>
        </p:txBody>
      </p:sp>
    </p:spTree>
    <p:extLst>
      <p:ext uri="{BB962C8B-B14F-4D97-AF65-F5344CB8AC3E}">
        <p14:creationId xmlns:p14="http://schemas.microsoft.com/office/powerpoint/2010/main" val="190763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2"/>
          <p:cNvPicPr>
            <a:picLocks noChangeAspect="1" noChangeArrowheads="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1" y="561975"/>
            <a:ext cx="9753599" cy="10081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platzhalter 1"/>
          <p:cNvSpPr>
            <a:spLocks noGrp="1"/>
          </p:cNvSpPr>
          <p:nvPr>
            <p:ph type="title"/>
          </p:nvPr>
        </p:nvSpPr>
        <p:spPr>
          <a:xfrm>
            <a:off x="697274" y="718244"/>
            <a:ext cx="8356238" cy="648072"/>
          </a:xfrm>
          <a:prstGeom prst="rect">
            <a:avLst/>
          </a:prstGeom>
        </p:spPr>
        <p:txBody>
          <a:bodyPr vert="horz" lIns="0" tIns="0" rIns="0" bIns="0" rtlCol="0" anchor="ctr">
            <a:normAutofit/>
          </a:bodyPr>
          <a:lstStyle/>
          <a:p>
            <a:r>
              <a:rPr lang="de-DE" dirty="0"/>
              <a:t>Überschrift</a:t>
            </a:r>
            <a:br>
              <a:rPr lang="de-DE" dirty="0"/>
            </a:br>
            <a:r>
              <a:rPr lang="de-DE" dirty="0"/>
              <a:t>höchstens zweizeilig</a:t>
            </a:r>
          </a:p>
        </p:txBody>
      </p:sp>
      <p:sp>
        <p:nvSpPr>
          <p:cNvPr id="5" name="Fußzeilenplatzhalter 4"/>
          <p:cNvSpPr>
            <a:spLocks noGrp="1"/>
          </p:cNvSpPr>
          <p:nvPr>
            <p:ph type="ftr" sz="quarter" idx="3"/>
          </p:nvPr>
        </p:nvSpPr>
        <p:spPr>
          <a:xfrm>
            <a:off x="681510" y="6932669"/>
            <a:ext cx="6132525" cy="229442"/>
          </a:xfrm>
          <a:prstGeom prst="rect">
            <a:avLst/>
          </a:prstGeom>
        </p:spPr>
        <p:txBody>
          <a:bodyPr vert="horz" lIns="0" tIns="0" rIns="0" bIns="0" rtlCol="0" anchor="b"/>
          <a:lstStyle>
            <a:lvl1pPr algn="l">
              <a:defRPr sz="800">
                <a:solidFill>
                  <a:schemeClr val="tx1"/>
                </a:solidFill>
                <a:latin typeface="Verdana" pitchFamily="34" charset="0"/>
                <a:ea typeface="Verdana" pitchFamily="34" charset="0"/>
                <a:cs typeface="Verdana" pitchFamily="34" charset="0"/>
              </a:defRPr>
            </a:lvl1pPr>
          </a:lstStyle>
          <a:p>
            <a:r>
              <a:rPr lang="de-DE"/>
              <a:t>Company </a:t>
            </a:r>
            <a:r>
              <a:rPr lang="de-DE" err="1"/>
              <a:t>Presentation</a:t>
            </a:r>
            <a:r>
              <a:rPr lang="de-DE"/>
              <a:t>, Page</a:t>
            </a:r>
          </a:p>
        </p:txBody>
      </p:sp>
      <p:sp>
        <p:nvSpPr>
          <p:cNvPr id="6" name="Foliennummernplatzhalter 5"/>
          <p:cNvSpPr>
            <a:spLocks noGrp="1"/>
          </p:cNvSpPr>
          <p:nvPr>
            <p:ph type="sldNum" sz="quarter" idx="4"/>
          </p:nvPr>
        </p:nvSpPr>
        <p:spPr>
          <a:xfrm>
            <a:off x="5021380" y="6996291"/>
            <a:ext cx="646911" cy="180774"/>
          </a:xfrm>
          <a:prstGeom prst="rect">
            <a:avLst/>
          </a:prstGeom>
        </p:spPr>
        <p:txBody>
          <a:bodyPr vert="horz" lIns="0" tIns="0" rIns="0" bIns="0" rtlCol="0" anchor="t"/>
          <a:lstStyle>
            <a:lvl1pPr algn="l">
              <a:defRPr sz="800">
                <a:solidFill>
                  <a:schemeClr val="tx1"/>
                </a:solidFill>
                <a:latin typeface="Verdana" pitchFamily="34" charset="0"/>
                <a:ea typeface="Verdana" pitchFamily="34" charset="0"/>
                <a:cs typeface="Verdana" pitchFamily="34" charset="0"/>
              </a:defRPr>
            </a:lvl1pPr>
          </a:lstStyle>
          <a:p>
            <a:fld id="{378C3C12-3B01-488D-9300-749473C8F7E2}" type="slidenum">
              <a:rPr lang="de-DE" smtClean="0"/>
              <a:pPr/>
              <a:t>‹#›</a:t>
            </a:fld>
            <a:endParaRPr lang="de-DE"/>
          </a:p>
        </p:txBody>
      </p:sp>
      <p:sp>
        <p:nvSpPr>
          <p:cNvPr id="3" name="Textplatzhalter 2"/>
          <p:cNvSpPr>
            <a:spLocks noGrp="1"/>
          </p:cNvSpPr>
          <p:nvPr>
            <p:ph type="body" idx="1"/>
          </p:nvPr>
        </p:nvSpPr>
        <p:spPr>
          <a:xfrm>
            <a:off x="698357" y="2217738"/>
            <a:ext cx="8353424" cy="4103687"/>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feld 9"/>
          <p:cNvSpPr txBox="1"/>
          <p:nvPr userDrawn="1"/>
        </p:nvSpPr>
        <p:spPr>
          <a:xfrm>
            <a:off x="381740" y="188837"/>
            <a:ext cx="8853700" cy="123111"/>
          </a:xfrm>
          <a:prstGeom prst="rect">
            <a:avLst/>
          </a:prstGeom>
          <a:noFill/>
        </p:spPr>
        <p:txBody>
          <a:bodyPr wrap="square" lIns="0" tIns="0" rIns="0" bIns="0" rtlCol="0">
            <a:spAutoFit/>
          </a:bodyPr>
          <a:lstStyle/>
          <a:p>
            <a:pPr defTabSz="896938"/>
            <a:r>
              <a:rPr lang="de-DE" sz="800" baseline="0">
                <a:solidFill>
                  <a:schemeClr val="bg2"/>
                </a:solidFill>
                <a:latin typeface="Arial" pitchFamily="34" charset="0"/>
                <a:cs typeface="Arial" pitchFamily="34" charset="0"/>
              </a:rPr>
              <a:t>      WHAT WE DO                       WHAT WE HAVE                      SUPPORTING RESSOURCES                        YOUR PARTNERS</a:t>
            </a:r>
            <a:endParaRPr lang="de-DE" sz="80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215259557"/>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Lst>
  <p:hf hdr="0" ftr="0" dt="0"/>
  <p:txStyles>
    <p:titleStyle>
      <a:lvl1pPr algn="l" defTabSz="975299" rtl="0" eaLnBrk="1" latinLnBrk="0" hangingPunct="1">
        <a:spcBef>
          <a:spcPct val="0"/>
        </a:spcBef>
        <a:buNone/>
        <a:defRPr sz="1800" b="1" kern="1200">
          <a:solidFill>
            <a:schemeClr val="bg1"/>
          </a:solidFill>
          <a:latin typeface="Verdana" pitchFamily="34" charset="0"/>
          <a:ea typeface="Verdana" pitchFamily="34" charset="0"/>
          <a:cs typeface="Verdana" pitchFamily="34" charset="0"/>
        </a:defRPr>
      </a:lvl1pPr>
    </p:titleStyle>
    <p:bodyStyle>
      <a:lvl1pPr marL="0" indent="0" algn="l" defTabSz="975299" rtl="0" eaLnBrk="1" latinLnBrk="0" hangingPunct="1">
        <a:spcBef>
          <a:spcPct val="20000"/>
        </a:spcBef>
        <a:buFont typeface="Arial" pitchFamily="34" charset="0"/>
        <a:buNone/>
        <a:defRPr sz="1800" kern="1200">
          <a:solidFill>
            <a:schemeClr val="tx1"/>
          </a:solidFill>
          <a:latin typeface="Verdana" pitchFamily="34" charset="0"/>
          <a:ea typeface="Verdana" pitchFamily="34" charset="0"/>
          <a:cs typeface="Verdana" pitchFamily="34" charset="0"/>
        </a:defRPr>
      </a:lvl1pPr>
      <a:lvl2pPr marL="180975" indent="-180975" algn="l" defTabSz="975299" rtl="0" eaLnBrk="1" latinLnBrk="0" hangingPunct="1">
        <a:lnSpc>
          <a:spcPct val="100000"/>
        </a:lnSpc>
        <a:spcBef>
          <a:spcPts val="600"/>
        </a:spcBef>
        <a:spcAft>
          <a:spcPts val="600"/>
        </a:spcAft>
        <a:buClr>
          <a:schemeClr val="tx1"/>
        </a:buClr>
        <a:buFont typeface="Arial" pitchFamily="34" charset="0"/>
        <a:buChar char="•"/>
        <a:defRPr sz="1800" kern="1200">
          <a:solidFill>
            <a:schemeClr val="tx1"/>
          </a:solidFill>
          <a:latin typeface="Verdana" pitchFamily="34" charset="0"/>
          <a:ea typeface="Verdana" pitchFamily="34" charset="0"/>
          <a:cs typeface="Verdana" pitchFamily="34" charset="0"/>
        </a:defRPr>
      </a:lvl2pPr>
      <a:lvl3pPr marL="355600" indent="-174625" algn="l" defTabSz="975299" rtl="0" eaLnBrk="1" latinLnBrk="0" hangingPunct="1">
        <a:spcBef>
          <a:spcPts val="500"/>
        </a:spcBef>
        <a:spcAft>
          <a:spcPts val="500"/>
        </a:spcAft>
        <a:buClr>
          <a:schemeClr val="tx1"/>
        </a:buClr>
        <a:buFont typeface="Symbol" pitchFamily="18" charset="2"/>
        <a:buChar char="-"/>
        <a:defRPr sz="1600" kern="1200">
          <a:solidFill>
            <a:schemeClr val="tx1"/>
          </a:solidFill>
          <a:latin typeface="Verdana" pitchFamily="34" charset="0"/>
          <a:ea typeface="Verdana" pitchFamily="34" charset="0"/>
          <a:cs typeface="Verdana" pitchFamily="34" charset="0"/>
        </a:defRPr>
      </a:lvl3pPr>
      <a:lvl4pPr marL="538163" indent="-182563" algn="l" defTabSz="975299" rtl="0" eaLnBrk="1" latinLnBrk="0" hangingPunct="1">
        <a:spcBef>
          <a:spcPts val="400"/>
        </a:spcBef>
        <a:spcAft>
          <a:spcPts val="400"/>
        </a:spcAft>
        <a:buFont typeface="Arial" pitchFamily="34" charset="0"/>
        <a:buChar char="•"/>
        <a:tabLst/>
        <a:defRPr sz="1400" kern="1200">
          <a:solidFill>
            <a:schemeClr val="tx1"/>
          </a:solidFill>
          <a:latin typeface="Verdana" pitchFamily="34" charset="0"/>
          <a:ea typeface="Verdana" pitchFamily="34" charset="0"/>
          <a:cs typeface="Verdana" pitchFamily="34" charset="0"/>
        </a:defRPr>
      </a:lvl4pPr>
      <a:lvl5pPr marL="719138" indent="-180975" algn="l" defTabSz="975299" rtl="0" eaLnBrk="1" latinLnBrk="0" hangingPunct="1">
        <a:spcBef>
          <a:spcPts val="300"/>
        </a:spcBef>
        <a:spcAft>
          <a:spcPts val="300"/>
        </a:spcAft>
        <a:buFont typeface="Symbol" pitchFamily="18" charset="2"/>
        <a:buChar char="-"/>
        <a:defRPr sz="1200" kern="1200">
          <a:solidFill>
            <a:schemeClr val="tx1"/>
          </a:solidFill>
          <a:latin typeface="Verdana" pitchFamily="34" charset="0"/>
          <a:ea typeface="Verdana" pitchFamily="34" charset="0"/>
          <a:cs typeface="Verdana" pitchFamily="34" charset="0"/>
        </a:defRPr>
      </a:lvl5pPr>
      <a:lvl6pPr marL="2682072" indent="-243825" algn="l" defTabSz="97529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69722" indent="-243825" algn="l" defTabSz="97529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57371" indent="-243825" algn="l" defTabSz="97529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45021" indent="-243825" algn="l" defTabSz="97529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de-DE"/>
      </a:defPPr>
      <a:lvl1pPr marL="0" algn="l" defTabSz="975299" rtl="0" eaLnBrk="1" latinLnBrk="0" hangingPunct="1">
        <a:defRPr sz="1900" kern="1200">
          <a:solidFill>
            <a:schemeClr val="tx1"/>
          </a:solidFill>
          <a:latin typeface="+mn-lt"/>
          <a:ea typeface="+mn-ea"/>
          <a:cs typeface="+mn-cs"/>
        </a:defRPr>
      </a:lvl1pPr>
      <a:lvl2pPr marL="487650" algn="l" defTabSz="975299" rtl="0" eaLnBrk="1" latinLnBrk="0" hangingPunct="1">
        <a:defRPr sz="1900" kern="1200">
          <a:solidFill>
            <a:schemeClr val="tx1"/>
          </a:solidFill>
          <a:latin typeface="+mn-lt"/>
          <a:ea typeface="+mn-ea"/>
          <a:cs typeface="+mn-cs"/>
        </a:defRPr>
      </a:lvl2pPr>
      <a:lvl3pPr marL="975299" algn="l" defTabSz="975299" rtl="0" eaLnBrk="1" latinLnBrk="0" hangingPunct="1">
        <a:defRPr sz="1900" kern="1200">
          <a:solidFill>
            <a:schemeClr val="tx1"/>
          </a:solidFill>
          <a:latin typeface="+mn-lt"/>
          <a:ea typeface="+mn-ea"/>
          <a:cs typeface="+mn-cs"/>
        </a:defRPr>
      </a:lvl3pPr>
      <a:lvl4pPr marL="1462949" algn="l" defTabSz="975299" rtl="0" eaLnBrk="1" latinLnBrk="0" hangingPunct="1">
        <a:defRPr sz="1900" kern="1200">
          <a:solidFill>
            <a:schemeClr val="tx1"/>
          </a:solidFill>
          <a:latin typeface="+mn-lt"/>
          <a:ea typeface="+mn-ea"/>
          <a:cs typeface="+mn-cs"/>
        </a:defRPr>
      </a:lvl4pPr>
      <a:lvl5pPr marL="1950598" algn="l" defTabSz="975299" rtl="0" eaLnBrk="1" latinLnBrk="0" hangingPunct="1">
        <a:defRPr sz="1900" kern="1200">
          <a:solidFill>
            <a:schemeClr val="tx1"/>
          </a:solidFill>
          <a:latin typeface="+mn-lt"/>
          <a:ea typeface="+mn-ea"/>
          <a:cs typeface="+mn-cs"/>
        </a:defRPr>
      </a:lvl5pPr>
      <a:lvl6pPr marL="2438248" algn="l" defTabSz="975299" rtl="0" eaLnBrk="1" latinLnBrk="0" hangingPunct="1">
        <a:defRPr sz="1900" kern="1200">
          <a:solidFill>
            <a:schemeClr val="tx1"/>
          </a:solidFill>
          <a:latin typeface="+mn-lt"/>
          <a:ea typeface="+mn-ea"/>
          <a:cs typeface="+mn-cs"/>
        </a:defRPr>
      </a:lvl6pPr>
      <a:lvl7pPr marL="2925897" algn="l" defTabSz="975299" rtl="0" eaLnBrk="1" latinLnBrk="0" hangingPunct="1">
        <a:defRPr sz="1900" kern="1200">
          <a:solidFill>
            <a:schemeClr val="tx1"/>
          </a:solidFill>
          <a:latin typeface="+mn-lt"/>
          <a:ea typeface="+mn-ea"/>
          <a:cs typeface="+mn-cs"/>
        </a:defRPr>
      </a:lvl7pPr>
      <a:lvl8pPr marL="3413547" algn="l" defTabSz="975299" rtl="0" eaLnBrk="1" latinLnBrk="0" hangingPunct="1">
        <a:defRPr sz="1900" kern="1200">
          <a:solidFill>
            <a:schemeClr val="tx1"/>
          </a:solidFill>
          <a:latin typeface="+mn-lt"/>
          <a:ea typeface="+mn-ea"/>
          <a:cs typeface="+mn-cs"/>
        </a:defRPr>
      </a:lvl8pPr>
      <a:lvl9pPr marL="3901196" algn="l" defTabSz="97529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3.png"/><Relationship Id="rId4" Type="http://schemas.openxmlformats.org/officeDocument/2006/relationships/image" Target="../media/image7.jp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7500" lnSpcReduction="20000"/>
          </a:bodyPr>
          <a:lstStyle/>
          <a:p>
            <a:r>
              <a:rPr lang="de-DE" sz="5200" b="1" dirty="0">
                <a:solidFill>
                  <a:schemeClr val="accent6">
                    <a:lumMod val="10000"/>
                  </a:schemeClr>
                </a:solidFill>
              </a:rPr>
              <a:t>PJA TECHNOLOGIES, GmbH</a:t>
            </a:r>
          </a:p>
          <a:p>
            <a:endParaRPr lang="de-DE" sz="3000" dirty="0"/>
          </a:p>
          <a:p>
            <a:r>
              <a:rPr lang="de-DE" sz="3100" dirty="0"/>
              <a:t>Company </a:t>
            </a:r>
            <a:r>
              <a:rPr lang="en-US" sz="3100" dirty="0"/>
              <a:t>Presentation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sz="2100" i="1" dirty="0"/>
          </a:p>
          <a:p>
            <a:r>
              <a:rPr lang="de-DE" sz="2100" i="1" dirty="0" err="1"/>
              <a:t>October</a:t>
            </a:r>
            <a:r>
              <a:rPr lang="de-DE" sz="2100" i="1" dirty="0"/>
              <a:t> 2025 | PJA Technologies GmbH</a:t>
            </a:r>
            <a:br>
              <a:rPr lang="de-DE" dirty="0"/>
            </a:br>
            <a:endParaRPr lang="de-DE" dirty="0"/>
          </a:p>
          <a:p>
            <a:endParaRPr lang="en-US" dirty="0"/>
          </a:p>
        </p:txBody>
      </p:sp>
      <p:sp>
        <p:nvSpPr>
          <p:cNvPr id="4" name="Slide Number Placeholder 3"/>
          <p:cNvSpPr>
            <a:spLocks noGrp="1"/>
          </p:cNvSpPr>
          <p:nvPr>
            <p:ph type="sldNum" sz="quarter" idx="12"/>
          </p:nvPr>
        </p:nvSpPr>
        <p:spPr/>
        <p:txBody>
          <a:bodyPr/>
          <a:lstStyle/>
          <a:p>
            <a:fld id="{378C3C12-3B01-488D-9300-749473C8F7E2}" type="slidenum">
              <a:rPr lang="de-DE" smtClean="0"/>
              <a:pPr/>
              <a:t>1</a:t>
            </a:fld>
            <a:endParaRPr lang="de-DE"/>
          </a:p>
        </p:txBody>
      </p:sp>
    </p:spTree>
    <p:extLst>
      <p:ext uri="{BB962C8B-B14F-4D97-AF65-F5344CB8AC3E}">
        <p14:creationId xmlns:p14="http://schemas.microsoft.com/office/powerpoint/2010/main" val="403664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HEADQUARTERS IN SWITZERLAND</a:t>
            </a:r>
          </a:p>
        </p:txBody>
      </p:sp>
      <p:sp>
        <p:nvSpPr>
          <p:cNvPr id="18" name="Rechteck 17">
            <a:hlinkClick r:id="rId3" action="ppaction://hlinksldjump"/>
          </p:cNvPr>
          <p:cNvSpPr/>
          <p:nvPr/>
        </p:nvSpPr>
        <p:spPr>
          <a:xfrm>
            <a:off x="603634" y="54933"/>
            <a:ext cx="744774" cy="338554"/>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a:ln>
                <a:noFill/>
              </a:ln>
              <a:solidFill>
                <a:schemeClr val="bg2"/>
              </a:solidFill>
              <a:effectLst/>
              <a:uLnTx/>
              <a:uFillTx/>
            </a:endParaRPr>
          </a:p>
        </p:txBody>
      </p:sp>
      <p:sp>
        <p:nvSpPr>
          <p:cNvPr id="19" name="Rechteck 18">
            <a:hlinkClick r:id="rId4" action="ppaction://hlinksldjump"/>
          </p:cNvPr>
          <p:cNvSpPr/>
          <p:nvPr/>
        </p:nvSpPr>
        <p:spPr>
          <a:xfrm>
            <a:off x="1555636" y="54933"/>
            <a:ext cx="1088916" cy="338554"/>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a:ln>
                <a:noFill/>
              </a:ln>
              <a:solidFill>
                <a:schemeClr val="bg2"/>
              </a:solidFill>
              <a:effectLst/>
              <a:uLnTx/>
              <a:uFillTx/>
            </a:endParaRPr>
          </a:p>
        </p:txBody>
      </p:sp>
      <p:sp>
        <p:nvSpPr>
          <p:cNvPr id="21" name="Rechteck 20">
            <a:hlinkClick r:id="" action="ppaction://noaction"/>
          </p:cNvPr>
          <p:cNvSpPr/>
          <p:nvPr/>
        </p:nvSpPr>
        <p:spPr>
          <a:xfrm>
            <a:off x="3859937" y="54933"/>
            <a:ext cx="3321119" cy="338554"/>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a:ln>
                <a:noFill/>
              </a:ln>
              <a:solidFill>
                <a:schemeClr val="bg2"/>
              </a:solidFill>
              <a:effectLst/>
              <a:uLnTx/>
              <a:uFillTx/>
            </a:endParaRPr>
          </a:p>
        </p:txBody>
      </p:sp>
      <p:sp>
        <p:nvSpPr>
          <p:cNvPr id="22" name="Rechteck 21">
            <a:hlinkClick r:id="" action="ppaction://noaction"/>
          </p:cNvPr>
          <p:cNvSpPr/>
          <p:nvPr/>
        </p:nvSpPr>
        <p:spPr>
          <a:xfrm>
            <a:off x="7363558" y="54933"/>
            <a:ext cx="803125" cy="338554"/>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a:ln>
                <a:noFill/>
              </a:ln>
              <a:solidFill>
                <a:schemeClr val="bg2"/>
              </a:solidFill>
              <a:effectLst/>
              <a:uLnTx/>
              <a:uFillTx/>
            </a:endParaRPr>
          </a:p>
        </p:txBody>
      </p:sp>
      <p:sp>
        <p:nvSpPr>
          <p:cNvPr id="23" name="Rechteck 22">
            <a:hlinkClick r:id="" action="ppaction://noaction"/>
          </p:cNvPr>
          <p:cNvSpPr/>
          <p:nvPr/>
        </p:nvSpPr>
        <p:spPr>
          <a:xfrm>
            <a:off x="8330358" y="54933"/>
            <a:ext cx="855295" cy="338554"/>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a:ln>
                <a:noFill/>
              </a:ln>
              <a:solidFill>
                <a:schemeClr val="bg2"/>
              </a:solidFill>
              <a:effectLst/>
              <a:uLnTx/>
              <a:uFillTx/>
            </a:endParaRPr>
          </a:p>
        </p:txBody>
      </p:sp>
      <p:sp>
        <p:nvSpPr>
          <p:cNvPr id="13" name="Textfeld 12"/>
          <p:cNvSpPr txBox="1"/>
          <p:nvPr/>
        </p:nvSpPr>
        <p:spPr>
          <a:xfrm>
            <a:off x="697274" y="2831716"/>
            <a:ext cx="3432149" cy="3120637"/>
          </a:xfrm>
          <a:prstGeom prst="rect">
            <a:avLst/>
          </a:prstGeom>
        </p:spPr>
        <p:txBody>
          <a:bodyPr vert="horz" wrap="none" lIns="0" tIns="0" rIns="0" bIns="0" rtlCol="0">
            <a:noAutofit/>
          </a:bodyPr>
          <a:lstStyle/>
          <a:p>
            <a:pPr marL="0" indent="0">
              <a:buNone/>
            </a:pPr>
            <a:r>
              <a:rPr lang="en-US" sz="1600" b="1" dirty="0">
                <a:solidFill>
                  <a:schemeClr val="accent6">
                    <a:lumMod val="10000"/>
                  </a:schemeClr>
                </a:solidFill>
                <a:latin typeface="Verdana" pitchFamily="34" charset="0"/>
                <a:ea typeface="Verdana" pitchFamily="34" charset="0"/>
                <a:cs typeface="Verdana" pitchFamily="34" charset="0"/>
              </a:rPr>
              <a:t>R&amp;D CENTER </a:t>
            </a:r>
          </a:p>
          <a:p>
            <a:pPr marL="0" indent="0">
              <a:buNone/>
            </a:pPr>
            <a:endParaRPr lang="en-US" sz="1600" dirty="0">
              <a:solidFill>
                <a:schemeClr val="accent6">
                  <a:lumMod val="10000"/>
                </a:schemeClr>
              </a:solidFill>
              <a:latin typeface="Verdana" pitchFamily="34" charset="0"/>
              <a:ea typeface="Verdana" pitchFamily="34" charset="0"/>
              <a:cs typeface="Verdana" pitchFamily="34" charset="0"/>
            </a:endParaRPr>
          </a:p>
          <a:p>
            <a:r>
              <a:rPr lang="en-US" sz="1600" dirty="0">
                <a:solidFill>
                  <a:schemeClr val="accent6">
                    <a:lumMod val="10000"/>
                  </a:schemeClr>
                </a:solidFill>
                <a:latin typeface="Verdana" pitchFamily="34" charset="0"/>
                <a:ea typeface="Verdana" pitchFamily="34" charset="0"/>
                <a:cs typeface="Verdana" pitchFamily="34" charset="0"/>
              </a:rPr>
              <a:t>PJA Technologies Research and </a:t>
            </a:r>
          </a:p>
          <a:p>
            <a:r>
              <a:rPr lang="en-US" sz="1600" dirty="0">
                <a:solidFill>
                  <a:schemeClr val="accent6">
                    <a:lumMod val="10000"/>
                  </a:schemeClr>
                </a:solidFill>
                <a:latin typeface="Verdana" pitchFamily="34" charset="0"/>
                <a:ea typeface="Verdana" pitchFamily="34" charset="0"/>
                <a:cs typeface="Verdana" pitchFamily="34" charset="0"/>
              </a:rPr>
              <a:t>Development lab and corporate </a:t>
            </a:r>
          </a:p>
          <a:p>
            <a:r>
              <a:rPr lang="en-US" sz="1600" dirty="0">
                <a:solidFill>
                  <a:schemeClr val="accent6">
                    <a:lumMod val="10000"/>
                  </a:schemeClr>
                </a:solidFill>
                <a:latin typeface="Verdana" pitchFamily="34" charset="0"/>
                <a:ea typeface="Verdana" pitchFamily="34" charset="0"/>
                <a:cs typeface="Verdana" pitchFamily="34" charset="0"/>
              </a:rPr>
              <a:t>Offices are located in </a:t>
            </a:r>
          </a:p>
          <a:p>
            <a:r>
              <a:rPr lang="en-US" sz="1600" dirty="0">
                <a:solidFill>
                  <a:schemeClr val="accent6">
                    <a:lumMod val="10000"/>
                  </a:schemeClr>
                </a:solidFill>
                <a:latin typeface="Verdana" pitchFamily="34" charset="0"/>
                <a:ea typeface="Verdana" pitchFamily="34" charset="0"/>
                <a:cs typeface="Verdana" pitchFamily="34" charset="0"/>
              </a:rPr>
              <a:t>Switzerland.  From this location, </a:t>
            </a:r>
          </a:p>
          <a:p>
            <a:r>
              <a:rPr lang="en-US" sz="1600" dirty="0">
                <a:solidFill>
                  <a:schemeClr val="accent6">
                    <a:lumMod val="10000"/>
                  </a:schemeClr>
                </a:solidFill>
                <a:latin typeface="Verdana" pitchFamily="34" charset="0"/>
                <a:ea typeface="Verdana" pitchFamily="34" charset="0"/>
                <a:cs typeface="Verdana" pitchFamily="34" charset="0"/>
              </a:rPr>
              <a:t>PJA Technologies will be able to</a:t>
            </a:r>
          </a:p>
          <a:p>
            <a:r>
              <a:rPr lang="en-US" sz="1600" dirty="0">
                <a:solidFill>
                  <a:schemeClr val="accent6">
                    <a:lumMod val="10000"/>
                  </a:schemeClr>
                </a:solidFill>
                <a:latin typeface="Verdana" pitchFamily="34" charset="0"/>
                <a:ea typeface="Verdana" pitchFamily="34" charset="0"/>
                <a:cs typeface="Verdana" pitchFamily="34" charset="0"/>
              </a:rPr>
              <a:t>focus on its mission to continue</a:t>
            </a:r>
          </a:p>
          <a:p>
            <a:r>
              <a:rPr lang="en-US" sz="1600" dirty="0">
                <a:solidFill>
                  <a:schemeClr val="accent6">
                    <a:lumMod val="10000"/>
                  </a:schemeClr>
                </a:solidFill>
                <a:latin typeface="Verdana" pitchFamily="34" charset="0"/>
                <a:ea typeface="Verdana" pitchFamily="34" charset="0"/>
                <a:cs typeface="Verdana" pitchFamily="34" charset="0"/>
              </a:rPr>
              <a:t>to develop and improve upon its </a:t>
            </a:r>
          </a:p>
          <a:p>
            <a:r>
              <a:rPr lang="en-US" sz="1600" dirty="0">
                <a:solidFill>
                  <a:schemeClr val="accent6">
                    <a:lumMod val="10000"/>
                  </a:schemeClr>
                </a:solidFill>
                <a:latin typeface="Verdana" pitchFamily="34" charset="0"/>
                <a:ea typeface="Verdana" pitchFamily="34" charset="0"/>
                <a:cs typeface="Verdana" pitchFamily="34" charset="0"/>
              </a:rPr>
              <a:t>innovative portfolio of building </a:t>
            </a:r>
          </a:p>
          <a:p>
            <a:r>
              <a:rPr lang="en-US" sz="1600" dirty="0">
                <a:solidFill>
                  <a:schemeClr val="accent6">
                    <a:lumMod val="10000"/>
                  </a:schemeClr>
                </a:solidFill>
                <a:latin typeface="Verdana" pitchFamily="34" charset="0"/>
                <a:ea typeface="Verdana" pitchFamily="34" charset="0"/>
                <a:cs typeface="Verdana" pitchFamily="34" charset="0"/>
              </a:rPr>
              <a:t>products.</a:t>
            </a:r>
          </a:p>
        </p:txBody>
      </p:sp>
      <p:pic>
        <p:nvPicPr>
          <p:cNvPr id="15" name="Grafik 14"/>
          <p:cNvPicPr>
            <a:picLocks noChangeAspect="1"/>
          </p:cNvPicPr>
          <p:nvPr/>
        </p:nvPicPr>
        <p:blipFill>
          <a:blip r:embed="rId5"/>
          <a:stretch>
            <a:fillRect/>
          </a:stretch>
        </p:blipFill>
        <p:spPr>
          <a:xfrm>
            <a:off x="5291919" y="2215961"/>
            <a:ext cx="4461681" cy="1991822"/>
          </a:xfrm>
          <a:prstGeom prst="rect">
            <a:avLst/>
          </a:prstGeom>
        </p:spPr>
      </p:pic>
      <p:sp>
        <p:nvSpPr>
          <p:cNvPr id="24" name="Textfeld 23"/>
          <p:cNvSpPr txBox="1"/>
          <p:nvPr/>
        </p:nvSpPr>
        <p:spPr>
          <a:xfrm>
            <a:off x="5162739" y="6027820"/>
            <a:ext cx="3238940" cy="288759"/>
          </a:xfrm>
          <a:prstGeom prst="rect">
            <a:avLst/>
          </a:prstGeom>
          <a:solidFill>
            <a:schemeClr val="accent6">
              <a:lumMod val="10000"/>
            </a:schemeClr>
          </a:solidFill>
          <a:ln>
            <a:solidFill>
              <a:schemeClr val="tx2">
                <a:lumMod val="50000"/>
              </a:schemeClr>
            </a:solidFill>
          </a:ln>
        </p:spPr>
        <p:txBody>
          <a:bodyPr wrap="square" rtlCol="0">
            <a:noAutofit/>
          </a:bodyPr>
          <a:lstStyle/>
          <a:p>
            <a:r>
              <a:rPr lang="en-US" sz="1000" b="1" dirty="0">
                <a:solidFill>
                  <a:schemeClr val="bg1"/>
                </a:solidFill>
              </a:rPr>
              <a:t>PJA Technologies GmbH</a:t>
            </a:r>
            <a:endParaRPr lang="en-US" sz="1000" dirty="0">
              <a:solidFill>
                <a:schemeClr val="bg1"/>
              </a:solidFill>
            </a:endParaRPr>
          </a:p>
        </p:txBody>
      </p:sp>
      <p:pic>
        <p:nvPicPr>
          <p:cNvPr id="26" name="Grafik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74174" y="3762685"/>
            <a:ext cx="3227504" cy="2189668"/>
          </a:xfrm>
          <a:prstGeom prst="rect">
            <a:avLst/>
          </a:prstGeom>
          <a:ln>
            <a:solidFill>
              <a:schemeClr val="accent1"/>
            </a:solidFill>
          </a:ln>
        </p:spPr>
      </p:pic>
      <p:cxnSp>
        <p:nvCxnSpPr>
          <p:cNvPr id="27" name="Gerader Verbinder 26"/>
          <p:cNvCxnSpPr/>
          <p:nvPr/>
        </p:nvCxnSpPr>
        <p:spPr>
          <a:xfrm flipH="1">
            <a:off x="5162738" y="2720599"/>
            <a:ext cx="2068835" cy="1069477"/>
          </a:xfrm>
          <a:prstGeom prst="line">
            <a:avLst/>
          </a:prstGeom>
          <a:ln w="19050">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7231573" y="2720599"/>
            <a:ext cx="1170105" cy="1042086"/>
          </a:xfrm>
          <a:prstGeom prst="line">
            <a:avLst/>
          </a:prstGeom>
          <a:ln w="19050">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59415" y="17458"/>
            <a:ext cx="158750" cy="10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62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a:t>OUR MANAGEMENT TEAM – YOUR PARTNERS</a:t>
            </a:r>
            <a:endParaRPr lang="de-DE" b="0"/>
          </a:p>
        </p:txBody>
      </p:sp>
      <p:sp>
        <p:nvSpPr>
          <p:cNvPr id="60" name="Rechteck 59">
            <a:hlinkClick r:id="" action="ppaction://noaction"/>
          </p:cNvPr>
          <p:cNvSpPr/>
          <p:nvPr/>
        </p:nvSpPr>
        <p:spPr>
          <a:xfrm>
            <a:off x="1555636" y="103187"/>
            <a:ext cx="1088916"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65" name="Rechteck 64">
            <a:hlinkClick r:id="" action="ppaction://noaction"/>
          </p:cNvPr>
          <p:cNvSpPr/>
          <p:nvPr/>
        </p:nvSpPr>
        <p:spPr>
          <a:xfrm>
            <a:off x="2837568" y="103187"/>
            <a:ext cx="82313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66" name="Rechteck 65">
            <a:hlinkClick r:id="" action="ppaction://noaction"/>
          </p:cNvPr>
          <p:cNvSpPr/>
          <p:nvPr/>
        </p:nvSpPr>
        <p:spPr>
          <a:xfrm>
            <a:off x="3859937" y="103187"/>
            <a:ext cx="332111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67" name="Rechteck 66">
            <a:hlinkClick r:id="" action="ppaction://noaction"/>
          </p:cNvPr>
          <p:cNvSpPr/>
          <p:nvPr/>
        </p:nvSpPr>
        <p:spPr>
          <a:xfrm>
            <a:off x="7363558" y="103187"/>
            <a:ext cx="80312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68" name="Rechteck 67">
            <a:hlinkClick r:id="" action="ppaction://noaction"/>
          </p:cNvPr>
          <p:cNvSpPr/>
          <p:nvPr/>
        </p:nvSpPr>
        <p:spPr>
          <a:xfrm>
            <a:off x="8330358" y="103187"/>
            <a:ext cx="85529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t="5629" b="3045"/>
          <a:stretch/>
        </p:blipFill>
        <p:spPr>
          <a:xfrm>
            <a:off x="-1" y="1604213"/>
            <a:ext cx="9753601" cy="5775155"/>
          </a:xfrm>
          <a:prstGeom prst="rect">
            <a:avLst/>
          </a:prstGeom>
        </p:spPr>
      </p:pic>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2931" y="6824"/>
            <a:ext cx="158750" cy="10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51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0244 -2.5E-6 L 0.13558 -2.5E-6 " pathEditMode="relative" rAng="0" ptsTypes="AA">
                                      <p:cBhvr>
                                        <p:cTn id="6" dur="2000" fill="hold"/>
                                        <p:tgtEl>
                                          <p:spTgt spid="12"/>
                                        </p:tgtEl>
                                        <p:attrNameLst>
                                          <p:attrName>ppt_x</p:attrName>
                                          <p:attrName>ppt_y</p:attrName>
                                        </p:attrNameLst>
                                      </p:cBhvr>
                                      <p:rCtr x="665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3" cstate="screen">
            <a:extLst>
              <a:ext uri="{28A0092B-C50C-407E-A947-70E740481C1C}">
                <a14:useLocalDpi xmlns:a14="http://schemas.microsoft.com/office/drawing/2010/main"/>
              </a:ext>
            </a:extLst>
          </a:blip>
          <a:srcRect t="5629" b="3045"/>
          <a:stretch/>
        </p:blipFill>
        <p:spPr>
          <a:xfrm>
            <a:off x="-1" y="1604213"/>
            <a:ext cx="9753601" cy="5775155"/>
          </a:xfrm>
          <a:prstGeom prst="rect">
            <a:avLst/>
          </a:prstGeom>
        </p:spPr>
      </p:pic>
      <p:sp>
        <p:nvSpPr>
          <p:cNvPr id="14" name="Rechteck 13"/>
          <p:cNvSpPr/>
          <p:nvPr/>
        </p:nvSpPr>
        <p:spPr>
          <a:xfrm>
            <a:off x="508000" y="1920057"/>
            <a:ext cx="8788400" cy="4544243"/>
          </a:xfrm>
          <a:prstGeom prst="rect">
            <a:avLst/>
          </a:prstGeom>
          <a:gradFill>
            <a:gsLst>
              <a:gs pos="0">
                <a:schemeClr val="accent1">
                  <a:lumMod val="5000"/>
                  <a:lumOff val="95000"/>
                </a:schemeClr>
              </a:gs>
              <a:gs pos="57000">
                <a:schemeClr val="bg1">
                  <a:alpha val="84000"/>
                </a:schemeClr>
              </a:gs>
              <a:gs pos="100000">
                <a:srgbClr val="2E3551">
                  <a:alpha val="28000"/>
                </a:srgbClr>
              </a:gs>
            </a:gsLst>
            <a:lin ang="6000000" scaled="0"/>
          </a:gradFill>
        </p:spPr>
        <p:txBody>
          <a:bodyPr wrap="square" lIns="0" tIns="0" rIns="0" bIns="0"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3" name="Titel 2"/>
          <p:cNvSpPr>
            <a:spLocks noGrp="1"/>
          </p:cNvSpPr>
          <p:nvPr>
            <p:ph type="title"/>
          </p:nvPr>
        </p:nvSpPr>
        <p:spPr/>
        <p:txBody>
          <a:bodyPr>
            <a:normAutofit/>
          </a:bodyPr>
          <a:lstStyle/>
          <a:p>
            <a:r>
              <a:rPr lang="de-DE"/>
              <a:t>MANAGEMENT TEAM</a:t>
            </a:r>
            <a:endParaRPr lang="de-DE" b="0"/>
          </a:p>
        </p:txBody>
      </p:sp>
      <p:sp>
        <p:nvSpPr>
          <p:cNvPr id="60" name="Rechteck 59">
            <a:hlinkClick r:id="" action="ppaction://noaction"/>
          </p:cNvPr>
          <p:cNvSpPr/>
          <p:nvPr/>
        </p:nvSpPr>
        <p:spPr>
          <a:xfrm>
            <a:off x="1555636" y="103187"/>
            <a:ext cx="1088916"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65" name="Rechteck 64">
            <a:hlinkClick r:id="" action="ppaction://noaction"/>
          </p:cNvPr>
          <p:cNvSpPr/>
          <p:nvPr/>
        </p:nvSpPr>
        <p:spPr>
          <a:xfrm>
            <a:off x="2837568" y="103187"/>
            <a:ext cx="82313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66" name="Rechteck 65">
            <a:hlinkClick r:id="" action="ppaction://noaction"/>
          </p:cNvPr>
          <p:cNvSpPr/>
          <p:nvPr/>
        </p:nvSpPr>
        <p:spPr>
          <a:xfrm>
            <a:off x="3859937" y="103187"/>
            <a:ext cx="332111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67" name="Rechteck 66">
            <a:hlinkClick r:id="" action="ppaction://noaction"/>
          </p:cNvPr>
          <p:cNvSpPr/>
          <p:nvPr/>
        </p:nvSpPr>
        <p:spPr>
          <a:xfrm>
            <a:off x="7363558" y="103187"/>
            <a:ext cx="80312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68" name="Rechteck 67">
            <a:hlinkClick r:id="" action="ppaction://noaction"/>
          </p:cNvPr>
          <p:cNvSpPr/>
          <p:nvPr/>
        </p:nvSpPr>
        <p:spPr>
          <a:xfrm>
            <a:off x="8330358" y="103187"/>
            <a:ext cx="85529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4" name="Rechteck 3"/>
          <p:cNvSpPr/>
          <p:nvPr/>
        </p:nvSpPr>
        <p:spPr>
          <a:xfrm>
            <a:off x="716603" y="2418764"/>
            <a:ext cx="8427397" cy="4062651"/>
          </a:xfrm>
          <a:prstGeom prst="rect">
            <a:avLst/>
          </a:prstGeom>
        </p:spPr>
        <p:txBody>
          <a:bodyPr wrap="square" lIns="0" tIns="0" rIns="0" bIns="0" anchor="t">
            <a:spAutoFit/>
          </a:bodyPr>
          <a:lstStyle/>
          <a:p>
            <a:pPr algn="just"/>
            <a:r>
              <a:rPr lang="en-US" sz="1200" dirty="0"/>
              <a:t>Per Just Andersen, Ph.D. is the Managing Director &amp; Chief Technology Officer of the company and is responsible for product research and development.  </a:t>
            </a:r>
          </a:p>
          <a:p>
            <a:pPr algn="just"/>
            <a:endParaRPr lang="en-US" sz="1200" dirty="0"/>
          </a:p>
          <a:p>
            <a:pPr algn="just"/>
            <a:r>
              <a:rPr lang="en-US" sz="1200" dirty="0"/>
              <a:t>Dr. Andersen is a renowned scientist specializing in particle optimization and related rheology of inorganic materials systems.  Dr. Andersen’s improvements in concrete technology have had a significant impact on the design and approach to concrete production both in Europe and the United States.  </a:t>
            </a:r>
          </a:p>
          <a:p>
            <a:pPr algn="just"/>
            <a:endParaRPr lang="en-US" sz="1200" dirty="0"/>
          </a:p>
          <a:p>
            <a:pPr algn="just"/>
            <a:r>
              <a:rPr lang="en-US" sz="1200" dirty="0"/>
              <a:t>Dr. Andersen earned Master of Science degrees from The Technical University of Denmark (1985) and the Pennsylvania State University (1987).  Dr. Andersen also earned a Ph.D. from The Technical University of Denmark (1990).  </a:t>
            </a:r>
          </a:p>
          <a:p>
            <a:pPr algn="just"/>
            <a:endParaRPr lang="en-US" sz="1200" dirty="0"/>
          </a:p>
          <a:p>
            <a:pPr algn="just"/>
            <a:r>
              <a:rPr lang="en-US" sz="1200" dirty="0"/>
              <a:t>Over the course of his forty-three year career, Dr. Andersen has developed 140 U.S. Patents and over three hundred related foreign patents. Dr. Andersen’s research has been the foundation for the work of four different private startup companies. He has been a key presenter at numerous industry conferences, seminars, and for private business in Europe and the United States. His work has been published in over sixty professional publications and industry reports. </a:t>
            </a:r>
          </a:p>
          <a:p>
            <a:pPr algn="just"/>
            <a:endParaRPr lang="en-US" sz="1200" dirty="0"/>
          </a:p>
          <a:p>
            <a:pPr algn="just"/>
            <a:r>
              <a:rPr lang="en-US" sz="1200" dirty="0"/>
              <a:t>Dr. Andersen has experience as a scientist, inventor, group leader, project manager, department manager, and senior consultant. As a world-renowned technical practitioner, Dr. Andersen participated in research and development related to cement and concrete on large projects such as the French/British tunnel, the Great Belt Link Connection (Denmark), the Strategic Highway Research Program (U.S.A.), and the Freedom Tower project in New York.</a:t>
            </a:r>
          </a:p>
        </p:txBody>
      </p:sp>
      <p:sp>
        <p:nvSpPr>
          <p:cNvPr id="15" name="Rechteck 14"/>
          <p:cNvSpPr/>
          <p:nvPr/>
        </p:nvSpPr>
        <p:spPr>
          <a:xfrm>
            <a:off x="711988" y="1986131"/>
            <a:ext cx="8499745" cy="246221"/>
          </a:xfrm>
          <a:prstGeom prst="rect">
            <a:avLst/>
          </a:prstGeom>
        </p:spPr>
        <p:txBody>
          <a:bodyPr wrap="square" lIns="0" tIns="0" rIns="0" bIns="0">
            <a:spAutoFit/>
          </a:bodyPr>
          <a:lstStyle/>
          <a:p>
            <a:pPr lvl="0" defTabSz="914400"/>
            <a:r>
              <a:rPr lang="en-US" sz="1600" b="1" kern="0">
                <a:solidFill>
                  <a:schemeClr val="bg2"/>
                </a:solidFill>
              </a:rPr>
              <a:t>Per Just Andersen, Ph.D., Managing Director &amp; Chief Technology Officer</a:t>
            </a:r>
            <a:endParaRPr kumimoji="0" lang="de-DE" sz="1600" b="1" i="0" u="none" strike="noStrike" kern="0" cap="none" spc="0" normalizeH="0" baseline="0" noProof="0">
              <a:ln>
                <a:noFill/>
              </a:ln>
              <a:solidFill>
                <a:schemeClr val="bg2"/>
              </a:solidFill>
              <a:effectLst/>
              <a:uLnTx/>
              <a:uFillTx/>
            </a:endParaRPr>
          </a:p>
        </p:txBody>
      </p:sp>
      <p:pic>
        <p:nvPicPr>
          <p:cNvPr id="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2279" y="7932"/>
            <a:ext cx="158750" cy="10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9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3" cstate="screen">
            <a:extLst>
              <a:ext uri="{28A0092B-C50C-407E-A947-70E740481C1C}">
                <a14:useLocalDpi xmlns:a14="http://schemas.microsoft.com/office/drawing/2010/main"/>
              </a:ext>
            </a:extLst>
          </a:blip>
          <a:srcRect t="5629" b="3045"/>
          <a:stretch/>
        </p:blipFill>
        <p:spPr>
          <a:xfrm>
            <a:off x="-1" y="1604213"/>
            <a:ext cx="9753601" cy="5775155"/>
          </a:xfrm>
          <a:prstGeom prst="rect">
            <a:avLst/>
          </a:prstGeom>
        </p:spPr>
      </p:pic>
      <p:sp>
        <p:nvSpPr>
          <p:cNvPr id="14" name="Rechteck 13"/>
          <p:cNvSpPr/>
          <p:nvPr/>
        </p:nvSpPr>
        <p:spPr>
          <a:xfrm>
            <a:off x="0" y="1892693"/>
            <a:ext cx="9753600" cy="5524107"/>
          </a:xfrm>
          <a:prstGeom prst="rect">
            <a:avLst/>
          </a:prstGeom>
          <a:gradFill>
            <a:gsLst>
              <a:gs pos="0">
                <a:schemeClr val="accent1">
                  <a:lumMod val="5000"/>
                  <a:lumOff val="95000"/>
                </a:schemeClr>
              </a:gs>
              <a:gs pos="57000">
                <a:schemeClr val="bg1">
                  <a:alpha val="84000"/>
                </a:schemeClr>
              </a:gs>
              <a:gs pos="100000">
                <a:srgbClr val="2E3551">
                  <a:alpha val="28000"/>
                </a:srgbClr>
              </a:gs>
            </a:gsLst>
            <a:lin ang="6000000" scaled="0"/>
          </a:gradFill>
        </p:spPr>
        <p:txBody>
          <a:bodyPr wrap="square" lIns="0" tIns="0" rIns="0" bIns="0"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3" name="Titel 2"/>
          <p:cNvSpPr>
            <a:spLocks noGrp="1"/>
          </p:cNvSpPr>
          <p:nvPr>
            <p:ph type="title"/>
          </p:nvPr>
        </p:nvSpPr>
        <p:spPr/>
        <p:txBody>
          <a:bodyPr>
            <a:normAutofit/>
          </a:bodyPr>
          <a:lstStyle/>
          <a:p>
            <a:r>
              <a:rPr lang="de-DE"/>
              <a:t>RESPONSIBILITIES UNDER COMMERCIAL RELATIONSHIP </a:t>
            </a:r>
            <a:endParaRPr lang="de-DE" b="0"/>
          </a:p>
        </p:txBody>
      </p:sp>
      <p:sp>
        <p:nvSpPr>
          <p:cNvPr id="60" name="Rechteck 59">
            <a:hlinkClick r:id="" action="ppaction://noaction"/>
          </p:cNvPr>
          <p:cNvSpPr/>
          <p:nvPr/>
        </p:nvSpPr>
        <p:spPr>
          <a:xfrm>
            <a:off x="1555636" y="103187"/>
            <a:ext cx="1088916"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65" name="Rechteck 64">
            <a:hlinkClick r:id="" action="ppaction://noaction"/>
          </p:cNvPr>
          <p:cNvSpPr/>
          <p:nvPr/>
        </p:nvSpPr>
        <p:spPr>
          <a:xfrm>
            <a:off x="2837568" y="103187"/>
            <a:ext cx="82313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66" name="Rechteck 65">
            <a:hlinkClick r:id="" action="ppaction://noaction"/>
          </p:cNvPr>
          <p:cNvSpPr/>
          <p:nvPr/>
        </p:nvSpPr>
        <p:spPr>
          <a:xfrm>
            <a:off x="3859937" y="103187"/>
            <a:ext cx="332111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67" name="Rechteck 66">
            <a:hlinkClick r:id="" action="ppaction://noaction"/>
          </p:cNvPr>
          <p:cNvSpPr/>
          <p:nvPr/>
        </p:nvSpPr>
        <p:spPr>
          <a:xfrm>
            <a:off x="7363558" y="103187"/>
            <a:ext cx="80312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4" name="Rechteck 3"/>
          <p:cNvSpPr/>
          <p:nvPr/>
        </p:nvSpPr>
        <p:spPr>
          <a:xfrm>
            <a:off x="310203" y="2202864"/>
            <a:ext cx="4553897" cy="3508653"/>
          </a:xfrm>
          <a:prstGeom prst="rect">
            <a:avLst/>
          </a:prstGeom>
        </p:spPr>
        <p:txBody>
          <a:bodyPr wrap="square" lIns="0" tIns="0" rIns="0" bIns="0" anchor="t">
            <a:spAutoFit/>
          </a:bodyPr>
          <a:lstStyle/>
          <a:p>
            <a:pPr>
              <a:buClr>
                <a:schemeClr val="tx2"/>
              </a:buClr>
              <a:buSzPct val="80000"/>
              <a:buFont typeface="Wingdings 3" charset="2"/>
              <a:buChar char=""/>
              <a:defRPr/>
            </a:pPr>
            <a:r>
              <a:rPr lang="en-US" sz="2400" dirty="0"/>
              <a:t>PJA Technologies GmbH   </a:t>
            </a:r>
          </a:p>
          <a:p>
            <a:pPr lvl="1">
              <a:defRPr/>
            </a:pPr>
            <a:endParaRPr lang="en-US" altLang="en-US" sz="2000" dirty="0">
              <a:solidFill>
                <a:srgbClr val="000000"/>
              </a:solidFill>
            </a:endParaRPr>
          </a:p>
          <a:p>
            <a:pPr lvl="1">
              <a:buClr>
                <a:schemeClr val="tx2"/>
              </a:buClr>
              <a:buSzPct val="80000"/>
              <a:buFont typeface="Wingdings 3" charset="2"/>
              <a:buChar char=""/>
              <a:defRPr/>
            </a:pPr>
            <a:r>
              <a:rPr lang="en-US" altLang="en-US" sz="2000" dirty="0">
                <a:solidFill>
                  <a:srgbClr val="000000"/>
                </a:solidFill>
              </a:rPr>
              <a:t> Ongoing R&amp;D</a:t>
            </a:r>
          </a:p>
          <a:p>
            <a:pPr lvl="1">
              <a:buClr>
                <a:schemeClr val="tx2"/>
              </a:buClr>
              <a:buSzPct val="80000"/>
              <a:buFont typeface="Wingdings 3" charset="2"/>
              <a:buChar char=""/>
              <a:defRPr/>
            </a:pPr>
            <a:r>
              <a:rPr lang="en-US" altLang="en-US" sz="2000" dirty="0">
                <a:solidFill>
                  <a:srgbClr val="000000"/>
                </a:solidFill>
              </a:rPr>
              <a:t> Patent Protection</a:t>
            </a:r>
          </a:p>
          <a:p>
            <a:pPr lvl="1">
              <a:buClr>
                <a:schemeClr val="tx2"/>
              </a:buClr>
              <a:buSzPct val="80000"/>
              <a:buFont typeface="Wingdings 3" charset="2"/>
              <a:buChar char=""/>
              <a:defRPr/>
            </a:pPr>
            <a:r>
              <a:rPr lang="en-US" altLang="en-US" sz="2000" dirty="0">
                <a:solidFill>
                  <a:srgbClr val="000000"/>
                </a:solidFill>
              </a:rPr>
              <a:t> Technical Support</a:t>
            </a:r>
          </a:p>
          <a:p>
            <a:pPr lvl="1">
              <a:buClr>
                <a:schemeClr val="tx2"/>
              </a:buClr>
              <a:buSzPct val="80000"/>
              <a:buFont typeface="Wingdings 3" charset="2"/>
              <a:buChar char=""/>
              <a:defRPr/>
            </a:pPr>
            <a:r>
              <a:rPr lang="en-US" altLang="en-US" sz="2000" dirty="0">
                <a:solidFill>
                  <a:srgbClr val="000000"/>
                </a:solidFill>
              </a:rPr>
              <a:t> Machine Vendor Interface</a:t>
            </a:r>
          </a:p>
          <a:p>
            <a:pPr lvl="1">
              <a:buClr>
                <a:schemeClr val="tx2"/>
              </a:buClr>
              <a:buSzPct val="80000"/>
              <a:buFont typeface="Wingdings 3" charset="2"/>
              <a:buChar char=""/>
              <a:defRPr/>
            </a:pPr>
            <a:r>
              <a:rPr lang="en-US" altLang="en-US" sz="2000" dirty="0">
                <a:solidFill>
                  <a:srgbClr val="000000"/>
                </a:solidFill>
              </a:rPr>
              <a:t> Sales Support</a:t>
            </a:r>
          </a:p>
          <a:p>
            <a:pPr lvl="1">
              <a:buClr>
                <a:schemeClr val="tx2"/>
              </a:buClr>
              <a:buSzPct val="80000"/>
              <a:buFont typeface="Wingdings 3" charset="2"/>
              <a:buChar char=""/>
              <a:defRPr/>
            </a:pPr>
            <a:r>
              <a:rPr lang="en-US" altLang="en-US" sz="2000" dirty="0">
                <a:solidFill>
                  <a:srgbClr val="000000"/>
                </a:solidFill>
              </a:rPr>
              <a:t> Product Pricing</a:t>
            </a:r>
          </a:p>
          <a:p>
            <a:pPr lvl="1">
              <a:buClr>
                <a:schemeClr val="tx2"/>
              </a:buClr>
              <a:buSzPct val="80000"/>
              <a:buFont typeface="Wingdings 3" charset="2"/>
              <a:buChar char=""/>
              <a:defRPr/>
            </a:pPr>
            <a:r>
              <a:rPr lang="en-US" sz="2000" dirty="0">
                <a:solidFill>
                  <a:srgbClr val="000000"/>
                </a:solidFill>
              </a:rPr>
              <a:t> Project Management</a:t>
            </a:r>
          </a:p>
          <a:p>
            <a:pPr lvl="1">
              <a:buClr>
                <a:schemeClr val="tx2"/>
              </a:buClr>
              <a:buSzPct val="80000"/>
              <a:buFont typeface="Wingdings 3" charset="2"/>
              <a:buChar char=""/>
              <a:defRPr/>
            </a:pPr>
            <a:r>
              <a:rPr lang="en-US" sz="2000" dirty="0">
                <a:solidFill>
                  <a:srgbClr val="000000"/>
                </a:solidFill>
              </a:rPr>
              <a:t> Installation and Startup</a:t>
            </a:r>
            <a:endParaRPr lang="en-US" sz="1200" dirty="0"/>
          </a:p>
          <a:p>
            <a:pPr algn="just"/>
            <a:endParaRPr lang="en-US" sz="1200" dirty="0"/>
          </a:p>
          <a:p>
            <a:pPr algn="just"/>
            <a:endParaRPr lang="en-US" sz="1200" dirty="0"/>
          </a:p>
        </p:txBody>
      </p:sp>
      <p:sp>
        <p:nvSpPr>
          <p:cNvPr id="15" name="Rechteck 14"/>
          <p:cNvSpPr/>
          <p:nvPr/>
        </p:nvSpPr>
        <p:spPr>
          <a:xfrm>
            <a:off x="711988" y="1986131"/>
            <a:ext cx="5037059" cy="246221"/>
          </a:xfrm>
          <a:prstGeom prst="rect">
            <a:avLst/>
          </a:prstGeom>
        </p:spPr>
        <p:txBody>
          <a:bodyPr wrap="square" lIns="0" tIns="0" rIns="0" bIns="0">
            <a:spAutoFit/>
          </a:bodyPr>
          <a:lstStyle/>
          <a:p>
            <a:pPr lvl="0" defTabSz="914400"/>
            <a:endParaRPr kumimoji="0" lang="de-DE" sz="1600" b="1" i="0" u="none" strike="noStrike" kern="0" cap="none" spc="0" normalizeH="0" baseline="0" noProof="0">
              <a:ln>
                <a:noFill/>
              </a:ln>
              <a:solidFill>
                <a:schemeClr val="bg2"/>
              </a:solidFill>
              <a:effectLst/>
              <a:uLnTx/>
              <a:uFillTx/>
            </a:endParaRPr>
          </a:p>
        </p:txBody>
      </p:sp>
      <p:pic>
        <p:nvPicPr>
          <p:cNvPr id="1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2279" y="7932"/>
            <a:ext cx="158750" cy="10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333008" y="2156277"/>
            <a:ext cx="5420591" cy="4278094"/>
          </a:xfrm>
          <a:prstGeom prst="rect">
            <a:avLst/>
          </a:prstGeom>
        </p:spPr>
        <p:txBody>
          <a:bodyPr wrap="square">
            <a:spAutoFit/>
          </a:bodyPr>
          <a:lstStyle/>
          <a:p>
            <a:pPr>
              <a:buClr>
                <a:schemeClr val="tx2"/>
              </a:buClr>
              <a:buSzPct val="80000"/>
              <a:buFont typeface="Wingdings 3" charset="2"/>
              <a:buChar char=""/>
              <a:defRPr/>
            </a:pPr>
            <a:r>
              <a:rPr lang="en-US" sz="2400" dirty="0"/>
              <a:t>  Licensee/Customer</a:t>
            </a:r>
          </a:p>
          <a:p>
            <a:pPr lvl="1">
              <a:defRPr/>
            </a:pPr>
            <a:endParaRPr lang="en-US" altLang="en-US" sz="2000" dirty="0">
              <a:solidFill>
                <a:srgbClr val="000000"/>
              </a:solidFill>
            </a:endParaRPr>
          </a:p>
          <a:p>
            <a:pPr lvl="1">
              <a:buClr>
                <a:schemeClr val="tx2"/>
              </a:buClr>
              <a:buSzPct val="80000"/>
              <a:buFont typeface="Wingdings 3" charset="2"/>
              <a:buChar char=""/>
              <a:defRPr/>
            </a:pPr>
            <a:r>
              <a:rPr lang="en-US" altLang="en-US" sz="2000" dirty="0">
                <a:solidFill>
                  <a:srgbClr val="000000"/>
                </a:solidFill>
              </a:rPr>
              <a:t> Pay for equipment</a:t>
            </a:r>
          </a:p>
          <a:p>
            <a:pPr lvl="1">
              <a:buClr>
                <a:schemeClr val="tx2"/>
              </a:buClr>
              <a:buSzPct val="80000"/>
              <a:buFont typeface="Wingdings 3" charset="2"/>
              <a:buChar char=""/>
              <a:defRPr/>
            </a:pPr>
            <a:r>
              <a:rPr lang="en-US" altLang="en-US" sz="2000" dirty="0">
                <a:solidFill>
                  <a:srgbClr val="000000"/>
                </a:solidFill>
              </a:rPr>
              <a:t> Provide production Plant</a:t>
            </a:r>
          </a:p>
          <a:p>
            <a:pPr lvl="1">
              <a:buClr>
                <a:schemeClr val="tx2"/>
              </a:buClr>
              <a:buSzPct val="80000"/>
              <a:buFont typeface="Wingdings 3" charset="2"/>
              <a:buChar char=""/>
              <a:defRPr/>
            </a:pPr>
            <a:r>
              <a:rPr lang="en-US" altLang="en-US" sz="2000" dirty="0">
                <a:solidFill>
                  <a:srgbClr val="000000"/>
                </a:solidFill>
              </a:rPr>
              <a:t> Assist with Installation and startup</a:t>
            </a:r>
          </a:p>
          <a:p>
            <a:pPr lvl="1">
              <a:buClr>
                <a:schemeClr val="tx2"/>
              </a:buClr>
              <a:buSzPct val="80000"/>
              <a:buFont typeface="Wingdings 3" charset="2"/>
              <a:buChar char=""/>
              <a:defRPr/>
            </a:pPr>
            <a:r>
              <a:rPr lang="en-US" altLang="en-US" sz="2000" dirty="0">
                <a:solidFill>
                  <a:srgbClr val="000000"/>
                </a:solidFill>
              </a:rPr>
              <a:t> Manage and run production plant</a:t>
            </a:r>
          </a:p>
          <a:p>
            <a:pPr lvl="1">
              <a:buClr>
                <a:schemeClr val="tx2"/>
              </a:buClr>
              <a:buSzPct val="80000"/>
              <a:buFont typeface="Wingdings 3" charset="2"/>
              <a:buChar char=""/>
              <a:defRPr/>
            </a:pPr>
            <a:r>
              <a:rPr lang="en-US" altLang="en-US" sz="2000" dirty="0">
                <a:solidFill>
                  <a:srgbClr val="000000"/>
                </a:solidFill>
              </a:rPr>
              <a:t> Pay license fee</a:t>
            </a:r>
          </a:p>
          <a:p>
            <a:pPr lvl="1">
              <a:buClr>
                <a:schemeClr val="tx2"/>
              </a:buClr>
              <a:buSzPct val="80000"/>
              <a:buFont typeface="Wingdings 3" charset="2"/>
              <a:buChar char=""/>
              <a:defRPr/>
            </a:pPr>
            <a:r>
              <a:rPr lang="en-US" altLang="en-US" sz="2000" dirty="0">
                <a:solidFill>
                  <a:srgbClr val="000000"/>
                </a:solidFill>
              </a:rPr>
              <a:t> Sales &amp; Marketing</a:t>
            </a:r>
          </a:p>
          <a:p>
            <a:pPr lvl="1">
              <a:buClr>
                <a:schemeClr val="tx2"/>
              </a:buClr>
              <a:buSzPct val="80000"/>
              <a:buFont typeface="Wingdings 3" charset="2"/>
              <a:buChar char=""/>
              <a:defRPr/>
            </a:pPr>
            <a:r>
              <a:rPr lang="en-US" altLang="en-US" sz="2000" dirty="0">
                <a:solidFill>
                  <a:srgbClr val="000000"/>
                </a:solidFill>
              </a:rPr>
              <a:t> Develop Specifications</a:t>
            </a:r>
          </a:p>
          <a:p>
            <a:pPr lvl="1">
              <a:buClr>
                <a:schemeClr val="tx2"/>
              </a:buClr>
              <a:buSzPct val="80000"/>
              <a:buFont typeface="Wingdings 3" charset="2"/>
              <a:buChar char=""/>
              <a:defRPr/>
            </a:pPr>
            <a:r>
              <a:rPr lang="en-US" altLang="en-US" sz="2000" dirty="0">
                <a:solidFill>
                  <a:srgbClr val="000000"/>
                </a:solidFill>
              </a:rPr>
              <a:t> Develop Product Distribution Plan</a:t>
            </a:r>
          </a:p>
          <a:p>
            <a:pPr lvl="1">
              <a:buClr>
                <a:schemeClr val="tx2"/>
              </a:buClr>
              <a:buSzPct val="80000"/>
              <a:buFont typeface="Wingdings 3" charset="2"/>
              <a:buChar char=""/>
              <a:defRPr/>
            </a:pPr>
            <a:r>
              <a:rPr lang="en-US" altLang="en-US" sz="2000" dirty="0">
                <a:solidFill>
                  <a:srgbClr val="000000"/>
                </a:solidFill>
              </a:rPr>
              <a:t> Provide Pricing Input</a:t>
            </a:r>
          </a:p>
          <a:p>
            <a:pPr lvl="1">
              <a:buClr>
                <a:schemeClr val="tx2"/>
              </a:buClr>
              <a:buSzPct val="80000"/>
              <a:defRPr/>
            </a:pPr>
            <a:endParaRPr lang="en-US" sz="2400" dirty="0"/>
          </a:p>
          <a:p>
            <a:endParaRPr lang="en-US" sz="2400" dirty="0"/>
          </a:p>
        </p:txBody>
      </p:sp>
    </p:spTree>
    <p:extLst>
      <p:ext uri="{BB962C8B-B14F-4D97-AF65-F5344CB8AC3E}">
        <p14:creationId xmlns:p14="http://schemas.microsoft.com/office/powerpoint/2010/main" val="411663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0" y="1602558"/>
            <a:ext cx="9753600" cy="5712642"/>
          </a:xfrm>
          <a:prstGeom prst="rect">
            <a:avLst/>
          </a:prstGeom>
        </p:spPr>
      </p:pic>
      <p:sp>
        <p:nvSpPr>
          <p:cNvPr id="6" name="Rechteck 5"/>
          <p:cNvSpPr/>
          <p:nvPr/>
        </p:nvSpPr>
        <p:spPr>
          <a:xfrm>
            <a:off x="0" y="1602557"/>
            <a:ext cx="9753600" cy="5524107"/>
          </a:xfrm>
          <a:prstGeom prst="rect">
            <a:avLst/>
          </a:prstGeom>
          <a:gradFill>
            <a:gsLst>
              <a:gs pos="0">
                <a:schemeClr val="accent1">
                  <a:lumMod val="5000"/>
                  <a:lumOff val="95000"/>
                </a:schemeClr>
              </a:gs>
              <a:gs pos="43000">
                <a:schemeClr val="bg1">
                  <a:alpha val="84000"/>
                </a:schemeClr>
              </a:gs>
              <a:gs pos="100000">
                <a:srgbClr val="2E3551">
                  <a:alpha val="28000"/>
                </a:srgbClr>
              </a:gs>
            </a:gsLst>
            <a:lin ang="5400000" scaled="1"/>
          </a:gradFill>
        </p:spPr>
        <p:txBody>
          <a:bodyPr lIns="0" tIns="0" rIns="0" bIns="0"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3" name="Titel 2"/>
          <p:cNvSpPr>
            <a:spLocks noGrp="1"/>
          </p:cNvSpPr>
          <p:nvPr>
            <p:ph type="title"/>
          </p:nvPr>
        </p:nvSpPr>
        <p:spPr/>
        <p:txBody>
          <a:bodyPr/>
          <a:lstStyle/>
          <a:p>
            <a:r>
              <a:rPr lang="de-CH"/>
              <a:t>WHAT WE DO – OUR MAIN BUSINESS</a:t>
            </a:r>
            <a:endParaRPr lang="de-DE"/>
          </a:p>
        </p:txBody>
      </p:sp>
      <p:sp>
        <p:nvSpPr>
          <p:cNvPr id="47" name="Rechteck 46">
            <a:hlinkClick r:id="rId4" action="ppaction://hlinksldjump"/>
          </p:cNvPr>
          <p:cNvSpPr/>
          <p:nvPr/>
        </p:nvSpPr>
        <p:spPr>
          <a:xfrm>
            <a:off x="603634" y="103187"/>
            <a:ext cx="744774"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50" name="Rechteck 49">
            <a:hlinkClick r:id="" action="ppaction://noaction"/>
          </p:cNvPr>
          <p:cNvSpPr/>
          <p:nvPr/>
        </p:nvSpPr>
        <p:spPr>
          <a:xfrm>
            <a:off x="2837568" y="103187"/>
            <a:ext cx="82313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51" name="Rechteck 50">
            <a:hlinkClick r:id="" action="ppaction://noaction"/>
          </p:cNvPr>
          <p:cNvSpPr/>
          <p:nvPr/>
        </p:nvSpPr>
        <p:spPr>
          <a:xfrm>
            <a:off x="3859937" y="103187"/>
            <a:ext cx="332111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52" name="Rechteck 51">
            <a:hlinkClick r:id="" action="ppaction://noaction"/>
          </p:cNvPr>
          <p:cNvSpPr/>
          <p:nvPr/>
        </p:nvSpPr>
        <p:spPr>
          <a:xfrm>
            <a:off x="7363558" y="103187"/>
            <a:ext cx="80312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53" name="Rechteck 52">
            <a:hlinkClick r:id="" action="ppaction://noaction"/>
          </p:cNvPr>
          <p:cNvSpPr/>
          <p:nvPr/>
        </p:nvSpPr>
        <p:spPr>
          <a:xfrm>
            <a:off x="8330358" y="103187"/>
            <a:ext cx="85529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pic>
        <p:nvPicPr>
          <p:cNvPr id="15"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1228" y="0"/>
            <a:ext cx="158750" cy="10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ichtungspfeil 7"/>
          <p:cNvSpPr/>
          <p:nvPr/>
        </p:nvSpPr>
        <p:spPr>
          <a:xfrm>
            <a:off x="697274" y="1768600"/>
            <a:ext cx="2689259" cy="1379621"/>
          </a:xfrm>
          <a:prstGeom prst="homePlate">
            <a:avLst>
              <a:gd name="adj" fmla="val 16278"/>
            </a:avLst>
          </a:prstGeom>
          <a:solidFill>
            <a:srgbClr val="FFFFFF">
              <a:alpha val="40000"/>
            </a:srgbClr>
          </a:solidFill>
          <a:ln>
            <a:solidFill>
              <a:schemeClr val="accent6">
                <a:lumMod val="90000"/>
              </a:schemeClr>
            </a:solidFill>
          </a:ln>
        </p:spPr>
        <p:txBody>
          <a:bodyPr wrap="square" lIns="0" tIns="0" rIns="0" bIns="0"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23" name="Textfeld 22"/>
          <p:cNvSpPr txBox="1"/>
          <p:nvPr/>
        </p:nvSpPr>
        <p:spPr>
          <a:xfrm>
            <a:off x="1234410" y="2329204"/>
            <a:ext cx="2014727" cy="584734"/>
          </a:xfrm>
          <a:prstGeom prst="rect">
            <a:avLst/>
          </a:prstGeom>
        </p:spPr>
        <p:txBody>
          <a:bodyPr vert="horz" wrap="none" lIns="0" tIns="0" rIns="0" bIns="0" rtlCol="0">
            <a:noAutofit/>
          </a:bodyPr>
          <a:lstStyle/>
          <a:p>
            <a:r>
              <a:rPr lang="de-CH" sz="1600" b="1">
                <a:solidFill>
                  <a:srgbClr val="002060"/>
                </a:solidFill>
                <a:latin typeface="Verdana" pitchFamily="34" charset="0"/>
                <a:ea typeface="Verdana" pitchFamily="34" charset="0"/>
                <a:cs typeface="Verdana" pitchFamily="34" charset="0"/>
              </a:rPr>
              <a:t>RESEARCH </a:t>
            </a:r>
            <a:br>
              <a:rPr lang="de-CH" sz="1600" b="1">
                <a:solidFill>
                  <a:srgbClr val="002060"/>
                </a:solidFill>
                <a:latin typeface="Verdana" pitchFamily="34" charset="0"/>
                <a:ea typeface="Verdana" pitchFamily="34" charset="0"/>
                <a:cs typeface="Verdana" pitchFamily="34" charset="0"/>
              </a:rPr>
            </a:br>
            <a:endParaRPr lang="de-CH" sz="1600">
              <a:solidFill>
                <a:srgbClr val="002060"/>
              </a:solidFill>
              <a:latin typeface="Verdana" pitchFamily="34" charset="0"/>
              <a:ea typeface="Verdana" pitchFamily="34" charset="0"/>
              <a:cs typeface="Verdana" pitchFamily="34" charset="0"/>
            </a:endParaRPr>
          </a:p>
        </p:txBody>
      </p:sp>
      <p:sp>
        <p:nvSpPr>
          <p:cNvPr id="10" name="Chevron 9"/>
          <p:cNvSpPr/>
          <p:nvPr/>
        </p:nvSpPr>
        <p:spPr>
          <a:xfrm>
            <a:off x="3345697" y="1768599"/>
            <a:ext cx="3184549" cy="1379621"/>
          </a:xfrm>
          <a:prstGeom prst="chevron">
            <a:avLst>
              <a:gd name="adj" fmla="val 15654"/>
            </a:avLst>
          </a:prstGeom>
          <a:solidFill>
            <a:srgbClr val="FFFFFF">
              <a:alpha val="30196"/>
            </a:srgbClr>
          </a:solidFill>
          <a:ln>
            <a:solidFill>
              <a:schemeClr val="accent6">
                <a:lumMod val="90000"/>
              </a:schemeClr>
            </a:solidFill>
          </a:ln>
        </p:spPr>
        <p:txBody>
          <a:bodyPr lIns="0" tIns="0" rIns="0" bIns="0" rtlCol="0" anchor="ctr">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22" name="Textfeld 21"/>
          <p:cNvSpPr txBox="1"/>
          <p:nvPr/>
        </p:nvSpPr>
        <p:spPr>
          <a:xfrm>
            <a:off x="763117" y="3446224"/>
            <a:ext cx="2399737" cy="3221609"/>
          </a:xfrm>
          <a:prstGeom prst="rect">
            <a:avLst/>
          </a:prstGeom>
          <a:solidFill>
            <a:schemeClr val="bg1">
              <a:alpha val="24000"/>
            </a:schemeClr>
          </a:solidFill>
        </p:spPr>
        <p:txBody>
          <a:bodyPr vert="horz" wrap="square" lIns="108000" tIns="36000" rIns="108000" bIns="36000" rtlCol="0">
            <a:noAutofit/>
          </a:bodyPr>
          <a:lstStyle/>
          <a:p>
            <a:r>
              <a:rPr lang="en-US" sz="1600" dirty="0">
                <a:solidFill>
                  <a:srgbClr val="002060"/>
                </a:solidFill>
                <a:latin typeface="Verdana" pitchFamily="34" charset="0"/>
                <a:ea typeface="Verdana" pitchFamily="34" charset="0"/>
                <a:cs typeface="Verdana" pitchFamily="34" charset="0"/>
              </a:rPr>
              <a:t>At PJA Technologies we conducted a wide range of experimental and theoretical research in selected areas of  material science and engineering  -  to discover and design cutting edge materials technologies. </a:t>
            </a:r>
          </a:p>
          <a:p>
            <a:pPr marL="0" indent="0">
              <a:buNone/>
            </a:pPr>
            <a:endParaRPr lang="en-US" sz="1600" dirty="0">
              <a:solidFill>
                <a:srgbClr val="002060"/>
              </a:solidFill>
              <a:latin typeface="Verdana" pitchFamily="34" charset="0"/>
              <a:ea typeface="Verdana" pitchFamily="34" charset="0"/>
              <a:cs typeface="Verdana" pitchFamily="34" charset="0"/>
            </a:endParaRPr>
          </a:p>
        </p:txBody>
      </p:sp>
      <p:sp>
        <p:nvSpPr>
          <p:cNvPr id="24" name="Textfeld 23"/>
          <p:cNvSpPr txBox="1"/>
          <p:nvPr/>
        </p:nvSpPr>
        <p:spPr>
          <a:xfrm>
            <a:off x="4132605" y="2329204"/>
            <a:ext cx="2330103" cy="1123745"/>
          </a:xfrm>
          <a:prstGeom prst="rect">
            <a:avLst/>
          </a:prstGeom>
        </p:spPr>
        <p:txBody>
          <a:bodyPr vert="horz" wrap="none" lIns="0" tIns="0" rIns="0" bIns="0" rtlCol="0">
            <a:noAutofit/>
          </a:bodyPr>
          <a:lstStyle>
            <a:defPPr>
              <a:defRPr lang="de-DE"/>
            </a:defPPr>
            <a:lvl1pPr>
              <a:defRPr sz="1600" b="1">
                <a:solidFill>
                  <a:srgbClr val="002060"/>
                </a:solidFill>
                <a:latin typeface="Verdana" pitchFamily="34" charset="0"/>
                <a:ea typeface="Verdana" pitchFamily="34" charset="0"/>
                <a:cs typeface="Verdana" pitchFamily="34" charset="0"/>
              </a:defRPr>
            </a:lvl1pPr>
          </a:lstStyle>
          <a:p>
            <a:r>
              <a:rPr lang="de-CH"/>
              <a:t>DEVELOPMENT</a:t>
            </a:r>
          </a:p>
          <a:p>
            <a:endParaRPr lang="de-CH" b="0"/>
          </a:p>
        </p:txBody>
      </p:sp>
      <p:sp>
        <p:nvSpPr>
          <p:cNvPr id="25" name="Textfeld 24"/>
          <p:cNvSpPr txBox="1"/>
          <p:nvPr/>
        </p:nvSpPr>
        <p:spPr>
          <a:xfrm>
            <a:off x="3406090" y="3452949"/>
            <a:ext cx="2938606" cy="3239702"/>
          </a:xfrm>
          <a:prstGeom prst="rect">
            <a:avLst/>
          </a:prstGeom>
          <a:solidFill>
            <a:schemeClr val="bg1">
              <a:alpha val="24000"/>
            </a:schemeClr>
          </a:solidFill>
        </p:spPr>
        <p:txBody>
          <a:bodyPr vert="horz" wrap="square" lIns="108000" tIns="36000" rIns="108000" bIns="36000" rtlCol="0">
            <a:noAutofit/>
          </a:bodyPr>
          <a:lstStyle>
            <a:defPPr>
              <a:defRPr lang="de-DE"/>
            </a:defPPr>
            <a:lvl1pPr>
              <a:defRPr sz="1600">
                <a:solidFill>
                  <a:srgbClr val="002060"/>
                </a:solidFill>
                <a:latin typeface="Verdana" pitchFamily="34" charset="0"/>
                <a:ea typeface="Verdana" pitchFamily="34" charset="0"/>
                <a:cs typeface="Verdana" pitchFamily="34" charset="0"/>
              </a:defRPr>
            </a:lvl1pPr>
          </a:lstStyle>
          <a:p>
            <a:r>
              <a:rPr lang="en-US" dirty="0"/>
              <a:t>Newly developed materials with outstanding properties most often call for disruptive manufacturing technologies. At PJA Technologies we have developed these technologies. Technologies that enable production of tomorrow’s products making them better, stronger, and safer.</a:t>
            </a:r>
          </a:p>
          <a:p>
            <a:endParaRPr lang="en-US" dirty="0"/>
          </a:p>
        </p:txBody>
      </p:sp>
      <p:sp>
        <p:nvSpPr>
          <p:cNvPr id="28" name="Chevron 27"/>
          <p:cNvSpPr/>
          <p:nvPr/>
        </p:nvSpPr>
        <p:spPr>
          <a:xfrm>
            <a:off x="6500697" y="1768598"/>
            <a:ext cx="2903622" cy="1379621"/>
          </a:xfrm>
          <a:prstGeom prst="chevron">
            <a:avLst>
              <a:gd name="adj" fmla="val 15654"/>
            </a:avLst>
          </a:prstGeom>
          <a:solidFill>
            <a:srgbClr val="FFFFFF">
              <a:alpha val="43922"/>
            </a:srgbClr>
          </a:solidFill>
          <a:ln>
            <a:solidFill>
              <a:schemeClr val="accent6">
                <a:lumMod val="90000"/>
              </a:schemeClr>
            </a:solidFill>
          </a:ln>
        </p:spPr>
        <p:txBody>
          <a:bodyPr lIns="0" tIns="0" rIns="0" bIns="0" rtlCol="0" anchor="ctr">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29" name="Textfeld 28"/>
          <p:cNvSpPr txBox="1"/>
          <p:nvPr/>
        </p:nvSpPr>
        <p:spPr>
          <a:xfrm>
            <a:off x="7003360" y="2325687"/>
            <a:ext cx="2330103" cy="1123745"/>
          </a:xfrm>
          <a:prstGeom prst="rect">
            <a:avLst/>
          </a:prstGeom>
        </p:spPr>
        <p:txBody>
          <a:bodyPr vert="horz" wrap="none" lIns="0" tIns="0" rIns="0" bIns="0" rtlCol="0">
            <a:noAutofit/>
          </a:bodyPr>
          <a:lstStyle>
            <a:defPPr>
              <a:defRPr lang="de-DE"/>
            </a:defPPr>
            <a:lvl1pPr>
              <a:defRPr sz="1600" b="1">
                <a:solidFill>
                  <a:srgbClr val="002060"/>
                </a:solidFill>
                <a:latin typeface="Verdana" pitchFamily="34" charset="0"/>
                <a:ea typeface="Verdana" pitchFamily="34" charset="0"/>
                <a:cs typeface="Verdana" pitchFamily="34" charset="0"/>
              </a:defRPr>
            </a:lvl1pPr>
          </a:lstStyle>
          <a:p>
            <a:pPr algn="ctr"/>
            <a:r>
              <a:rPr lang="de-CH"/>
              <a:t>LICENSING</a:t>
            </a:r>
          </a:p>
        </p:txBody>
      </p:sp>
      <p:sp>
        <p:nvSpPr>
          <p:cNvPr id="30" name="Textfeld 29"/>
          <p:cNvSpPr txBox="1"/>
          <p:nvPr/>
        </p:nvSpPr>
        <p:spPr>
          <a:xfrm>
            <a:off x="6530246" y="3452949"/>
            <a:ext cx="2655407" cy="3239702"/>
          </a:xfrm>
          <a:prstGeom prst="rect">
            <a:avLst/>
          </a:prstGeom>
          <a:solidFill>
            <a:schemeClr val="bg1">
              <a:alpha val="24000"/>
            </a:schemeClr>
          </a:solidFill>
        </p:spPr>
        <p:txBody>
          <a:bodyPr vert="horz" wrap="square" lIns="108000" tIns="36000" rIns="108000" bIns="36000" rtlCol="0">
            <a:noAutofit/>
          </a:bodyPr>
          <a:lstStyle>
            <a:defPPr>
              <a:defRPr lang="de-DE"/>
            </a:defPPr>
            <a:lvl1pPr>
              <a:defRPr sz="1600">
                <a:solidFill>
                  <a:srgbClr val="002060"/>
                </a:solidFill>
                <a:latin typeface="Verdana" pitchFamily="34" charset="0"/>
                <a:ea typeface="Verdana" pitchFamily="34" charset="0"/>
                <a:cs typeface="Verdana" pitchFamily="34" charset="0"/>
              </a:defRPr>
            </a:lvl1pPr>
          </a:lstStyle>
          <a:p>
            <a:r>
              <a:rPr lang="en-US" dirty="0"/>
              <a:t>PJA Technologies is taking these innovative technologies to the market using either a licensing or distribution strategy.  PJA Holdings will license its technology to an existing manufacturer for production at your site.  You control the production and sales.</a:t>
            </a:r>
          </a:p>
          <a:p>
            <a:endParaRPr lang="en-US" dirty="0"/>
          </a:p>
        </p:txBody>
      </p:sp>
    </p:spTree>
    <p:extLst>
      <p:ext uri="{BB962C8B-B14F-4D97-AF65-F5344CB8AC3E}">
        <p14:creationId xmlns:p14="http://schemas.microsoft.com/office/powerpoint/2010/main" val="318271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50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par>
                          <p:cTn id="15" fill="hold">
                            <p:stCondLst>
                              <p:cond delay="2000"/>
                            </p:stCondLst>
                            <p:childTnLst>
                              <p:par>
                                <p:cTn id="16" presetID="42" presetClass="entr" presetSubtype="0" fill="hold" grpId="0" nodeType="after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37" presetClass="entr" presetSubtype="0" fill="hold" grpId="0" nodeType="afterEffect">
                                  <p:stCondLst>
                                    <p:cond delay="75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900" decel="100000" fill="hold"/>
                                        <p:tgtEl>
                                          <p:spTgt spid="1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8" fill="hold">
                            <p:stCondLst>
                              <p:cond delay="525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5750"/>
                            </p:stCondLst>
                            <p:childTnLst>
                              <p:par>
                                <p:cTn id="33" presetID="42" presetClass="entr" presetSubtype="0" fill="hold" grpId="0" nodeType="afterEffect">
                                  <p:stCondLst>
                                    <p:cond delay="50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7250"/>
                            </p:stCondLst>
                            <p:childTnLst>
                              <p:par>
                                <p:cTn id="39" presetID="37" presetClass="entr" presetSubtype="0" fill="hold" grpId="0" nodeType="afterEffect">
                                  <p:stCondLst>
                                    <p:cond delay="50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8750"/>
                            </p:stCondLst>
                            <p:childTnLst>
                              <p:par>
                                <p:cTn id="46" presetID="22" presetClass="entr" presetSubtype="4"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childTnLst>
                          </p:cTn>
                        </p:par>
                        <p:par>
                          <p:cTn id="49" fill="hold">
                            <p:stCondLst>
                              <p:cond delay="925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P spid="10" grpId="0" animBg="1"/>
      <p:bldP spid="22" grpId="0" animBg="1"/>
      <p:bldP spid="24" grpId="0"/>
      <p:bldP spid="25" grpId="0" animBg="1"/>
      <p:bldP spid="28" grpId="0" animBg="1"/>
      <p:bldP spid="29" grpId="0"/>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1602557"/>
            <a:ext cx="9753600" cy="6157811"/>
          </a:xfrm>
          <a:prstGeom prst="rect">
            <a:avLst/>
          </a:prstGeom>
        </p:spPr>
      </p:pic>
      <p:sp>
        <p:nvSpPr>
          <p:cNvPr id="17" name="Rechteck 16"/>
          <p:cNvSpPr/>
          <p:nvPr/>
        </p:nvSpPr>
        <p:spPr>
          <a:xfrm>
            <a:off x="3811" y="1566267"/>
            <a:ext cx="9749790" cy="5989369"/>
          </a:xfrm>
          <a:prstGeom prst="rect">
            <a:avLst/>
          </a:prstGeom>
          <a:gradFill>
            <a:gsLst>
              <a:gs pos="0">
                <a:schemeClr val="accent1">
                  <a:lumMod val="5000"/>
                  <a:lumOff val="95000"/>
                </a:schemeClr>
              </a:gs>
              <a:gs pos="43000">
                <a:schemeClr val="bg1">
                  <a:alpha val="84000"/>
                </a:schemeClr>
              </a:gs>
              <a:gs pos="100000">
                <a:srgbClr val="2E3551">
                  <a:alpha val="28000"/>
                </a:srgbClr>
              </a:gs>
            </a:gsLst>
            <a:lin ang="5400000" scaled="1"/>
          </a:gradFill>
        </p:spPr>
        <p:txBody>
          <a:bodyPr wrap="square" lIns="0" tIns="0" rIns="0" bIns="0"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3" name="Titel 2"/>
          <p:cNvSpPr>
            <a:spLocks noGrp="1"/>
          </p:cNvSpPr>
          <p:nvPr>
            <p:ph type="title"/>
          </p:nvPr>
        </p:nvSpPr>
        <p:spPr/>
        <p:txBody>
          <a:bodyPr/>
          <a:lstStyle/>
          <a:p>
            <a:r>
              <a:rPr lang="de-CH"/>
              <a:t>WHAT WE DO – ADDITIONAL SUPPORT</a:t>
            </a:r>
            <a:endParaRPr lang="de-DE"/>
          </a:p>
        </p:txBody>
      </p:sp>
      <p:sp>
        <p:nvSpPr>
          <p:cNvPr id="47" name="Rechteck 46">
            <a:hlinkClick r:id="rId4" action="ppaction://hlinksldjump"/>
          </p:cNvPr>
          <p:cNvSpPr/>
          <p:nvPr/>
        </p:nvSpPr>
        <p:spPr>
          <a:xfrm>
            <a:off x="603634" y="103187"/>
            <a:ext cx="744774"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50" name="Rechteck 49">
            <a:hlinkClick r:id="" action="ppaction://noaction"/>
          </p:cNvPr>
          <p:cNvSpPr/>
          <p:nvPr/>
        </p:nvSpPr>
        <p:spPr>
          <a:xfrm>
            <a:off x="2837568" y="103187"/>
            <a:ext cx="82313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51" name="Rechteck 50">
            <a:hlinkClick r:id="" action="ppaction://noaction"/>
          </p:cNvPr>
          <p:cNvSpPr/>
          <p:nvPr/>
        </p:nvSpPr>
        <p:spPr>
          <a:xfrm>
            <a:off x="3859937" y="103187"/>
            <a:ext cx="332111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52" name="Rechteck 51">
            <a:hlinkClick r:id="" action="ppaction://noaction"/>
          </p:cNvPr>
          <p:cNvSpPr/>
          <p:nvPr/>
        </p:nvSpPr>
        <p:spPr>
          <a:xfrm>
            <a:off x="7363558" y="103187"/>
            <a:ext cx="80312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53" name="Rechteck 52">
            <a:hlinkClick r:id="" action="ppaction://noaction"/>
          </p:cNvPr>
          <p:cNvSpPr/>
          <p:nvPr/>
        </p:nvSpPr>
        <p:spPr>
          <a:xfrm>
            <a:off x="8330358" y="103187"/>
            <a:ext cx="85529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pic>
        <p:nvPicPr>
          <p:cNvPr id="1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1228" y="0"/>
            <a:ext cx="158750" cy="10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Richtungspfeil 25"/>
          <p:cNvSpPr/>
          <p:nvPr/>
        </p:nvSpPr>
        <p:spPr>
          <a:xfrm>
            <a:off x="634762" y="1812446"/>
            <a:ext cx="351782" cy="1379621"/>
          </a:xfrm>
          <a:prstGeom prst="homePlate">
            <a:avLst>
              <a:gd name="adj" fmla="val 59772"/>
            </a:avLst>
          </a:prstGeom>
          <a:solidFill>
            <a:srgbClr val="FFFFFF">
              <a:alpha val="40000"/>
            </a:srgbClr>
          </a:solidFill>
          <a:ln>
            <a:solidFill>
              <a:schemeClr val="tx1"/>
            </a:solidFill>
          </a:ln>
        </p:spPr>
        <p:txBody>
          <a:bodyPr lIns="0" tIns="0" rIns="0" bIns="0"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27" name="Chevron 26"/>
          <p:cNvSpPr/>
          <p:nvPr/>
        </p:nvSpPr>
        <p:spPr>
          <a:xfrm>
            <a:off x="3752312" y="1812447"/>
            <a:ext cx="2654028" cy="1379621"/>
          </a:xfrm>
          <a:prstGeom prst="chevron">
            <a:avLst>
              <a:gd name="adj" fmla="val 15654"/>
            </a:avLst>
          </a:prstGeom>
          <a:solidFill>
            <a:srgbClr val="FFFFFF">
              <a:alpha val="30196"/>
            </a:srgbClr>
          </a:solidFill>
          <a:ln>
            <a:solidFill>
              <a:schemeClr val="tx1"/>
            </a:solidFill>
          </a:ln>
        </p:spPr>
        <p:txBody>
          <a:bodyPr lIns="0" tIns="0" rIns="0" bIns="0" rtlCol="0" anchor="ctr">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29" name="Chevron 28"/>
          <p:cNvSpPr/>
          <p:nvPr/>
        </p:nvSpPr>
        <p:spPr>
          <a:xfrm>
            <a:off x="861740" y="1812446"/>
            <a:ext cx="417093" cy="1379621"/>
          </a:xfrm>
          <a:prstGeom prst="chevron">
            <a:avLst>
              <a:gd name="adj" fmla="val 51149"/>
            </a:avLst>
          </a:prstGeom>
          <a:solidFill>
            <a:srgbClr val="FFFFFF">
              <a:alpha val="30196"/>
            </a:srgbClr>
          </a:solidFill>
          <a:ln>
            <a:solidFill>
              <a:schemeClr val="tx1"/>
            </a:solidFill>
          </a:ln>
        </p:spPr>
        <p:txBody>
          <a:bodyPr lIns="0" tIns="0" rIns="0" bIns="0" rtlCol="0" anchor="ctr">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18" name="Textfeld 17"/>
          <p:cNvSpPr txBox="1"/>
          <p:nvPr/>
        </p:nvSpPr>
        <p:spPr>
          <a:xfrm>
            <a:off x="4070812" y="2386146"/>
            <a:ext cx="2014727" cy="389936"/>
          </a:xfrm>
          <a:prstGeom prst="rect">
            <a:avLst/>
          </a:prstGeom>
        </p:spPr>
        <p:txBody>
          <a:bodyPr vert="horz" wrap="none" lIns="0" tIns="0" rIns="0" bIns="0" rtlCol="0">
            <a:noAutofit/>
          </a:bodyPr>
          <a:lstStyle/>
          <a:p>
            <a:pPr algn="ctr"/>
            <a:r>
              <a:rPr lang="en-US" sz="1600" b="1">
                <a:latin typeface="Verdana" pitchFamily="34" charset="0"/>
                <a:ea typeface="Verdana" pitchFamily="34" charset="0"/>
                <a:cs typeface="Verdana" pitchFamily="34" charset="0"/>
              </a:rPr>
              <a:t>SUPPORT</a:t>
            </a:r>
          </a:p>
          <a:p>
            <a:pPr marL="0" indent="0">
              <a:buNone/>
            </a:pPr>
            <a:endParaRPr lang="de-CH" sz="1600">
              <a:solidFill>
                <a:srgbClr val="002060"/>
              </a:solidFill>
              <a:latin typeface="Verdana" pitchFamily="34" charset="0"/>
              <a:ea typeface="Verdana" pitchFamily="34" charset="0"/>
              <a:cs typeface="Verdana" pitchFamily="34" charset="0"/>
            </a:endParaRPr>
          </a:p>
        </p:txBody>
      </p:sp>
      <p:sp>
        <p:nvSpPr>
          <p:cNvPr id="30" name="Textfeld 29"/>
          <p:cNvSpPr txBox="1"/>
          <p:nvPr/>
        </p:nvSpPr>
        <p:spPr>
          <a:xfrm>
            <a:off x="3802995" y="3401956"/>
            <a:ext cx="2424672" cy="3804960"/>
          </a:xfrm>
          <a:prstGeom prst="rect">
            <a:avLst/>
          </a:prstGeom>
          <a:solidFill>
            <a:schemeClr val="bg1">
              <a:alpha val="24000"/>
            </a:schemeClr>
          </a:solidFill>
        </p:spPr>
        <p:txBody>
          <a:bodyPr vert="horz" wrap="square" lIns="108000" tIns="36000" rIns="108000" bIns="36000" rtlCol="0">
            <a:noAutofit/>
          </a:bodyPr>
          <a:lstStyle>
            <a:defPPr>
              <a:defRPr lang="de-DE"/>
            </a:defPPr>
            <a:lvl1pPr>
              <a:defRPr sz="1600">
                <a:solidFill>
                  <a:srgbClr val="002060"/>
                </a:solidFill>
                <a:latin typeface="Verdana" pitchFamily="34" charset="0"/>
                <a:ea typeface="Verdana" pitchFamily="34" charset="0"/>
                <a:cs typeface="Verdana" pitchFamily="34" charset="0"/>
              </a:defRPr>
            </a:lvl1pPr>
          </a:lstStyle>
          <a:p>
            <a:r>
              <a:rPr lang="en-US" dirty="0">
                <a:solidFill>
                  <a:schemeClr val="tx1"/>
                </a:solidFill>
              </a:rPr>
              <a:t>Whether you are licensing the products or distributing them, PJA Technologies will provide continuing training and support to your staff through the start-up phase and throughout the life of the relationship.  When the agreement is signed, our work is just beginning.</a:t>
            </a:r>
          </a:p>
          <a:p>
            <a:endParaRPr lang="de-CH" dirty="0">
              <a:solidFill>
                <a:srgbClr val="006600"/>
              </a:solidFill>
            </a:endParaRPr>
          </a:p>
        </p:txBody>
      </p:sp>
      <p:sp>
        <p:nvSpPr>
          <p:cNvPr id="31" name="Chevron 30"/>
          <p:cNvSpPr/>
          <p:nvPr/>
        </p:nvSpPr>
        <p:spPr>
          <a:xfrm>
            <a:off x="6346411" y="1812446"/>
            <a:ext cx="2520908" cy="1379621"/>
          </a:xfrm>
          <a:prstGeom prst="chevron">
            <a:avLst>
              <a:gd name="adj" fmla="val 15654"/>
            </a:avLst>
          </a:prstGeom>
          <a:solidFill>
            <a:srgbClr val="FFFFFF">
              <a:alpha val="30196"/>
            </a:srgbClr>
          </a:solidFill>
          <a:ln>
            <a:solidFill>
              <a:schemeClr val="tx1"/>
            </a:solidFill>
          </a:ln>
        </p:spPr>
        <p:txBody>
          <a:bodyPr lIns="0" tIns="0" rIns="0" bIns="0" rtlCol="0" anchor="ctr">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20" name="Textfeld 19"/>
          <p:cNvSpPr txBox="1"/>
          <p:nvPr/>
        </p:nvSpPr>
        <p:spPr>
          <a:xfrm>
            <a:off x="6859206" y="2383051"/>
            <a:ext cx="2014727" cy="363810"/>
          </a:xfrm>
          <a:prstGeom prst="rect">
            <a:avLst/>
          </a:prstGeom>
        </p:spPr>
        <p:txBody>
          <a:bodyPr vert="horz" wrap="none" lIns="0" tIns="0" rIns="0" bIns="0" rtlCol="0">
            <a:noAutofit/>
          </a:bodyPr>
          <a:lstStyle/>
          <a:p>
            <a:r>
              <a:rPr lang="en-US" sz="1600" b="1">
                <a:latin typeface="Verdana" pitchFamily="34" charset="0"/>
                <a:ea typeface="Verdana" pitchFamily="34" charset="0"/>
                <a:cs typeface="Verdana" pitchFamily="34" charset="0"/>
              </a:rPr>
              <a:t>DEVELOPMENT</a:t>
            </a:r>
          </a:p>
          <a:p>
            <a:pPr marL="0" indent="0">
              <a:buNone/>
            </a:pPr>
            <a:endParaRPr lang="de-CH" sz="1600">
              <a:solidFill>
                <a:srgbClr val="006600"/>
              </a:solidFill>
              <a:latin typeface="Verdana" pitchFamily="34" charset="0"/>
              <a:ea typeface="Verdana" pitchFamily="34" charset="0"/>
              <a:cs typeface="Verdana" pitchFamily="34" charset="0"/>
            </a:endParaRPr>
          </a:p>
        </p:txBody>
      </p:sp>
      <p:sp>
        <p:nvSpPr>
          <p:cNvPr id="32" name="Textfeld 31"/>
          <p:cNvSpPr txBox="1"/>
          <p:nvPr/>
        </p:nvSpPr>
        <p:spPr>
          <a:xfrm>
            <a:off x="6403625" y="3506796"/>
            <a:ext cx="2391354" cy="3681776"/>
          </a:xfrm>
          <a:prstGeom prst="rect">
            <a:avLst/>
          </a:prstGeom>
          <a:solidFill>
            <a:schemeClr val="bg1">
              <a:alpha val="24000"/>
            </a:schemeClr>
          </a:solidFill>
        </p:spPr>
        <p:txBody>
          <a:bodyPr vert="horz" wrap="square" lIns="108000" tIns="36000" rIns="108000" bIns="36000" rtlCol="0">
            <a:noAutofit/>
          </a:bodyPr>
          <a:lstStyle>
            <a:defPPr>
              <a:defRPr lang="de-DE"/>
            </a:defPPr>
            <a:lvl1pPr>
              <a:defRPr sz="1600">
                <a:solidFill>
                  <a:srgbClr val="006600"/>
                </a:solidFill>
                <a:latin typeface="Verdana" pitchFamily="34" charset="0"/>
                <a:ea typeface="Verdana" pitchFamily="34" charset="0"/>
                <a:cs typeface="Verdana" pitchFamily="34" charset="0"/>
              </a:defRPr>
            </a:lvl1pPr>
          </a:lstStyle>
          <a:p>
            <a:r>
              <a:rPr lang="en-US" dirty="0">
                <a:solidFill>
                  <a:schemeClr val="tx1"/>
                </a:solidFill>
              </a:rPr>
              <a:t>At PJA Technologies, product development is a continuous process.  Worldwide R&amp;D Headquarter is located in Switzerland/Europe to insure that PJA’s technologies continue to lead the market.  Future product advancements will be made available to our partners.</a:t>
            </a:r>
          </a:p>
          <a:p>
            <a:endParaRPr lang="de-CH" dirty="0"/>
          </a:p>
        </p:txBody>
      </p:sp>
      <p:sp>
        <p:nvSpPr>
          <p:cNvPr id="22" name="Chevron 21"/>
          <p:cNvSpPr/>
          <p:nvPr/>
        </p:nvSpPr>
        <p:spPr>
          <a:xfrm>
            <a:off x="1146811" y="1812448"/>
            <a:ext cx="2665631" cy="1379621"/>
          </a:xfrm>
          <a:prstGeom prst="chevron">
            <a:avLst>
              <a:gd name="adj" fmla="val 15654"/>
            </a:avLst>
          </a:prstGeom>
          <a:solidFill>
            <a:srgbClr val="FFFFFF">
              <a:alpha val="43922"/>
            </a:srgbClr>
          </a:solidFill>
          <a:ln>
            <a:solidFill>
              <a:schemeClr val="tx1"/>
            </a:solidFill>
          </a:ln>
        </p:spPr>
        <p:txBody>
          <a:bodyPr lIns="0" tIns="0" rIns="0" bIns="0" rtlCol="0" anchor="ctr">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23" name="Textfeld 22"/>
          <p:cNvSpPr txBox="1"/>
          <p:nvPr/>
        </p:nvSpPr>
        <p:spPr>
          <a:xfrm>
            <a:off x="1655205" y="2383051"/>
            <a:ext cx="2330103" cy="1123745"/>
          </a:xfrm>
          <a:prstGeom prst="rect">
            <a:avLst/>
          </a:prstGeom>
        </p:spPr>
        <p:txBody>
          <a:bodyPr vert="horz" wrap="none" lIns="0" tIns="0" rIns="0" bIns="0" rtlCol="0">
            <a:noAutofit/>
          </a:bodyPr>
          <a:lstStyle>
            <a:defPPr>
              <a:defRPr lang="de-DE"/>
            </a:defPPr>
            <a:lvl1pPr>
              <a:defRPr sz="1600" b="1">
                <a:solidFill>
                  <a:srgbClr val="002060"/>
                </a:solidFill>
                <a:latin typeface="Verdana" pitchFamily="34" charset="0"/>
                <a:ea typeface="Verdana" pitchFamily="34" charset="0"/>
                <a:cs typeface="Verdana" pitchFamily="34" charset="0"/>
              </a:defRPr>
            </a:lvl1pPr>
          </a:lstStyle>
          <a:p>
            <a:r>
              <a:rPr lang="de-CH">
                <a:solidFill>
                  <a:schemeClr val="tx1"/>
                </a:solidFill>
              </a:rPr>
              <a:t>DISTRIBUTION</a:t>
            </a:r>
          </a:p>
        </p:txBody>
      </p:sp>
      <p:sp>
        <p:nvSpPr>
          <p:cNvPr id="24" name="Textfeld 23"/>
          <p:cNvSpPr txBox="1"/>
          <p:nvPr/>
        </p:nvSpPr>
        <p:spPr>
          <a:xfrm>
            <a:off x="1089192" y="3401956"/>
            <a:ext cx="2425356" cy="3804960"/>
          </a:xfrm>
          <a:prstGeom prst="rect">
            <a:avLst/>
          </a:prstGeom>
          <a:solidFill>
            <a:schemeClr val="bg1">
              <a:alpha val="24000"/>
            </a:schemeClr>
          </a:solidFill>
        </p:spPr>
        <p:txBody>
          <a:bodyPr vert="horz" wrap="square" lIns="108000" tIns="36000" rIns="108000" bIns="36000" rtlCol="0">
            <a:noAutofit/>
          </a:bodyPr>
          <a:lstStyle>
            <a:defPPr>
              <a:defRPr lang="de-DE"/>
            </a:defPPr>
            <a:lvl1pPr>
              <a:defRPr sz="1600">
                <a:solidFill>
                  <a:srgbClr val="002060"/>
                </a:solidFill>
                <a:latin typeface="Verdana" pitchFamily="34" charset="0"/>
                <a:ea typeface="Verdana" pitchFamily="34" charset="0"/>
                <a:cs typeface="Verdana" pitchFamily="34" charset="0"/>
              </a:defRPr>
            </a:lvl1pPr>
          </a:lstStyle>
          <a:p>
            <a:r>
              <a:rPr lang="en-US" dirty="0">
                <a:solidFill>
                  <a:schemeClr val="tx1"/>
                </a:solidFill>
              </a:rPr>
              <a:t>PJA Technologies will also manufacture under sales and distribution agreements our ground breaking products under your brand name allowing for diversification of the product line without the risk and capital expenditure required to set up new manufacturing lines. </a:t>
            </a:r>
          </a:p>
          <a:p>
            <a:endParaRPr lang="en-US" dirty="0"/>
          </a:p>
        </p:txBody>
      </p:sp>
      <p:sp>
        <p:nvSpPr>
          <p:cNvPr id="25" name="Chevron 24"/>
          <p:cNvSpPr/>
          <p:nvPr/>
        </p:nvSpPr>
        <p:spPr>
          <a:xfrm>
            <a:off x="8749743" y="1812446"/>
            <a:ext cx="417093" cy="1379621"/>
          </a:xfrm>
          <a:prstGeom prst="chevron">
            <a:avLst>
              <a:gd name="adj" fmla="val 51149"/>
            </a:avLst>
          </a:prstGeom>
          <a:solidFill>
            <a:srgbClr val="FFFFFF">
              <a:alpha val="30196"/>
            </a:srgbClr>
          </a:solidFill>
          <a:ln>
            <a:solidFill>
              <a:schemeClr val="tx1"/>
            </a:solidFill>
          </a:ln>
        </p:spPr>
        <p:txBody>
          <a:bodyPr lIns="0" tIns="0" rIns="0" bIns="0" rtlCol="0" anchor="ctr">
            <a:noAutofit/>
          </a:bodyPr>
          <a:lstStyle/>
          <a:p>
            <a:pPr algn="ctr" defTabSz="914400"/>
            <a:endParaRPr lang="de-CH" sz="1600" b="1" kern="0">
              <a:solidFill>
                <a:schemeClr val="bg2"/>
              </a:solidFill>
            </a:endParaRPr>
          </a:p>
        </p:txBody>
      </p:sp>
      <p:sp>
        <p:nvSpPr>
          <p:cNvPr id="33" name="Chevron 32"/>
          <p:cNvSpPr/>
          <p:nvPr/>
        </p:nvSpPr>
        <p:spPr>
          <a:xfrm>
            <a:off x="9056006" y="1822217"/>
            <a:ext cx="554881" cy="1379621"/>
          </a:xfrm>
          <a:prstGeom prst="chevron">
            <a:avLst>
              <a:gd name="adj" fmla="val 37641"/>
            </a:avLst>
          </a:prstGeom>
          <a:solidFill>
            <a:srgbClr val="FFFFFF">
              <a:alpha val="30196"/>
            </a:srgbClr>
          </a:solidFill>
          <a:ln>
            <a:solidFill>
              <a:schemeClr val="tx1"/>
            </a:solidFill>
          </a:ln>
        </p:spPr>
        <p:txBody>
          <a:bodyPr lIns="0" tIns="0" rIns="0" bIns="0" rtlCol="0" anchor="ctr">
            <a:noAutofit/>
          </a:bodyPr>
          <a:lstStyle/>
          <a:p>
            <a:pPr algn="ctr" defTabSz="914400"/>
            <a:endParaRPr lang="de-CH" sz="1600" b="1" kern="0">
              <a:solidFill>
                <a:schemeClr val="bg2"/>
              </a:solidFill>
            </a:endParaRPr>
          </a:p>
        </p:txBody>
      </p:sp>
    </p:spTree>
    <p:extLst>
      <p:ext uri="{BB962C8B-B14F-4D97-AF65-F5344CB8AC3E}">
        <p14:creationId xmlns:p14="http://schemas.microsoft.com/office/powerpoint/2010/main" val="224717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p:cNvPicPr>
            <a:picLocks noChangeAspect="1"/>
          </p:cNvPicPr>
          <p:nvPr/>
        </p:nvPicPr>
        <p:blipFill>
          <a:blip r:embed="rId3"/>
          <a:stretch>
            <a:fillRect/>
          </a:stretch>
        </p:blipFill>
        <p:spPr>
          <a:xfrm>
            <a:off x="0" y="1617073"/>
            <a:ext cx="9753600" cy="6155871"/>
          </a:xfrm>
          <a:prstGeom prst="rect">
            <a:avLst/>
          </a:prstGeom>
        </p:spPr>
      </p:pic>
      <p:sp>
        <p:nvSpPr>
          <p:cNvPr id="20" name="Rechteck 19"/>
          <p:cNvSpPr/>
          <p:nvPr/>
        </p:nvSpPr>
        <p:spPr>
          <a:xfrm>
            <a:off x="-1" y="1574801"/>
            <a:ext cx="9753601" cy="6006492"/>
          </a:xfrm>
          <a:prstGeom prst="rect">
            <a:avLst/>
          </a:prstGeom>
          <a:gradFill>
            <a:gsLst>
              <a:gs pos="0">
                <a:schemeClr val="accent1">
                  <a:lumMod val="5000"/>
                  <a:lumOff val="95000"/>
                </a:schemeClr>
              </a:gs>
              <a:gs pos="43000">
                <a:schemeClr val="bg1">
                  <a:alpha val="93000"/>
                </a:schemeClr>
              </a:gs>
              <a:gs pos="73000">
                <a:schemeClr val="bg1">
                  <a:alpha val="89000"/>
                </a:schemeClr>
              </a:gs>
              <a:gs pos="85528">
                <a:schemeClr val="bg1">
                  <a:alpha val="67000"/>
                </a:schemeClr>
              </a:gs>
              <a:gs pos="100000">
                <a:srgbClr val="C00000">
                  <a:alpha val="40000"/>
                </a:srgbClr>
              </a:gs>
            </a:gsLst>
            <a:lin ang="12600000" scaled="0"/>
          </a:gradFill>
        </p:spPr>
        <p:txBody>
          <a:bodyPr wrap="square" lIns="0" tIns="0" rIns="0" bIns="0"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3" name="Titel 2"/>
          <p:cNvSpPr>
            <a:spLocks noGrp="1"/>
          </p:cNvSpPr>
          <p:nvPr>
            <p:ph type="title"/>
          </p:nvPr>
        </p:nvSpPr>
        <p:spPr/>
        <p:txBody>
          <a:bodyPr/>
          <a:lstStyle/>
          <a:p>
            <a:r>
              <a:rPr lang="de-CH" dirty="0"/>
              <a:t>PJA TECHNOLOGIES’ CEMENT BASED PRODUCTS</a:t>
            </a:r>
            <a:endParaRPr lang="de-DE" dirty="0"/>
          </a:p>
        </p:txBody>
      </p:sp>
      <p:sp>
        <p:nvSpPr>
          <p:cNvPr id="18" name="Rechteck 17">
            <a:hlinkClick r:id="rId4" action="ppaction://hlinksldjump"/>
          </p:cNvPr>
          <p:cNvSpPr/>
          <p:nvPr/>
        </p:nvSpPr>
        <p:spPr>
          <a:xfrm>
            <a:off x="603634" y="103187"/>
            <a:ext cx="744774"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19" name="Rechteck 18">
            <a:hlinkClick r:id="rId5" action="ppaction://hlinksldjump"/>
          </p:cNvPr>
          <p:cNvSpPr/>
          <p:nvPr/>
        </p:nvSpPr>
        <p:spPr>
          <a:xfrm>
            <a:off x="1555636" y="103187"/>
            <a:ext cx="1088916"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21" name="Rechteck 20">
            <a:hlinkClick r:id="" action="ppaction://noaction"/>
          </p:cNvPr>
          <p:cNvSpPr/>
          <p:nvPr/>
        </p:nvSpPr>
        <p:spPr>
          <a:xfrm>
            <a:off x="3859937" y="103187"/>
            <a:ext cx="332111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22" name="Rechteck 21">
            <a:hlinkClick r:id="" action="ppaction://noaction"/>
          </p:cNvPr>
          <p:cNvSpPr/>
          <p:nvPr/>
        </p:nvSpPr>
        <p:spPr>
          <a:xfrm>
            <a:off x="7363558" y="103187"/>
            <a:ext cx="80312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23" name="Rechteck 22">
            <a:hlinkClick r:id="" action="ppaction://noaction"/>
          </p:cNvPr>
          <p:cNvSpPr/>
          <p:nvPr/>
        </p:nvSpPr>
        <p:spPr>
          <a:xfrm>
            <a:off x="8330358" y="103187"/>
            <a:ext cx="85529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13" name="Textfeld 12"/>
          <p:cNvSpPr txBox="1"/>
          <p:nvPr/>
        </p:nvSpPr>
        <p:spPr>
          <a:xfrm>
            <a:off x="5246431" y="2144792"/>
            <a:ext cx="3803867" cy="1950943"/>
          </a:xfrm>
          <a:prstGeom prst="rect">
            <a:avLst/>
          </a:prstGeom>
          <a:gradFill>
            <a:gsLst>
              <a:gs pos="0">
                <a:schemeClr val="accent1">
                  <a:lumMod val="5000"/>
                  <a:lumOff val="95000"/>
                  <a:alpha val="46000"/>
                </a:schemeClr>
              </a:gs>
              <a:gs pos="100000">
                <a:schemeClr val="bg1">
                  <a:alpha val="10000"/>
                </a:schemeClr>
              </a:gs>
            </a:gsLst>
            <a:lin ang="3600000" scaled="0"/>
          </a:gradFill>
        </p:spPr>
        <p:txBody>
          <a:bodyPr vert="horz" wrap="none" lIns="108000" tIns="108000" rIns="108000" bIns="108000" rtlCol="0">
            <a:noAutofit/>
          </a:bodyPr>
          <a:lstStyle>
            <a:defPPr>
              <a:defRPr lang="de-DE"/>
            </a:defPPr>
            <a:lvl1pPr indent="0">
              <a:buNone/>
              <a:defRPr sz="1600" b="1">
                <a:solidFill>
                  <a:srgbClr val="11141B"/>
                </a:solidFill>
                <a:latin typeface="Verdana" pitchFamily="34" charset="0"/>
                <a:ea typeface="Verdana" pitchFamily="34" charset="0"/>
                <a:cs typeface="Verdana" pitchFamily="34" charset="0"/>
              </a:defRPr>
            </a:lvl1pPr>
          </a:lstStyle>
          <a:p>
            <a:endParaRPr lang="en-US" b="0"/>
          </a:p>
        </p:txBody>
      </p:sp>
      <p:sp>
        <p:nvSpPr>
          <p:cNvPr id="14" name="Textfeld 13"/>
          <p:cNvSpPr txBox="1"/>
          <p:nvPr/>
        </p:nvSpPr>
        <p:spPr>
          <a:xfrm>
            <a:off x="5215290" y="2641600"/>
            <a:ext cx="4449410" cy="2527300"/>
          </a:xfrm>
          <a:prstGeom prst="rect">
            <a:avLst/>
          </a:prstGeom>
          <a:gradFill>
            <a:gsLst>
              <a:gs pos="0">
                <a:schemeClr val="accent1">
                  <a:lumMod val="5000"/>
                  <a:lumOff val="95000"/>
                  <a:alpha val="46000"/>
                </a:schemeClr>
              </a:gs>
              <a:gs pos="100000">
                <a:schemeClr val="bg1">
                  <a:alpha val="10000"/>
                </a:schemeClr>
              </a:gs>
            </a:gsLst>
            <a:lin ang="3600000" scaled="0"/>
          </a:gradFill>
        </p:spPr>
        <p:txBody>
          <a:bodyPr vert="horz" wrap="square" lIns="108000" tIns="108000" rIns="108000" bIns="108000" rtlCol="0">
            <a:noAutofit/>
          </a:bodyPr>
          <a:lstStyle>
            <a:defPPr>
              <a:defRPr lang="de-DE"/>
            </a:defPPr>
            <a:lvl1pPr indent="0">
              <a:buNone/>
              <a:defRPr sz="1600" b="1">
                <a:solidFill>
                  <a:schemeClr val="accent6">
                    <a:lumMod val="25000"/>
                  </a:schemeClr>
                </a:solidFill>
                <a:latin typeface="Verdana" pitchFamily="34" charset="0"/>
                <a:ea typeface="Verdana" pitchFamily="34" charset="0"/>
                <a:cs typeface="Verdana" pitchFamily="34" charset="0"/>
              </a:defRPr>
            </a:lvl1pPr>
          </a:lstStyle>
          <a:p>
            <a:endParaRPr lang="de-CH" sz="1400" dirty="0"/>
          </a:p>
          <a:p>
            <a:pPr>
              <a:buClr>
                <a:schemeClr val="tx2"/>
              </a:buClr>
              <a:buSzPct val="80000"/>
              <a:buFont typeface="Wingdings 3" charset="2"/>
              <a:buChar char=""/>
              <a:defRPr/>
            </a:pPr>
            <a:r>
              <a:rPr lang="en-US" altLang="en-US" sz="1800" dirty="0">
                <a:solidFill>
                  <a:srgbClr val="000000"/>
                </a:solidFill>
              </a:rPr>
              <a:t> </a:t>
            </a:r>
            <a:r>
              <a:rPr lang="en-US" altLang="en-US" dirty="0">
                <a:solidFill>
                  <a:srgbClr val="000000"/>
                </a:solidFill>
              </a:rPr>
              <a:t>Cement Based Building Products:</a:t>
            </a:r>
          </a:p>
          <a:p>
            <a:pPr lvl="1">
              <a:defRPr/>
            </a:pPr>
            <a:endParaRPr lang="en-US" altLang="en-US" sz="1800" dirty="0">
              <a:solidFill>
                <a:srgbClr val="000000"/>
              </a:solidFill>
            </a:endParaRPr>
          </a:p>
          <a:p>
            <a:pPr lvl="1">
              <a:buClr>
                <a:schemeClr val="tx2"/>
              </a:buClr>
              <a:buSzPct val="80000"/>
              <a:buFont typeface="Wingdings 3" charset="2"/>
              <a:buChar char=""/>
              <a:defRPr/>
            </a:pPr>
            <a:r>
              <a:rPr lang="en-US" altLang="en-US" sz="1600" dirty="0">
                <a:solidFill>
                  <a:srgbClr val="000000"/>
                </a:solidFill>
              </a:rPr>
              <a:t>Interior and Exterior Wall Cladding</a:t>
            </a:r>
          </a:p>
          <a:p>
            <a:pPr lvl="1">
              <a:buClr>
                <a:schemeClr val="tx2"/>
              </a:buClr>
              <a:buSzPct val="80000"/>
              <a:buFont typeface="Wingdings 3" charset="2"/>
              <a:buChar char=""/>
              <a:defRPr/>
            </a:pPr>
            <a:r>
              <a:rPr lang="en-US" altLang="en-US" sz="1600" dirty="0">
                <a:solidFill>
                  <a:srgbClr val="000000"/>
                </a:solidFill>
              </a:rPr>
              <a:t>Roofing Tiles: </a:t>
            </a:r>
            <a:r>
              <a:rPr lang="en-US" altLang="en-US" sz="1600" dirty="0" err="1">
                <a:solidFill>
                  <a:srgbClr val="000000"/>
                </a:solidFill>
              </a:rPr>
              <a:t>Apperance</a:t>
            </a:r>
            <a:r>
              <a:rPr lang="en-US" altLang="en-US" sz="1600" dirty="0">
                <a:solidFill>
                  <a:srgbClr val="000000"/>
                </a:solidFill>
              </a:rPr>
              <a:t> Natural Slate and other shapes</a:t>
            </a:r>
          </a:p>
          <a:p>
            <a:pPr lvl="1">
              <a:buClr>
                <a:schemeClr val="tx2"/>
              </a:buClr>
              <a:buSzPct val="80000"/>
              <a:buFont typeface="Wingdings 3" charset="2"/>
              <a:buChar char=""/>
              <a:defRPr/>
            </a:pPr>
            <a:r>
              <a:rPr lang="en-US" altLang="en-US" sz="1600" dirty="0">
                <a:solidFill>
                  <a:srgbClr val="000000"/>
                </a:solidFill>
              </a:rPr>
              <a:t>Strength, flow and Cost Optimized Concrete Formulations</a:t>
            </a:r>
          </a:p>
          <a:p>
            <a:pPr lvl="1">
              <a:buClr>
                <a:schemeClr val="tx2"/>
              </a:buClr>
              <a:buSzPct val="80000"/>
              <a:buFont typeface="Wingdings 3" charset="2"/>
              <a:buChar char=""/>
              <a:defRPr/>
            </a:pPr>
            <a:r>
              <a:rPr lang="en-US" altLang="en-US" sz="1600" dirty="0">
                <a:solidFill>
                  <a:srgbClr val="000000"/>
                </a:solidFill>
              </a:rPr>
              <a:t>Pervious Concrete</a:t>
            </a:r>
          </a:p>
          <a:p>
            <a:pPr lvl="1">
              <a:buClr>
                <a:schemeClr val="tx2"/>
              </a:buClr>
              <a:buSzPct val="80000"/>
              <a:buFont typeface="Wingdings 3" charset="2"/>
              <a:buChar char=""/>
              <a:defRPr/>
            </a:pPr>
            <a:r>
              <a:rPr lang="en-US" altLang="en-US" sz="1600" dirty="0">
                <a:solidFill>
                  <a:srgbClr val="000000"/>
                </a:solidFill>
              </a:rPr>
              <a:t>Raised Access Flooring Panels</a:t>
            </a:r>
          </a:p>
          <a:p>
            <a:pPr lvl="1">
              <a:buClr>
                <a:schemeClr val="tx2"/>
              </a:buClr>
              <a:buSzPct val="80000"/>
              <a:buFont typeface="Wingdings 3" charset="2"/>
              <a:buChar char=""/>
              <a:defRPr/>
            </a:pPr>
            <a:r>
              <a:rPr lang="en-US" altLang="en-US" sz="1600" dirty="0">
                <a:solidFill>
                  <a:srgbClr val="000000"/>
                </a:solidFill>
              </a:rPr>
              <a:t>Anti-Ballistic Panels</a:t>
            </a:r>
          </a:p>
          <a:p>
            <a:pPr lvl="1">
              <a:buClr>
                <a:schemeClr val="tx2"/>
              </a:buClr>
              <a:buSzPct val="80000"/>
              <a:buFont typeface="Wingdings 3" charset="2"/>
              <a:buChar char=""/>
              <a:defRPr/>
            </a:pPr>
            <a:r>
              <a:rPr lang="en-US" altLang="en-US" sz="1600" dirty="0">
                <a:solidFill>
                  <a:srgbClr val="000000"/>
                </a:solidFill>
              </a:rPr>
              <a:t>Airport Runway Repair</a:t>
            </a:r>
          </a:p>
          <a:p>
            <a:pPr lvl="1">
              <a:buClr>
                <a:schemeClr val="tx2"/>
              </a:buClr>
              <a:buSzPct val="80000"/>
              <a:buFont typeface="Wingdings 3" charset="2"/>
              <a:buChar char=""/>
              <a:defRPr/>
            </a:pPr>
            <a:r>
              <a:rPr lang="en-US" altLang="en-US" sz="1600" dirty="0">
                <a:solidFill>
                  <a:srgbClr val="000000"/>
                </a:solidFill>
              </a:rPr>
              <a:t>Strength Increasing Admixture</a:t>
            </a:r>
          </a:p>
          <a:p>
            <a:pPr lvl="1">
              <a:buClr>
                <a:schemeClr val="tx2"/>
              </a:buClr>
              <a:buSzPct val="80000"/>
              <a:buFont typeface="Wingdings 3" charset="2"/>
              <a:buChar char=""/>
              <a:defRPr/>
            </a:pPr>
            <a:endParaRPr lang="en-US" altLang="en-US" sz="1600" dirty="0">
              <a:solidFill>
                <a:srgbClr val="000000"/>
              </a:solidFill>
            </a:endParaRPr>
          </a:p>
          <a:p>
            <a:endParaRPr lang="de-CH" dirty="0"/>
          </a:p>
          <a:p>
            <a:endParaRPr lang="de-CH" b="0" dirty="0">
              <a:solidFill>
                <a:srgbClr val="11141B"/>
              </a:solidFill>
            </a:endParaRPr>
          </a:p>
        </p:txBody>
      </p:sp>
      <p:pic>
        <p:nvPicPr>
          <p:cNvPr id="1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90106" y="6824"/>
            <a:ext cx="158750" cy="10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feld 15"/>
          <p:cNvSpPr txBox="1"/>
          <p:nvPr/>
        </p:nvSpPr>
        <p:spPr>
          <a:xfrm>
            <a:off x="225803" y="1871811"/>
            <a:ext cx="4917866" cy="1952455"/>
          </a:xfrm>
          <a:prstGeom prst="rect">
            <a:avLst/>
          </a:prstGeom>
          <a:gradFill>
            <a:gsLst>
              <a:gs pos="0">
                <a:schemeClr val="accent1">
                  <a:lumMod val="5000"/>
                  <a:lumOff val="95000"/>
                  <a:alpha val="46000"/>
                </a:schemeClr>
              </a:gs>
              <a:gs pos="100000">
                <a:schemeClr val="bg1">
                  <a:alpha val="10000"/>
                </a:schemeClr>
              </a:gs>
            </a:gsLst>
            <a:lin ang="3600000" scaled="0"/>
          </a:gradFill>
        </p:spPr>
        <p:txBody>
          <a:bodyPr vert="horz" wrap="none" lIns="108000" tIns="108000" rIns="108000" bIns="108000" rtlCol="0">
            <a:noAutofit/>
          </a:bodyPr>
          <a:lstStyle/>
          <a:p>
            <a:pPr marL="0" indent="0">
              <a:buNone/>
            </a:pPr>
            <a:r>
              <a:rPr lang="de-CH" sz="1600" b="1">
                <a:latin typeface="Verdana" pitchFamily="34" charset="0"/>
                <a:ea typeface="Verdana" pitchFamily="34" charset="0"/>
                <a:cs typeface="Verdana" pitchFamily="34" charset="0"/>
              </a:rPr>
              <a:t>BASED ON THE LATEST FINDINGS </a:t>
            </a:r>
          </a:p>
          <a:p>
            <a:pPr marL="0" indent="0">
              <a:buNone/>
            </a:pPr>
            <a:r>
              <a:rPr lang="de-CH" sz="1600" b="1">
                <a:latin typeface="Verdana" pitchFamily="34" charset="0"/>
                <a:ea typeface="Verdana" pitchFamily="34" charset="0"/>
                <a:cs typeface="Verdana" pitchFamily="34" charset="0"/>
              </a:rPr>
              <a:t>IN MATERIALS SCIENCE &amp; ENGINEERING</a:t>
            </a:r>
          </a:p>
          <a:p>
            <a:pPr marL="0" indent="0">
              <a:buNone/>
            </a:pPr>
            <a:endParaRPr lang="de-CH" sz="1600">
              <a:latin typeface="Verdana" pitchFamily="34" charset="0"/>
              <a:ea typeface="Verdana" pitchFamily="34" charset="0"/>
              <a:cs typeface="Verdana" pitchFamily="34" charset="0"/>
            </a:endParaRPr>
          </a:p>
          <a:p>
            <a:pPr marL="0" indent="0">
              <a:buNone/>
            </a:pPr>
            <a:r>
              <a:rPr lang="de-CH" sz="1600">
                <a:latin typeface="Verdana" pitchFamily="34" charset="0"/>
                <a:ea typeface="Verdana" pitchFamily="34" charset="0"/>
                <a:cs typeface="Verdana" pitchFamily="34" charset="0"/>
              </a:rPr>
              <a:t>We have developed a portfolio of unique </a:t>
            </a:r>
          </a:p>
          <a:p>
            <a:pPr marL="0" indent="0">
              <a:buNone/>
            </a:pPr>
            <a:r>
              <a:rPr lang="de-CH" sz="1600">
                <a:latin typeface="Verdana" pitchFamily="34" charset="0"/>
                <a:ea typeface="Verdana" pitchFamily="34" charset="0"/>
                <a:cs typeface="Verdana" pitchFamily="34" charset="0"/>
              </a:rPr>
              <a:t>cement based building products</a:t>
            </a:r>
            <a:r>
              <a:rPr lang="de-CH" sz="1600">
                <a:solidFill>
                  <a:schemeClr val="accent6">
                    <a:lumMod val="25000"/>
                  </a:schemeClr>
                </a:solidFill>
                <a:latin typeface="Verdana" pitchFamily="34" charset="0"/>
                <a:ea typeface="Verdana" pitchFamily="34" charset="0"/>
                <a:cs typeface="Verdana" pitchFamily="34" charset="0"/>
              </a:rPr>
              <a:t>.</a:t>
            </a:r>
          </a:p>
        </p:txBody>
      </p:sp>
      <p:grpSp>
        <p:nvGrpSpPr>
          <p:cNvPr id="10" name="Gruppieren 9"/>
          <p:cNvGrpSpPr/>
          <p:nvPr/>
        </p:nvGrpSpPr>
        <p:grpSpPr>
          <a:xfrm>
            <a:off x="8090051" y="616803"/>
            <a:ext cx="1847161" cy="365035"/>
            <a:chOff x="7928471" y="616803"/>
            <a:chExt cx="1847161" cy="365035"/>
          </a:xfrm>
        </p:grpSpPr>
        <p:sp>
          <p:nvSpPr>
            <p:cNvPr id="25" name="Richtungspfeil 24"/>
            <p:cNvSpPr/>
            <p:nvPr/>
          </p:nvSpPr>
          <p:spPr>
            <a:xfrm>
              <a:off x="7928471" y="623790"/>
              <a:ext cx="287867" cy="268211"/>
            </a:xfrm>
            <a:prstGeom prst="homePlate">
              <a:avLst>
                <a:gd name="adj" fmla="val 29650"/>
              </a:avLst>
            </a:prstGeom>
            <a:solidFill>
              <a:srgbClr val="FFFFFF">
                <a:alpha val="40000"/>
              </a:srgbClr>
            </a:solidFill>
            <a:ln>
              <a:solidFill>
                <a:schemeClr val="accent6">
                  <a:lumMod val="90000"/>
                </a:schemeClr>
              </a:solidFill>
            </a:ln>
          </p:spPr>
          <p:txBody>
            <a:bodyPr lIns="0" tIns="0" rIns="0" bIns="0" rtlCol="0" anchor="ctr">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26" name="Chevron 25"/>
            <p:cNvSpPr/>
            <p:nvPr/>
          </p:nvSpPr>
          <p:spPr>
            <a:xfrm>
              <a:off x="8186536" y="624501"/>
              <a:ext cx="304715" cy="273037"/>
            </a:xfrm>
            <a:prstGeom prst="chevron">
              <a:avLst>
                <a:gd name="adj" fmla="val 30975"/>
              </a:avLst>
            </a:prstGeom>
            <a:solidFill>
              <a:srgbClr val="FFFFFF">
                <a:alpha val="30196"/>
              </a:srgbClr>
            </a:solidFill>
            <a:ln>
              <a:solidFill>
                <a:schemeClr val="accent6">
                  <a:lumMod val="90000"/>
                </a:schemeClr>
              </a:solidFill>
            </a:ln>
          </p:spPr>
          <p:txBody>
            <a:bodyPr lIns="0" tIns="0" rIns="0" bIns="0" rtlCol="0" anchor="ctr">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33" name="Chevron 32"/>
            <p:cNvSpPr/>
            <p:nvPr/>
          </p:nvSpPr>
          <p:spPr>
            <a:xfrm>
              <a:off x="9289454" y="624502"/>
              <a:ext cx="486178" cy="267500"/>
            </a:xfrm>
            <a:prstGeom prst="chevron">
              <a:avLst>
                <a:gd name="adj" fmla="val 31354"/>
              </a:avLst>
            </a:prstGeom>
            <a:noFill/>
            <a:ln>
              <a:solidFill>
                <a:srgbClr val="92D050"/>
              </a:solidFill>
            </a:ln>
          </p:spPr>
          <p:txBody>
            <a:bodyPr lIns="0" tIns="0" rIns="0" bIns="0" rtlCol="0" anchor="ctr">
              <a:noAutofit/>
            </a:bodyPr>
            <a:lstStyle/>
            <a:p>
              <a:pPr algn="ctr" defTabSz="914400"/>
              <a:endParaRPr lang="de-CH" sz="1600" b="1" kern="0">
                <a:solidFill>
                  <a:schemeClr val="bg2"/>
                </a:solidFill>
              </a:endParaRPr>
            </a:p>
          </p:txBody>
        </p:sp>
        <p:sp>
          <p:nvSpPr>
            <p:cNvPr id="4" name="Rechteck 3"/>
            <p:cNvSpPr/>
            <p:nvPr/>
          </p:nvSpPr>
          <p:spPr>
            <a:xfrm>
              <a:off x="9503066" y="616803"/>
              <a:ext cx="272566" cy="365035"/>
            </a:xfrm>
            <a:prstGeom prst="rect">
              <a:avLst/>
            </a:prstGeom>
            <a:solidFill>
              <a:srgbClr val="28669F"/>
            </a:solidFill>
          </p:spPr>
          <p:txBody>
            <a:bodyPr lIns="0" tIns="0" rIns="0" bIns="0" rtlCol="0" anchor="ctr">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cxnSp>
          <p:nvCxnSpPr>
            <p:cNvPr id="30" name="Gerader Verbinder 29"/>
            <p:cNvCxnSpPr/>
            <p:nvPr/>
          </p:nvCxnSpPr>
          <p:spPr>
            <a:xfrm flipH="1" flipV="1">
              <a:off x="9497800" y="634645"/>
              <a:ext cx="3674" cy="252000"/>
            </a:xfrm>
            <a:prstGeom prst="line">
              <a:avLst/>
            </a:prstGeom>
            <a:noFill/>
            <a:ln>
              <a:solidFill>
                <a:srgbClr val="92D050"/>
              </a:solidFill>
            </a:ln>
          </p:spPr>
        </p:cxnSp>
        <p:sp>
          <p:nvSpPr>
            <p:cNvPr id="34" name="Chevron 33"/>
            <p:cNvSpPr/>
            <p:nvPr/>
          </p:nvSpPr>
          <p:spPr>
            <a:xfrm>
              <a:off x="8461448" y="624501"/>
              <a:ext cx="304715" cy="273037"/>
            </a:xfrm>
            <a:prstGeom prst="chevron">
              <a:avLst>
                <a:gd name="adj" fmla="val 30975"/>
              </a:avLst>
            </a:prstGeom>
            <a:solidFill>
              <a:srgbClr val="FFFFFF">
                <a:alpha val="30196"/>
              </a:srgbClr>
            </a:solidFill>
            <a:ln>
              <a:solidFill>
                <a:schemeClr val="accent6">
                  <a:lumMod val="90000"/>
                </a:schemeClr>
              </a:solidFill>
            </a:ln>
          </p:spPr>
          <p:txBody>
            <a:bodyPr lIns="0" tIns="0" rIns="0" bIns="0" rtlCol="0" anchor="ctr">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35" name="Chevron 34"/>
            <p:cNvSpPr/>
            <p:nvPr/>
          </p:nvSpPr>
          <p:spPr>
            <a:xfrm>
              <a:off x="8736361" y="624501"/>
              <a:ext cx="304715" cy="273037"/>
            </a:xfrm>
            <a:prstGeom prst="chevron">
              <a:avLst>
                <a:gd name="adj" fmla="val 30975"/>
              </a:avLst>
            </a:prstGeom>
            <a:noFill/>
            <a:ln>
              <a:solidFill>
                <a:srgbClr val="92D050"/>
              </a:solidFill>
            </a:ln>
          </p:spPr>
          <p:txBody>
            <a:bodyPr lIns="0" tIns="0" rIns="0" bIns="0" rtlCol="0" anchor="ctr">
              <a:noAutofit/>
            </a:bodyPr>
            <a:lstStyle/>
            <a:p>
              <a:pPr algn="ctr" defTabSz="914400"/>
              <a:endParaRPr lang="de-CH" sz="1600" b="1" kern="0">
                <a:solidFill>
                  <a:schemeClr val="bg2"/>
                </a:solidFill>
              </a:endParaRPr>
            </a:p>
          </p:txBody>
        </p:sp>
        <p:sp>
          <p:nvSpPr>
            <p:cNvPr id="36" name="Chevron 35"/>
            <p:cNvSpPr/>
            <p:nvPr/>
          </p:nvSpPr>
          <p:spPr>
            <a:xfrm>
              <a:off x="9006390" y="624501"/>
              <a:ext cx="304715" cy="273037"/>
            </a:xfrm>
            <a:prstGeom prst="chevron">
              <a:avLst>
                <a:gd name="adj" fmla="val 30975"/>
              </a:avLst>
            </a:prstGeom>
            <a:noFill/>
            <a:ln>
              <a:solidFill>
                <a:srgbClr val="92D050"/>
              </a:solidFill>
            </a:ln>
          </p:spPr>
          <p:txBody>
            <a:bodyPr lIns="0" tIns="0" rIns="0" bIns="0" rtlCol="0" anchor="ctr">
              <a:noAutofit/>
            </a:bodyPr>
            <a:lstStyle/>
            <a:p>
              <a:pPr algn="ctr" defTabSz="914400"/>
              <a:endParaRPr lang="de-CH" sz="1600" b="1" kern="0">
                <a:solidFill>
                  <a:schemeClr val="bg2"/>
                </a:solidFill>
              </a:endParaRPr>
            </a:p>
          </p:txBody>
        </p:sp>
      </p:grpSp>
      <p:pic>
        <p:nvPicPr>
          <p:cNvPr id="5" name="Picture 4"/>
          <p:cNvPicPr>
            <a:picLocks noChangeAspect="1"/>
          </p:cNvPicPr>
          <p:nvPr/>
        </p:nvPicPr>
        <p:blipFill>
          <a:blip r:embed="rId7"/>
          <a:stretch>
            <a:fillRect/>
          </a:stretch>
        </p:blipFill>
        <p:spPr>
          <a:xfrm>
            <a:off x="220541" y="4106673"/>
            <a:ext cx="4471210" cy="3189389"/>
          </a:xfrm>
          <a:prstGeom prst="rect">
            <a:avLst/>
          </a:prstGeom>
        </p:spPr>
      </p:pic>
    </p:spTree>
    <p:extLst>
      <p:ext uri="{BB962C8B-B14F-4D97-AF65-F5344CB8AC3E}">
        <p14:creationId xmlns:p14="http://schemas.microsoft.com/office/powerpoint/2010/main" val="283018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p:cNvPicPr>
            <a:picLocks noChangeAspect="1"/>
          </p:cNvPicPr>
          <p:nvPr/>
        </p:nvPicPr>
        <p:blipFill>
          <a:blip r:embed="rId3"/>
          <a:stretch>
            <a:fillRect/>
          </a:stretch>
        </p:blipFill>
        <p:spPr>
          <a:xfrm>
            <a:off x="0" y="1617073"/>
            <a:ext cx="9753600" cy="6155871"/>
          </a:xfrm>
          <a:prstGeom prst="rect">
            <a:avLst/>
          </a:prstGeom>
        </p:spPr>
      </p:pic>
      <p:sp>
        <p:nvSpPr>
          <p:cNvPr id="20" name="Rechteck 19"/>
          <p:cNvSpPr/>
          <p:nvPr/>
        </p:nvSpPr>
        <p:spPr>
          <a:xfrm>
            <a:off x="431799" y="1767205"/>
            <a:ext cx="8686801" cy="4760595"/>
          </a:xfrm>
          <a:prstGeom prst="rect">
            <a:avLst/>
          </a:prstGeom>
          <a:gradFill>
            <a:gsLst>
              <a:gs pos="0">
                <a:schemeClr val="accent1">
                  <a:lumMod val="5000"/>
                  <a:lumOff val="95000"/>
                </a:schemeClr>
              </a:gs>
              <a:gs pos="43000">
                <a:schemeClr val="bg1">
                  <a:alpha val="93000"/>
                </a:schemeClr>
              </a:gs>
              <a:gs pos="73000">
                <a:schemeClr val="bg1">
                  <a:alpha val="89000"/>
                </a:schemeClr>
              </a:gs>
              <a:gs pos="85528">
                <a:schemeClr val="bg1">
                  <a:alpha val="67000"/>
                </a:schemeClr>
              </a:gs>
              <a:gs pos="100000">
                <a:srgbClr val="C00000">
                  <a:alpha val="40000"/>
                </a:srgbClr>
              </a:gs>
            </a:gsLst>
            <a:lin ang="12600000" scaled="0"/>
          </a:gradFill>
        </p:spPr>
        <p:txBody>
          <a:bodyPr wrap="square" lIns="0" tIns="0" rIns="0" bIns="0"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3" name="Titel 2"/>
          <p:cNvSpPr>
            <a:spLocks noGrp="1"/>
          </p:cNvSpPr>
          <p:nvPr>
            <p:ph type="title"/>
          </p:nvPr>
        </p:nvSpPr>
        <p:spPr/>
        <p:txBody>
          <a:bodyPr/>
          <a:lstStyle/>
          <a:p>
            <a:r>
              <a:rPr lang="de-CH" dirty="0"/>
              <a:t>PJA TECHNOLOGIES‘, OUR PRODUCTS</a:t>
            </a:r>
            <a:endParaRPr lang="de-DE" dirty="0"/>
          </a:p>
        </p:txBody>
      </p:sp>
      <p:sp>
        <p:nvSpPr>
          <p:cNvPr id="18" name="Rechteck 17">
            <a:hlinkClick r:id="rId4" action="ppaction://hlinksldjump"/>
          </p:cNvPr>
          <p:cNvSpPr/>
          <p:nvPr/>
        </p:nvSpPr>
        <p:spPr>
          <a:xfrm>
            <a:off x="603634" y="103187"/>
            <a:ext cx="744774"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19" name="Rechteck 18">
            <a:hlinkClick r:id="rId5" action="ppaction://hlinksldjump"/>
          </p:cNvPr>
          <p:cNvSpPr/>
          <p:nvPr/>
        </p:nvSpPr>
        <p:spPr>
          <a:xfrm>
            <a:off x="1555636" y="103187"/>
            <a:ext cx="1088916"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21" name="Rechteck 20">
            <a:hlinkClick r:id="" action="ppaction://noaction"/>
          </p:cNvPr>
          <p:cNvSpPr/>
          <p:nvPr/>
        </p:nvSpPr>
        <p:spPr>
          <a:xfrm>
            <a:off x="3859937" y="103187"/>
            <a:ext cx="332111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22" name="Rechteck 21">
            <a:hlinkClick r:id="" action="ppaction://noaction"/>
          </p:cNvPr>
          <p:cNvSpPr/>
          <p:nvPr/>
        </p:nvSpPr>
        <p:spPr>
          <a:xfrm>
            <a:off x="7363558" y="103187"/>
            <a:ext cx="80312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23" name="Rechteck 22">
            <a:hlinkClick r:id="" action="ppaction://noaction"/>
          </p:cNvPr>
          <p:cNvSpPr/>
          <p:nvPr/>
        </p:nvSpPr>
        <p:spPr>
          <a:xfrm>
            <a:off x="8330358" y="103187"/>
            <a:ext cx="85529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13" name="Textfeld 12"/>
          <p:cNvSpPr txBox="1"/>
          <p:nvPr/>
        </p:nvSpPr>
        <p:spPr>
          <a:xfrm>
            <a:off x="5246431" y="2144792"/>
            <a:ext cx="3803867" cy="1950943"/>
          </a:xfrm>
          <a:prstGeom prst="rect">
            <a:avLst/>
          </a:prstGeom>
          <a:gradFill>
            <a:gsLst>
              <a:gs pos="0">
                <a:schemeClr val="accent1">
                  <a:lumMod val="5000"/>
                  <a:lumOff val="95000"/>
                  <a:alpha val="46000"/>
                </a:schemeClr>
              </a:gs>
              <a:gs pos="100000">
                <a:schemeClr val="bg1">
                  <a:alpha val="10000"/>
                </a:schemeClr>
              </a:gs>
            </a:gsLst>
            <a:lin ang="3600000" scaled="0"/>
          </a:gradFill>
        </p:spPr>
        <p:txBody>
          <a:bodyPr vert="horz" wrap="none" lIns="108000" tIns="108000" rIns="108000" bIns="108000" rtlCol="0">
            <a:noAutofit/>
          </a:bodyPr>
          <a:lstStyle>
            <a:defPPr>
              <a:defRPr lang="de-DE"/>
            </a:defPPr>
            <a:lvl1pPr indent="0">
              <a:buNone/>
              <a:defRPr sz="1600" b="1">
                <a:solidFill>
                  <a:srgbClr val="11141B"/>
                </a:solidFill>
                <a:latin typeface="Verdana" pitchFamily="34" charset="0"/>
                <a:ea typeface="Verdana" pitchFamily="34" charset="0"/>
                <a:cs typeface="Verdana" pitchFamily="34" charset="0"/>
              </a:defRPr>
            </a:lvl1pPr>
          </a:lstStyle>
          <a:p>
            <a:endParaRPr lang="en-US" b="0"/>
          </a:p>
        </p:txBody>
      </p:sp>
      <p:pic>
        <p:nvPicPr>
          <p:cNvPr id="1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90106" y="6824"/>
            <a:ext cx="158750" cy="10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feld 15"/>
          <p:cNvSpPr txBox="1"/>
          <p:nvPr/>
        </p:nvSpPr>
        <p:spPr>
          <a:xfrm>
            <a:off x="225802" y="1871811"/>
            <a:ext cx="8410197" cy="3055789"/>
          </a:xfrm>
          <a:prstGeom prst="rect">
            <a:avLst/>
          </a:prstGeom>
          <a:gradFill>
            <a:gsLst>
              <a:gs pos="0">
                <a:schemeClr val="accent1">
                  <a:lumMod val="5000"/>
                  <a:lumOff val="95000"/>
                  <a:alpha val="46000"/>
                </a:schemeClr>
              </a:gs>
              <a:gs pos="100000">
                <a:schemeClr val="bg1">
                  <a:alpha val="10000"/>
                </a:schemeClr>
              </a:gs>
            </a:gsLst>
            <a:lin ang="3600000" scaled="0"/>
          </a:gradFill>
        </p:spPr>
        <p:txBody>
          <a:bodyPr vert="horz" wrap="none" lIns="108000" tIns="108000" rIns="108000" bIns="108000" rtlCol="0">
            <a:noAutofit/>
          </a:bodyPr>
          <a:lstStyle/>
          <a:p>
            <a:r>
              <a:rPr lang="de-CH" sz="2400" b="1" dirty="0">
                <a:solidFill>
                  <a:srgbClr val="11141B"/>
                </a:solidFill>
              </a:rPr>
              <a:t>	</a:t>
            </a:r>
            <a:r>
              <a:rPr lang="de-CH" sz="2400" b="1" dirty="0" err="1">
                <a:solidFill>
                  <a:srgbClr val="11141B"/>
                </a:solidFill>
              </a:rPr>
              <a:t>Extruded</a:t>
            </a:r>
            <a:r>
              <a:rPr lang="de-CH" sz="2400" b="1" dirty="0">
                <a:solidFill>
                  <a:srgbClr val="11141B"/>
                </a:solidFill>
              </a:rPr>
              <a:t> </a:t>
            </a:r>
            <a:r>
              <a:rPr lang="de-CH" sz="2400" b="1" dirty="0" err="1">
                <a:solidFill>
                  <a:srgbClr val="11141B"/>
                </a:solidFill>
              </a:rPr>
              <a:t>Cement</a:t>
            </a:r>
            <a:r>
              <a:rPr lang="de-CH" sz="2400" b="1" dirty="0">
                <a:solidFill>
                  <a:srgbClr val="11141B"/>
                </a:solidFill>
              </a:rPr>
              <a:t> Board</a:t>
            </a:r>
          </a:p>
          <a:p>
            <a:endParaRPr lang="en-US" sz="2000" b="1" dirty="0">
              <a:solidFill>
                <a:srgbClr val="11141B"/>
              </a:solidFill>
            </a:endParaRPr>
          </a:p>
          <a:p>
            <a:r>
              <a:rPr lang="en-US" sz="2000" dirty="0">
                <a:solidFill>
                  <a:srgbClr val="11141B"/>
                </a:solidFill>
              </a:rPr>
              <a:t>	PJA Technologies’ cement board is </a:t>
            </a:r>
          </a:p>
          <a:p>
            <a:r>
              <a:rPr lang="en-US" sz="2000" dirty="0">
                <a:solidFill>
                  <a:srgbClr val="11141B"/>
                </a:solidFill>
              </a:rPr>
              <a:t>	manufactured using a patented</a:t>
            </a:r>
          </a:p>
          <a:p>
            <a:r>
              <a:rPr lang="en-US" sz="2000" dirty="0">
                <a:solidFill>
                  <a:srgbClr val="11141B"/>
                </a:solidFill>
              </a:rPr>
              <a:t>	extrusion process which </a:t>
            </a:r>
          </a:p>
          <a:p>
            <a:r>
              <a:rPr lang="en-US" sz="2000" dirty="0">
                <a:solidFill>
                  <a:srgbClr val="11141B"/>
                </a:solidFill>
              </a:rPr>
              <a:t>	produces a stronger board at a significantly lower </a:t>
            </a:r>
          </a:p>
          <a:p>
            <a:r>
              <a:rPr lang="en-US" sz="2000" dirty="0">
                <a:solidFill>
                  <a:srgbClr val="11141B"/>
                </a:solidFill>
              </a:rPr>
              <a:t>	price than can be produced using existing </a:t>
            </a:r>
          </a:p>
          <a:p>
            <a:r>
              <a:rPr lang="en-US" sz="2000" dirty="0">
                <a:solidFill>
                  <a:srgbClr val="11141B"/>
                </a:solidFill>
              </a:rPr>
              <a:t>	manufacturing processes.</a:t>
            </a:r>
          </a:p>
          <a:p>
            <a:pPr marL="0" indent="0">
              <a:buNone/>
            </a:pPr>
            <a:endParaRPr lang="de-CH" sz="2000" b="1" dirty="0">
              <a:latin typeface="Verdana" pitchFamily="34" charset="0"/>
              <a:ea typeface="Verdana" pitchFamily="34" charset="0"/>
              <a:cs typeface="Verdana" pitchFamily="34" charset="0"/>
            </a:endParaRPr>
          </a:p>
          <a:p>
            <a:pPr>
              <a:buClr>
                <a:schemeClr val="tx2"/>
              </a:buClr>
              <a:buSzPct val="80000"/>
              <a:defRPr/>
            </a:pPr>
            <a:endParaRPr lang="en-US" altLang="en-US" sz="2000" dirty="0">
              <a:solidFill>
                <a:srgbClr val="000000"/>
              </a:solidFill>
            </a:endParaRPr>
          </a:p>
          <a:p>
            <a:pPr marL="0" indent="0">
              <a:buNone/>
            </a:pPr>
            <a:endParaRPr lang="de-CH" sz="1600" dirty="0">
              <a:latin typeface="Verdana" pitchFamily="34" charset="0"/>
              <a:ea typeface="Verdana" pitchFamily="34" charset="0"/>
              <a:cs typeface="Verdana" pitchFamily="34" charset="0"/>
            </a:endParaRPr>
          </a:p>
          <a:p>
            <a:pPr marL="0" indent="0">
              <a:buNone/>
            </a:pPr>
            <a:endParaRPr lang="de-CH"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0239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p:cNvPicPr>
            <a:picLocks noChangeAspect="1"/>
          </p:cNvPicPr>
          <p:nvPr/>
        </p:nvPicPr>
        <p:blipFill>
          <a:blip r:embed="rId3"/>
          <a:stretch>
            <a:fillRect/>
          </a:stretch>
        </p:blipFill>
        <p:spPr>
          <a:xfrm>
            <a:off x="0" y="1617073"/>
            <a:ext cx="9753600" cy="6155871"/>
          </a:xfrm>
          <a:prstGeom prst="rect">
            <a:avLst/>
          </a:prstGeom>
        </p:spPr>
      </p:pic>
      <p:sp>
        <p:nvSpPr>
          <p:cNvPr id="24" name="Rechteck 23"/>
          <p:cNvSpPr/>
          <p:nvPr/>
        </p:nvSpPr>
        <p:spPr>
          <a:xfrm>
            <a:off x="1" y="1581291"/>
            <a:ext cx="9753600" cy="5989369"/>
          </a:xfrm>
          <a:prstGeom prst="rect">
            <a:avLst/>
          </a:prstGeom>
          <a:gradFill>
            <a:gsLst>
              <a:gs pos="0">
                <a:schemeClr val="accent1">
                  <a:lumMod val="5000"/>
                  <a:lumOff val="95000"/>
                </a:schemeClr>
              </a:gs>
              <a:gs pos="43000">
                <a:schemeClr val="bg1">
                  <a:alpha val="93000"/>
                </a:schemeClr>
              </a:gs>
              <a:gs pos="65000">
                <a:schemeClr val="bg1">
                  <a:alpha val="89000"/>
                </a:schemeClr>
              </a:gs>
              <a:gs pos="82000">
                <a:schemeClr val="bg1">
                  <a:alpha val="67000"/>
                </a:schemeClr>
              </a:gs>
              <a:gs pos="100000">
                <a:srgbClr val="C00000">
                  <a:alpha val="40000"/>
                </a:srgbClr>
              </a:gs>
            </a:gsLst>
            <a:lin ang="17400000" scaled="0"/>
          </a:gradFill>
        </p:spPr>
        <p:txBody>
          <a:bodyPr wrap="square" lIns="0" tIns="0" rIns="0" bIns="0"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pic>
        <p:nvPicPr>
          <p:cNvPr id="8" name="Grafik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5059" y="4704866"/>
            <a:ext cx="7556500" cy="2565400"/>
          </a:xfrm>
          <a:prstGeom prst="rect">
            <a:avLst/>
          </a:prstGeom>
        </p:spPr>
      </p:pic>
      <p:sp>
        <p:nvSpPr>
          <p:cNvPr id="3" name="Titel 2"/>
          <p:cNvSpPr>
            <a:spLocks noGrp="1"/>
          </p:cNvSpPr>
          <p:nvPr>
            <p:ph type="title"/>
          </p:nvPr>
        </p:nvSpPr>
        <p:spPr/>
        <p:txBody>
          <a:bodyPr/>
          <a:lstStyle/>
          <a:p>
            <a:r>
              <a:rPr lang="de-CH"/>
              <a:t>PJA CEMENT BASED PRODUCTS</a:t>
            </a:r>
            <a:endParaRPr lang="de-DE" b="0"/>
          </a:p>
        </p:txBody>
      </p:sp>
      <p:sp>
        <p:nvSpPr>
          <p:cNvPr id="6" name="Rechteck 5"/>
          <p:cNvSpPr/>
          <p:nvPr/>
        </p:nvSpPr>
        <p:spPr>
          <a:xfrm>
            <a:off x="2050002" y="2077103"/>
            <a:ext cx="5996277" cy="3170099"/>
          </a:xfrm>
          <a:prstGeom prst="rect">
            <a:avLst/>
          </a:prstGeom>
        </p:spPr>
        <p:txBody>
          <a:bodyPr wrap="square" lIns="0" tIns="0" rIns="0" bIns="0" anchor="t">
            <a:spAutoFit/>
          </a:bodyPr>
          <a:lstStyle/>
          <a:p>
            <a:pPr marL="342900" indent="-342900" algn="just">
              <a:buFont typeface="+mj-lt"/>
              <a:buAutoNum type="arabicPeriod"/>
            </a:pPr>
            <a:endParaRPr lang="en-US" sz="1400" dirty="0"/>
          </a:p>
          <a:p>
            <a:pPr algn="just"/>
            <a:r>
              <a:rPr lang="en-US" sz="1600" dirty="0"/>
              <a:t>All products are protected by issued or pending patents filed in various strategic countries around the world.</a:t>
            </a:r>
          </a:p>
          <a:p>
            <a:pPr algn="just"/>
            <a:endParaRPr lang="en-US" sz="1600" dirty="0"/>
          </a:p>
          <a:p>
            <a:pPr algn="just"/>
            <a:endParaRPr lang="en-US" sz="1600" dirty="0"/>
          </a:p>
          <a:p>
            <a:pPr algn="just"/>
            <a:r>
              <a:rPr lang="en-US" sz="1600" dirty="0"/>
              <a:t>PJA Technologies Products Cement Boards and Exterior Wall Cladding have undergone significant third party testing to insure compliance with applicable ASTM and EN standards.  </a:t>
            </a:r>
          </a:p>
          <a:p>
            <a:pPr algn="just"/>
            <a:endParaRPr lang="en-US" sz="1600" dirty="0"/>
          </a:p>
          <a:p>
            <a:pPr algn="just"/>
            <a:endParaRPr lang="en-US" sz="1600" dirty="0"/>
          </a:p>
          <a:p>
            <a:pPr algn="just"/>
            <a:r>
              <a:rPr lang="en-US" sz="1600" dirty="0"/>
              <a:t>Testing data and additional technical information are available upon request. </a:t>
            </a:r>
          </a:p>
        </p:txBody>
      </p:sp>
      <p:sp>
        <p:nvSpPr>
          <p:cNvPr id="18" name="Rechteck 17">
            <a:hlinkClick r:id="rId5" action="ppaction://hlinksldjump"/>
          </p:cNvPr>
          <p:cNvSpPr/>
          <p:nvPr/>
        </p:nvSpPr>
        <p:spPr>
          <a:xfrm>
            <a:off x="603634" y="103187"/>
            <a:ext cx="744774"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19" name="Rechteck 18">
            <a:hlinkClick r:id="rId6" action="ppaction://hlinksldjump"/>
          </p:cNvPr>
          <p:cNvSpPr/>
          <p:nvPr/>
        </p:nvSpPr>
        <p:spPr>
          <a:xfrm>
            <a:off x="1555636" y="103187"/>
            <a:ext cx="1088916"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21" name="Rechteck 20">
            <a:hlinkClick r:id="" action="ppaction://noaction"/>
          </p:cNvPr>
          <p:cNvSpPr/>
          <p:nvPr/>
        </p:nvSpPr>
        <p:spPr>
          <a:xfrm>
            <a:off x="3859937" y="103187"/>
            <a:ext cx="332111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22" name="Rechteck 21">
            <a:hlinkClick r:id="" action="ppaction://noaction"/>
          </p:cNvPr>
          <p:cNvSpPr/>
          <p:nvPr/>
        </p:nvSpPr>
        <p:spPr>
          <a:xfrm>
            <a:off x="7363558" y="103187"/>
            <a:ext cx="80312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23" name="Rechteck 22">
            <a:hlinkClick r:id="" action="ppaction://noaction"/>
          </p:cNvPr>
          <p:cNvSpPr/>
          <p:nvPr/>
        </p:nvSpPr>
        <p:spPr>
          <a:xfrm>
            <a:off x="8330358" y="103187"/>
            <a:ext cx="85529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15" name="Rechteck 14"/>
          <p:cNvSpPr/>
          <p:nvPr/>
        </p:nvSpPr>
        <p:spPr>
          <a:xfrm>
            <a:off x="711988" y="1986131"/>
            <a:ext cx="3481321" cy="246221"/>
          </a:xfrm>
          <a:prstGeom prst="rect">
            <a:avLst/>
          </a:prstGeom>
        </p:spPr>
        <p:txBody>
          <a:bodyPr wrap="square" lIns="0" tIns="0" rIns="0" bIns="0">
            <a:spAutoFit/>
          </a:bodyPr>
          <a:lstStyle/>
          <a:p>
            <a:pPr lvl="0" defTabSz="914400"/>
            <a:r>
              <a:rPr lang="de-CH" sz="1600" b="1" kern="0" noProof="0">
                <a:solidFill>
                  <a:schemeClr val="bg2"/>
                </a:solidFill>
              </a:rPr>
              <a:t> </a:t>
            </a:r>
            <a:endParaRPr kumimoji="0" lang="de-DE" sz="1600" b="1" i="0" u="none" strike="noStrike" kern="0" cap="none" spc="0" normalizeH="0" baseline="0" noProof="0">
              <a:ln>
                <a:noFill/>
              </a:ln>
              <a:solidFill>
                <a:schemeClr val="bg2"/>
              </a:solidFill>
              <a:effectLst/>
              <a:uLnTx/>
              <a:uFillTx/>
            </a:endParaRPr>
          </a:p>
        </p:txBody>
      </p:sp>
      <p:pic>
        <p:nvPicPr>
          <p:cNvPr id="2" name="Grafik 1"/>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4751" y="4282905"/>
            <a:ext cx="1064076" cy="843922"/>
          </a:xfrm>
          <a:prstGeom prst="rect">
            <a:avLst/>
          </a:prstGeom>
        </p:spPr>
      </p:pic>
      <p:pic>
        <p:nvPicPr>
          <p:cNvPr id="4" name="Grafik 3"/>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4920" y="3193143"/>
            <a:ext cx="820716" cy="820716"/>
          </a:xfrm>
          <a:prstGeom prst="rect">
            <a:avLst/>
          </a:prstGeom>
        </p:spPr>
      </p:pic>
      <p:pic>
        <p:nvPicPr>
          <p:cNvPr id="9" name="Grafik 8"/>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6708" y="2137848"/>
            <a:ext cx="813778" cy="786249"/>
          </a:xfrm>
          <a:prstGeom prst="rect">
            <a:avLst/>
          </a:prstGeom>
        </p:spPr>
      </p:pic>
      <p:pic>
        <p:nvPicPr>
          <p:cNvPr id="28"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190106" y="6824"/>
            <a:ext cx="158750" cy="10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9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p:cNvPicPr>
            <a:picLocks noChangeAspect="1"/>
          </p:cNvPicPr>
          <p:nvPr/>
        </p:nvPicPr>
        <p:blipFill>
          <a:blip r:embed="rId3"/>
          <a:stretch>
            <a:fillRect/>
          </a:stretch>
        </p:blipFill>
        <p:spPr>
          <a:xfrm>
            <a:off x="0" y="1598023"/>
            <a:ext cx="9753600" cy="5933077"/>
          </a:xfrm>
          <a:prstGeom prst="rect">
            <a:avLst/>
          </a:prstGeom>
        </p:spPr>
      </p:pic>
      <p:sp>
        <p:nvSpPr>
          <p:cNvPr id="20" name="Rechteck 19"/>
          <p:cNvSpPr/>
          <p:nvPr/>
        </p:nvSpPr>
        <p:spPr>
          <a:xfrm>
            <a:off x="0" y="1587130"/>
            <a:ext cx="9753599" cy="5989369"/>
          </a:xfrm>
          <a:prstGeom prst="rect">
            <a:avLst/>
          </a:prstGeom>
          <a:solidFill>
            <a:schemeClr val="accent1">
              <a:lumMod val="0"/>
              <a:lumOff val="100000"/>
            </a:schemeClr>
          </a:solidFill>
        </p:spPr>
        <p:txBody>
          <a:bodyPr wrap="square" lIns="0" tIns="0" rIns="0" bIns="0"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CH" sz="1600" b="1" i="0" u="none" strike="noStrike" kern="0" cap="none" spc="0" normalizeH="0" baseline="0" noProof="0">
              <a:ln>
                <a:noFill/>
              </a:ln>
              <a:solidFill>
                <a:schemeClr val="bg2"/>
              </a:solidFill>
              <a:effectLst/>
              <a:uLnTx/>
              <a:uFillTx/>
            </a:endParaRPr>
          </a:p>
        </p:txBody>
      </p:sp>
      <p:sp>
        <p:nvSpPr>
          <p:cNvPr id="3" name="Titel 2"/>
          <p:cNvSpPr>
            <a:spLocks noGrp="1"/>
          </p:cNvSpPr>
          <p:nvPr>
            <p:ph type="title"/>
          </p:nvPr>
        </p:nvSpPr>
        <p:spPr/>
        <p:txBody>
          <a:bodyPr/>
          <a:lstStyle/>
          <a:p>
            <a:r>
              <a:rPr lang="de-CH"/>
              <a:t>PJA EXTRUDED CEMENT BOARD</a:t>
            </a:r>
            <a:endParaRPr lang="de-DE"/>
          </a:p>
        </p:txBody>
      </p:sp>
      <p:sp>
        <p:nvSpPr>
          <p:cNvPr id="18" name="Rechteck 17">
            <a:hlinkClick r:id="rId4" action="ppaction://hlinksldjump"/>
          </p:cNvPr>
          <p:cNvSpPr/>
          <p:nvPr/>
        </p:nvSpPr>
        <p:spPr>
          <a:xfrm>
            <a:off x="603634" y="103187"/>
            <a:ext cx="744774"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19" name="Rechteck 18">
            <a:hlinkClick r:id="rId5" action="ppaction://hlinksldjump"/>
          </p:cNvPr>
          <p:cNvSpPr/>
          <p:nvPr/>
        </p:nvSpPr>
        <p:spPr>
          <a:xfrm>
            <a:off x="1555636" y="103187"/>
            <a:ext cx="1088916"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21" name="Rechteck 20">
            <a:hlinkClick r:id="" action="ppaction://noaction"/>
          </p:cNvPr>
          <p:cNvSpPr/>
          <p:nvPr/>
        </p:nvSpPr>
        <p:spPr>
          <a:xfrm>
            <a:off x="3859937" y="103187"/>
            <a:ext cx="3321119"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22" name="Rechteck 21">
            <a:hlinkClick r:id="" action="ppaction://noaction"/>
          </p:cNvPr>
          <p:cNvSpPr/>
          <p:nvPr/>
        </p:nvSpPr>
        <p:spPr>
          <a:xfrm>
            <a:off x="7363558" y="103187"/>
            <a:ext cx="80312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sp>
        <p:nvSpPr>
          <p:cNvPr id="23" name="Rechteck 22">
            <a:hlinkClick r:id="" action="ppaction://noaction"/>
          </p:cNvPr>
          <p:cNvSpPr/>
          <p:nvPr/>
        </p:nvSpPr>
        <p:spPr>
          <a:xfrm>
            <a:off x="8330358" y="103187"/>
            <a:ext cx="855295" cy="242045"/>
          </a:xfrm>
          <a:prstGeom prst="rect">
            <a:avLst/>
          </a:prstGeom>
          <a:solidFill>
            <a:schemeClr val="bg2">
              <a:alpha val="0"/>
            </a:schemeClr>
          </a:solidFill>
        </p:spPr>
        <p:txBody>
          <a:bodyPr rtlCol="0" anchor="ctr">
            <a:sp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600" b="1" i="0" u="none" strike="noStrike" kern="0" cap="none" spc="0" normalizeH="0" baseline="0" noProof="0">
              <a:ln>
                <a:noFill/>
              </a:ln>
              <a:solidFill>
                <a:schemeClr val="bg2"/>
              </a:solidFill>
              <a:effectLst/>
              <a:uLnTx/>
              <a:uFillTx/>
            </a:endParaRPr>
          </a:p>
        </p:txBody>
      </p:sp>
      <p:pic>
        <p:nvPicPr>
          <p:cNvPr id="1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90106" y="6824"/>
            <a:ext cx="158750" cy="10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4880403" y="1976401"/>
            <a:ext cx="4305250" cy="3185025"/>
          </a:xfrm>
          <a:prstGeom prst="rect">
            <a:avLst/>
          </a:prstGeom>
        </p:spPr>
        <p:txBody>
          <a:bodyPr vert="horz" wrap="square" lIns="0" tIns="0" rIns="0" bIns="0" rtlCol="0">
            <a:normAutofit/>
          </a:bodyPr>
          <a:lstStyle/>
          <a:p>
            <a:pPr marL="0" indent="0">
              <a:buNone/>
            </a:pPr>
            <a:r>
              <a:rPr lang="en-US" sz="1600" dirty="0">
                <a:latin typeface="Verdana" pitchFamily="34" charset="0"/>
                <a:ea typeface="Verdana" pitchFamily="34" charset="0"/>
                <a:cs typeface="Verdana" pitchFamily="34" charset="0"/>
              </a:rPr>
              <a:t>PJA Technologies’ patented extrusion process allows for the production of an advanced exterior wall cladding product at a fraction of the cost of existing cladding products.  This cladding can be finished with a wide variety of print and design options to fit any project.</a:t>
            </a:r>
          </a:p>
        </p:txBody>
      </p:sp>
      <p:sp>
        <p:nvSpPr>
          <p:cNvPr id="7" name="TextBox 6"/>
          <p:cNvSpPr txBox="1"/>
          <p:nvPr/>
        </p:nvSpPr>
        <p:spPr>
          <a:xfrm>
            <a:off x="4879806" y="3942285"/>
            <a:ext cx="3462350" cy="1229353"/>
          </a:xfrm>
          <a:prstGeom prst="rect">
            <a:avLst/>
          </a:prstGeom>
        </p:spPr>
        <p:txBody>
          <a:bodyPr vert="horz" wrap="square" lIns="0" tIns="0" rIns="0" bIns="0" rtlCol="0">
            <a:normAutofit/>
          </a:bodyPr>
          <a:lstStyle/>
          <a:p>
            <a:pPr marL="0" indent="0">
              <a:buNone/>
            </a:pPr>
            <a:r>
              <a:rPr lang="en-US" sz="1600" dirty="0">
                <a:latin typeface="Verdana" pitchFamily="34" charset="0"/>
                <a:ea typeface="Verdana" pitchFamily="34" charset="0"/>
                <a:cs typeface="Verdana" pitchFamily="34" charset="0"/>
              </a:rPr>
              <a:t>PJA Technologies’ extrusion process can also be utilized to produce a cladding board that is much stronger than existing boards in the market.</a:t>
            </a:r>
          </a:p>
        </p:txBody>
      </p:sp>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5186" y="1859280"/>
            <a:ext cx="4265714" cy="5455920"/>
          </a:xfrm>
          <a:prstGeom prst="rect">
            <a:avLst/>
          </a:prstGeom>
        </p:spPr>
      </p:pic>
    </p:spTree>
    <p:extLst>
      <p:ext uri="{BB962C8B-B14F-4D97-AF65-F5344CB8AC3E}">
        <p14:creationId xmlns:p14="http://schemas.microsoft.com/office/powerpoint/2010/main" val="120664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PJA Exterior Wall Cladding Advantages</a:t>
            </a:r>
          </a:p>
        </p:txBody>
      </p:sp>
      <p:sp>
        <p:nvSpPr>
          <p:cNvPr id="3" name="Text Placeholder 2"/>
          <p:cNvSpPr>
            <a:spLocks noGrp="1"/>
          </p:cNvSpPr>
          <p:nvPr>
            <p:ph type="body" sz="quarter" idx="13"/>
          </p:nvPr>
        </p:nvSpPr>
        <p:spPr>
          <a:xfrm>
            <a:off x="697274" y="2370138"/>
            <a:ext cx="8353425" cy="4103687"/>
          </a:xfrm>
        </p:spPr>
        <p:txBody>
          <a:bodyPr>
            <a:normAutofit fontScale="85000" lnSpcReduction="10000"/>
          </a:bodyPr>
          <a:lstStyle/>
          <a:p>
            <a:pPr marL="342900" indent="-342900" algn="just">
              <a:buFont typeface="+mj-lt"/>
              <a:buAutoNum type="arabicPeriod"/>
            </a:pPr>
            <a:r>
              <a:rPr lang="en-US"/>
              <a:t>PJA Exterior Wall Cladding is </a:t>
            </a:r>
            <a:r>
              <a:rPr lang="en-US" b="1">
                <a:solidFill>
                  <a:schemeClr val="tx2"/>
                </a:solidFill>
              </a:rPr>
              <a:t>priced well below the competition</a:t>
            </a:r>
            <a:r>
              <a:rPr lang="en-US"/>
              <a:t>. The extrusion manufacturing process allows PJA Exterior Wall Cladding to be produced without the expense of competitors using the Hatschek process for manufacturing. PJA’s manufacturing process allows its product to cure naturally without relying on expensive autoclaving for strength development.  PJA’s manufacturing process requires a capital investment of less than 40% of that of the competition for the same output.</a:t>
            </a:r>
          </a:p>
          <a:p>
            <a:pPr marL="342900" indent="-342900" algn="just">
              <a:buFont typeface="+mj-lt"/>
              <a:buAutoNum type="arabicPeriod"/>
            </a:pPr>
            <a:endParaRPr lang="en-US"/>
          </a:p>
          <a:p>
            <a:pPr marL="342900" indent="-342900" algn="just">
              <a:buFont typeface="+mj-lt"/>
              <a:buAutoNum type="arabicPeriod"/>
            </a:pPr>
            <a:r>
              <a:rPr lang="en-US"/>
              <a:t>PJA Exterior Wall Cladding </a:t>
            </a:r>
            <a:r>
              <a:rPr lang="en-US" b="1">
                <a:solidFill>
                  <a:schemeClr val="tx2"/>
                </a:solidFill>
              </a:rPr>
              <a:t>is stronger and more consistent in quality </a:t>
            </a:r>
            <a:r>
              <a:rPr lang="en-US"/>
              <a:t>than the competition.  PJA’s extrusion manufacturing process more evenly disperses fibers throughout the end product than seen in wall cladding manufactured using other processes.  The result is that PJA Exterior Wall Cladding is stronger and has more uniform strength performance.</a:t>
            </a:r>
          </a:p>
          <a:p>
            <a:pPr algn="just"/>
            <a:endParaRPr lang="en-US"/>
          </a:p>
          <a:p>
            <a:pPr marL="360363" algn="just"/>
            <a:r>
              <a:rPr lang="en-US"/>
              <a:t>Taken together, these two advantages make PJA Exterior Wall Cladding a higher quality product, manufactured with less overhead expense, available for sale at lower prices, and resulting in </a:t>
            </a:r>
            <a:r>
              <a:rPr lang="en-US" b="1">
                <a:solidFill>
                  <a:schemeClr val="tx2"/>
                </a:solidFill>
              </a:rPr>
              <a:t>more profit to the bottom line</a:t>
            </a:r>
            <a:r>
              <a:rPr lang="en-US"/>
              <a:t>.</a:t>
            </a:r>
          </a:p>
          <a:p>
            <a:endParaRPr lang="en-US"/>
          </a:p>
        </p:txBody>
      </p:sp>
      <p:sp>
        <p:nvSpPr>
          <p:cNvPr id="4" name="TextBox 3"/>
          <p:cNvSpPr txBox="1"/>
          <p:nvPr/>
        </p:nvSpPr>
        <p:spPr>
          <a:xfrm>
            <a:off x="697274" y="1766047"/>
            <a:ext cx="3525102" cy="367553"/>
          </a:xfrm>
          <a:prstGeom prst="rect">
            <a:avLst/>
          </a:prstGeom>
        </p:spPr>
        <p:txBody>
          <a:bodyPr vert="horz" wrap="square" lIns="0" tIns="0" rIns="0" bIns="0" rtlCol="0">
            <a:normAutofit/>
          </a:bodyPr>
          <a:lstStyle/>
          <a:p>
            <a:pPr marL="0" indent="0">
              <a:buNone/>
            </a:pPr>
            <a:endParaRPr lang="en-US" sz="2000">
              <a:latin typeface="Verdana" pitchFamily="34" charset="0"/>
              <a:ea typeface="Verdana" pitchFamily="34" charset="0"/>
              <a:cs typeface="Verdana" pitchFamily="34" charset="0"/>
            </a:endParaRPr>
          </a:p>
        </p:txBody>
      </p:sp>
      <p:sp>
        <p:nvSpPr>
          <p:cNvPr id="5" name="Rectangle 4"/>
          <p:cNvSpPr/>
          <p:nvPr/>
        </p:nvSpPr>
        <p:spPr>
          <a:xfrm>
            <a:off x="585594" y="1749768"/>
            <a:ext cx="1874231" cy="400110"/>
          </a:xfrm>
          <a:prstGeom prst="rect">
            <a:avLst/>
          </a:prstGeom>
        </p:spPr>
        <p:txBody>
          <a:bodyPr wrap="none">
            <a:spAutoFit/>
          </a:bodyPr>
          <a:lstStyle/>
          <a:p>
            <a:r>
              <a:rPr lang="de-CH" sz="2000" b="1" kern="0">
                <a:solidFill>
                  <a:schemeClr val="bg2"/>
                </a:solidFill>
              </a:rPr>
              <a:t>Advantages</a:t>
            </a:r>
            <a:endParaRPr lang="en-US"/>
          </a:p>
        </p:txBody>
      </p:sp>
    </p:spTree>
    <p:extLst>
      <p:ext uri="{BB962C8B-B14F-4D97-AF65-F5344CB8AC3E}">
        <p14:creationId xmlns:p14="http://schemas.microsoft.com/office/powerpoint/2010/main" val="139483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PJA Cement Roof and Wall Cladding Board</a:t>
            </a:r>
          </a:p>
        </p:txBody>
      </p:sp>
      <p:sp>
        <p:nvSpPr>
          <p:cNvPr id="3" name="Text Placeholder 2"/>
          <p:cNvSpPr>
            <a:spLocks noGrp="1"/>
          </p:cNvSpPr>
          <p:nvPr>
            <p:ph type="body" sz="quarter" idx="13"/>
          </p:nvPr>
        </p:nvSpPr>
        <p:spPr>
          <a:xfrm>
            <a:off x="690945" y="2217738"/>
            <a:ext cx="3961738" cy="4103687"/>
          </a:xfrm>
        </p:spPr>
        <p:txBody>
          <a:bodyPr/>
          <a:lstStyle/>
          <a:p>
            <a:pPr algn="just"/>
            <a:r>
              <a:rPr lang="en-US"/>
              <a:t>PJA has designed a cement board to compete as roof board, wall cladding, or floor substrate against other competing materials which are typically made of either gypsum or cement.  </a:t>
            </a:r>
          </a:p>
          <a:p>
            <a:pPr algn="just"/>
            <a:endParaRPr lang="en-US"/>
          </a:p>
          <a:p>
            <a:pPr algn="just"/>
            <a:r>
              <a:rPr lang="en-US"/>
              <a:t>Examples of the primary competitors for this product are Georgia Pacific’s DensDeck board (gypsum), USG Securock Brand (either cement fiber or gypsum fiber construction), Hardie Board, </a:t>
            </a:r>
            <a:r>
              <a:rPr lang="en-US" err="1"/>
              <a:t>WonderBoard</a:t>
            </a:r>
            <a:r>
              <a:rPr lang="en-US"/>
              <a:t>, </a:t>
            </a:r>
            <a:r>
              <a:rPr lang="en-US" err="1"/>
              <a:t>Etex</a:t>
            </a:r>
            <a:r>
              <a:rPr lang="en-US"/>
              <a:t> or </a:t>
            </a:r>
            <a:r>
              <a:rPr lang="en-US" err="1"/>
              <a:t>Eternit</a:t>
            </a:r>
            <a:r>
              <a:rPr lang="en-US"/>
              <a:t>.</a:t>
            </a:r>
            <a:endParaRPr lang="de-DE"/>
          </a:p>
          <a:p>
            <a:endParaRPr lang="en-US"/>
          </a:p>
        </p:txBody>
      </p:sp>
      <p:pic>
        <p:nvPicPr>
          <p:cNvPr id="5" name="Picture 4" descr="FullSheet1.JPG"/>
          <p:cNvPicPr/>
          <p:nvPr/>
        </p:nvPicPr>
        <p:blipFill>
          <a:blip r:embed="rId2"/>
          <a:stretch>
            <a:fillRect/>
          </a:stretch>
        </p:blipFill>
        <p:spPr>
          <a:xfrm>
            <a:off x="5664200" y="1955800"/>
            <a:ext cx="3733800" cy="4737100"/>
          </a:xfrm>
          <a:prstGeom prst="rect">
            <a:avLst/>
          </a:prstGeom>
        </p:spPr>
      </p:pic>
    </p:spTree>
    <p:extLst>
      <p:ext uri="{BB962C8B-B14F-4D97-AF65-F5344CB8AC3E}">
        <p14:creationId xmlns:p14="http://schemas.microsoft.com/office/powerpoint/2010/main" val="15904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nhaltsslide">
  <a:themeElements>
    <a:clrScheme name="PetroplastVinora">
      <a:dk1>
        <a:srgbClr val="000000"/>
      </a:dk1>
      <a:lt1>
        <a:sysClr val="window" lastClr="FFFFFF"/>
      </a:lt1>
      <a:dk2>
        <a:srgbClr val="003F8A"/>
      </a:dk2>
      <a:lt2>
        <a:srgbClr val="003F8A"/>
      </a:lt2>
      <a:accent1>
        <a:srgbClr val="003F8A"/>
      </a:accent1>
      <a:accent2>
        <a:srgbClr val="FF3517"/>
      </a:accent2>
      <a:accent3>
        <a:srgbClr val="0066E2"/>
      </a:accent3>
      <a:accent4>
        <a:srgbClr val="2F8DFF"/>
      </a:accent4>
      <a:accent5>
        <a:srgbClr val="89BEFF"/>
      </a:accent5>
      <a:accent6>
        <a:srgbClr val="B9D9FF"/>
      </a:accent6>
      <a:hlink>
        <a:srgbClr val="FF3517"/>
      </a:hlink>
      <a:folHlink>
        <a:srgbClr val="FF3517"/>
      </a:folHlink>
    </a:clrScheme>
    <a:fontScheme name="PetroplastVinor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a:spAutoFit/>
      </a:bodyPr>
      <a:lstStyle>
        <a:defPPr marL="0" marR="0" indent="0"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noProof="0" dirty="0" smtClean="0">
            <a:ln>
              <a:noFill/>
            </a:ln>
            <a:solidFill>
              <a:schemeClr val="bg2"/>
            </a:solidFill>
            <a:effectLst/>
            <a:uLnTx/>
            <a:uFillTx/>
          </a:defRPr>
        </a:defPPr>
      </a:lstStyle>
    </a:spDef>
    <a:txDef>
      <a:spPr/>
      <a:bodyPr vert="horz" lIns="0" tIns="0" rIns="0" bIns="0" rtlCol="0">
        <a:normAutofit/>
      </a:bodyPr>
      <a:lstStyle>
        <a:defPPr marL="0" indent="0">
          <a:buNone/>
          <a:defRPr sz="2000" dirty="0" smtClean="0">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troplastVinor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Meta xmlns="fe7c5a2e-87aa-46a8-bdb7-8429c1309931">Gründungsurkunde</Meta>
    <TaxCatchAll xmlns="02a2a9b7-8efa-4376-bbba-701f9d8e8210"/>
    <TaxKeywordTaxHTField xmlns="02a2a9b7-8efa-4376-bbba-701f9d8e8210">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9BB08F2DFE39644924D7A1FD0B01241" ma:contentTypeVersion="6" ma:contentTypeDescription="Ein neues Dokument erstellen." ma:contentTypeScope="" ma:versionID="fbd7b374694aced432b7d7e68dd7ce7f">
  <xsd:schema xmlns:xsd="http://www.w3.org/2001/XMLSchema" xmlns:xs="http://www.w3.org/2001/XMLSchema" xmlns:p="http://schemas.microsoft.com/office/2006/metadata/properties" xmlns:ns2="02a2a9b7-8efa-4376-bbba-701f9d8e8210" xmlns:ns3="fe7c5a2e-87aa-46a8-bdb7-8429c1309931" xmlns:ns4="002d78d4-edd4-4efa-a1a1-87ba7de5ae3a" targetNamespace="http://schemas.microsoft.com/office/2006/metadata/properties" ma:root="true" ma:fieldsID="2ba971a7656da15e889c8ce63273b2cb" ns2:_="" ns3:_="" ns4:_="">
    <xsd:import namespace="02a2a9b7-8efa-4376-bbba-701f9d8e8210"/>
    <xsd:import namespace="fe7c5a2e-87aa-46a8-bdb7-8429c1309931"/>
    <xsd:import namespace="002d78d4-edd4-4efa-a1a1-87ba7de5ae3a"/>
    <xsd:element name="properties">
      <xsd:complexType>
        <xsd:sequence>
          <xsd:element name="documentManagement">
            <xsd:complexType>
              <xsd:all>
                <xsd:element ref="ns2:TaxKeywordTaxHTField" minOccurs="0"/>
                <xsd:element ref="ns2:TaxCatchAll" minOccurs="0"/>
                <xsd:element ref="ns3:Meta"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2a9b7-8efa-4376-bbba-701f9d8e8210"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Unternehmensstichwörter" ma:fieldId="{23f27201-bee3-471e-b2e7-b64fd8b7ca38}" ma:taxonomyMulti="true" ma:sspId="52eaa5e4-c978-48bc-9bfc-036136137e3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f2f9d46e-4238-4c5c-94e1-776517b43213}" ma:internalName="TaxCatchAll" ma:showField="CatchAllData" ma:web="02a2a9b7-8efa-4376-bbba-701f9d8e82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7c5a2e-87aa-46a8-bdb7-8429c1309931" elementFormDefault="qualified">
    <xsd:import namespace="http://schemas.microsoft.com/office/2006/documentManagement/types"/>
    <xsd:import namespace="http://schemas.microsoft.com/office/infopath/2007/PartnerControls"/>
    <xsd:element name="Meta" ma:index="11" nillable="true" ma:displayName="Meta" ma:default="Gründungsurkunde" ma:description="Dokumententyp" ma:format="Dropdown" ma:internalName="Meta">
      <xsd:simpleType>
        <xsd:restriction base="dms:Choice">
          <xsd:enumeration value="Gründungsurkunde"/>
          <xsd:enumeration value="Aktien"/>
          <xsd:enumeration value="Statuten"/>
          <xsd:enumeration value="Organisationsreglement"/>
          <xsd:enumeration value="Handelsregister"/>
          <xsd:enumeration value="Grundbuch"/>
        </xsd:restriction>
      </xsd:simpleType>
    </xsd:element>
  </xsd:schema>
  <xsd:schema xmlns:xsd="http://www.w3.org/2001/XMLSchema" xmlns:xs="http://www.w3.org/2001/XMLSchema" xmlns:dms="http://schemas.microsoft.com/office/2006/documentManagement/types" xmlns:pc="http://schemas.microsoft.com/office/infopath/2007/PartnerControls" targetNamespace="002d78d4-edd4-4efa-a1a1-87ba7de5ae3a" elementFormDefault="qualified">
    <xsd:import namespace="http://schemas.microsoft.com/office/2006/documentManagement/types"/>
    <xsd:import namespace="http://schemas.microsoft.com/office/infopath/2007/PartnerControls"/>
    <xsd:element name="SharedWithUsers" ma:index="12"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26D3B4-E74E-44C0-A556-12E5EB6D2710}">
  <ds:schemaRefs>
    <ds:schemaRef ds:uri="http://schemas.microsoft.com/sharepoint/v3/contenttype/forms"/>
  </ds:schemaRefs>
</ds:datastoreItem>
</file>

<file path=customXml/itemProps2.xml><?xml version="1.0" encoding="utf-8"?>
<ds:datastoreItem xmlns:ds="http://schemas.openxmlformats.org/officeDocument/2006/customXml" ds:itemID="{F7CC96D7-087D-4426-ABE4-FE531ADC44FF}">
  <ds:schemaRefs>
    <ds:schemaRef ds:uri="http://purl.org/dc/terms/"/>
    <ds:schemaRef ds:uri="fe7c5a2e-87aa-46a8-bdb7-8429c1309931"/>
    <ds:schemaRef ds:uri="http://schemas.microsoft.com/office/2006/documentManagement/types"/>
    <ds:schemaRef ds:uri="http://schemas.microsoft.com/office/infopath/2007/PartnerControls"/>
    <ds:schemaRef ds:uri="http://purl.org/dc/elements/1.1/"/>
    <ds:schemaRef ds:uri="http://schemas.microsoft.com/office/2006/metadata/properties"/>
    <ds:schemaRef ds:uri="02a2a9b7-8efa-4376-bbba-701f9d8e8210"/>
    <ds:schemaRef ds:uri="http://schemas.openxmlformats.org/package/2006/metadata/core-properties"/>
    <ds:schemaRef ds:uri="002d78d4-edd4-4efa-a1a1-87ba7de5ae3a"/>
    <ds:schemaRef ds:uri="http://www.w3.org/XML/1998/namespace"/>
    <ds:schemaRef ds:uri="http://purl.org/dc/dcmitype/"/>
  </ds:schemaRefs>
</ds:datastoreItem>
</file>

<file path=customXml/itemProps3.xml><?xml version="1.0" encoding="utf-8"?>
<ds:datastoreItem xmlns:ds="http://schemas.openxmlformats.org/officeDocument/2006/customXml" ds:itemID="{4138D27D-7D5A-4C5D-BA22-BDB13D0A5A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2a9b7-8efa-4376-bbba-701f9d8e8210"/>
    <ds:schemaRef ds:uri="fe7c5a2e-87aa-46a8-bdb7-8429c1309931"/>
    <ds:schemaRef ds:uri="002d78d4-edd4-4efa-a1a1-87ba7de5ae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9447</TotalTime>
  <Words>1308</Words>
  <Application>Microsoft Macintosh PowerPoint</Application>
  <PresentationFormat>Custom</PresentationFormat>
  <Paragraphs>156</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Symbol</vt:lpstr>
      <vt:lpstr>Verdana</vt:lpstr>
      <vt:lpstr>Wingdings 3</vt:lpstr>
      <vt:lpstr>Inhaltsslide</vt:lpstr>
      <vt:lpstr>PowerPoint Presentation</vt:lpstr>
      <vt:lpstr>WHAT WE DO – OUR MAIN BUSINESS</vt:lpstr>
      <vt:lpstr>WHAT WE DO – ADDITIONAL SUPPORT</vt:lpstr>
      <vt:lpstr>PJA TECHNOLOGIES’ CEMENT BASED PRODUCTS</vt:lpstr>
      <vt:lpstr>PJA TECHNOLOGIES‘, OUR PRODUCTS</vt:lpstr>
      <vt:lpstr>PJA CEMENT BASED PRODUCTS</vt:lpstr>
      <vt:lpstr>PJA EXTRUDED CEMENT BOARD</vt:lpstr>
      <vt:lpstr>PJA Exterior Wall Cladding Advantages</vt:lpstr>
      <vt:lpstr>PJA Cement Roof and Wall Cladding Board</vt:lpstr>
      <vt:lpstr>HEADQUARTERS IN SWITZERLAND</vt:lpstr>
      <vt:lpstr>OUR MANAGEMENT TEAM – YOUR PARTNERS</vt:lpstr>
      <vt:lpstr>MANAGEMENT TEAM</vt:lpstr>
      <vt:lpstr>RESPONSIBILITIES UNDER COMMERCIAL RELATIONSHIP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nadine.freder</dc:creator>
  <cp:lastModifiedBy>Per Just Andersen</cp:lastModifiedBy>
  <cp:revision>745</cp:revision>
  <cp:lastPrinted>2017-08-24T13:56:18Z</cp:lastPrinted>
  <dcterms:created xsi:type="dcterms:W3CDTF">2013-01-31T14:22:38Z</dcterms:created>
  <dcterms:modified xsi:type="dcterms:W3CDTF">2025-10-06T12:28:08Z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0x01010059BB08F2DFE39644924D7A1FD0B01241</vt:lpwstr>
  </property>
  <property fmtid="{D5CDD505-2E9C-101B-9397-08002B2CF9AE}" pid="3" name="TaxKeyword">
    <vt:lpwstr/>
  </property>
</Properties>
</file>