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6" r:id="rId1"/>
    <p:sldMasterId id="2147483706" r:id="rId2"/>
    <p:sldMasterId id="2147483712" r:id="rId3"/>
    <p:sldMasterId id="2147483724" r:id="rId4"/>
  </p:sldMasterIdLst>
  <p:notesMasterIdLst>
    <p:notesMasterId r:id="rId18"/>
  </p:notesMasterIdLst>
  <p:handoutMasterIdLst>
    <p:handoutMasterId r:id="rId19"/>
  </p:handoutMasterIdLst>
  <p:sldIdLst>
    <p:sldId id="446" r:id="rId5"/>
    <p:sldId id="427" r:id="rId6"/>
    <p:sldId id="453" r:id="rId7"/>
    <p:sldId id="434" r:id="rId8"/>
    <p:sldId id="433" r:id="rId9"/>
    <p:sldId id="426" r:id="rId10"/>
    <p:sldId id="447" r:id="rId11"/>
    <p:sldId id="448" r:id="rId12"/>
    <p:sldId id="449" r:id="rId13"/>
    <p:sldId id="450" r:id="rId14"/>
    <p:sldId id="451" r:id="rId15"/>
    <p:sldId id="452" r:id="rId16"/>
    <p:sldId id="45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p:restoredTop sz="94674"/>
  </p:normalViewPr>
  <p:slideViewPr>
    <p:cSldViewPr snapToGrid="0">
      <p:cViewPr varScale="1">
        <p:scale>
          <a:sx n="124" d="100"/>
          <a:sy n="124" d="100"/>
        </p:scale>
        <p:origin x="496" y="168"/>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6/9/22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6/9/22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166792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104895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5</a:t>
            </a:fld>
            <a:endParaRPr lang="en-US" dirty="0"/>
          </a:p>
        </p:txBody>
      </p:sp>
    </p:spTree>
    <p:extLst>
      <p:ext uri="{BB962C8B-B14F-4D97-AF65-F5344CB8AC3E}">
        <p14:creationId xmlns:p14="http://schemas.microsoft.com/office/powerpoint/2010/main" val="400460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126425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177449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11</a:t>
            </a:fld>
            <a:endParaRPr lang="en-US" dirty="0"/>
          </a:p>
        </p:txBody>
      </p:sp>
    </p:spTree>
    <p:extLst>
      <p:ext uri="{BB962C8B-B14F-4D97-AF65-F5344CB8AC3E}">
        <p14:creationId xmlns:p14="http://schemas.microsoft.com/office/powerpoint/2010/main" val="117533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13</a:t>
            </a:fld>
            <a:endParaRPr lang="en-US" dirty="0"/>
          </a:p>
        </p:txBody>
      </p:sp>
    </p:spTree>
    <p:extLst>
      <p:ext uri="{BB962C8B-B14F-4D97-AF65-F5344CB8AC3E}">
        <p14:creationId xmlns:p14="http://schemas.microsoft.com/office/powerpoint/2010/main" val="105728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dirty="0"/>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6/9/22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6/9/22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6/9/22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6/9/22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abc7chicago.com/carjacking-tips-what-to-do-if-youre-carjacked-safety-carjackings-chicago/9666390/"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6-JjySwhi-U?feature=oembed"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450" y="1"/>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4869951" y="4602822"/>
            <a:ext cx="7243279" cy="2255176"/>
          </a:xfrm>
        </p:spPr>
        <p:txBody>
          <a:bodyPr anchor="t" anchorCtr="0">
            <a:normAutofit fontScale="90000"/>
          </a:bodyPr>
          <a:lstStyle/>
          <a:p>
            <a:pPr algn="ctr"/>
            <a:br>
              <a:rPr lang="en-US" baseline="30000" dirty="0"/>
            </a:br>
            <a:br>
              <a:rPr lang="en-US" baseline="30000" dirty="0"/>
            </a:br>
            <a:br>
              <a:rPr lang="en-US" baseline="30000" dirty="0"/>
            </a:br>
            <a:r>
              <a:rPr lang="en-US" baseline="30000" dirty="0"/>
              <a:t>        </a:t>
            </a:r>
            <a:r>
              <a:rPr lang="en-US" sz="2400" b="1" i="1" baseline="30000" dirty="0"/>
              <a:t>MUSLIM FREE BURIAL ASSOCIATION, Inc 2015-2022 All rights reserved</a:t>
            </a:r>
            <a:endParaRPr lang="en-US" sz="2400" b="1" i="1" dirty="0"/>
          </a:p>
        </p:txBody>
      </p:sp>
      <p:pic>
        <p:nvPicPr>
          <p:cNvPr id="3" name="Picture 2">
            <a:extLst>
              <a:ext uri="{FF2B5EF4-FFF2-40B4-BE49-F238E27FC236}">
                <a16:creationId xmlns:a16="http://schemas.microsoft.com/office/drawing/2014/main" id="{53BB2D96-2736-8891-3E57-6A6AA388FABA}"/>
              </a:ext>
            </a:extLst>
          </p:cNvPr>
          <p:cNvPicPr>
            <a:picLocks noChangeAspect="1"/>
          </p:cNvPicPr>
          <p:nvPr/>
        </p:nvPicPr>
        <p:blipFill>
          <a:blip r:embed="rId4"/>
          <a:srcRect/>
          <a:stretch/>
        </p:blipFill>
        <p:spPr>
          <a:xfrm>
            <a:off x="-2" y="497711"/>
            <a:ext cx="1920240" cy="903674"/>
          </a:xfrm>
          <a:prstGeom prst="rect">
            <a:avLst/>
          </a:prstGeom>
        </p:spPr>
      </p:pic>
      <p:sp>
        <p:nvSpPr>
          <p:cNvPr id="5" name="TextBox 4">
            <a:extLst>
              <a:ext uri="{FF2B5EF4-FFF2-40B4-BE49-F238E27FC236}">
                <a16:creationId xmlns:a16="http://schemas.microsoft.com/office/drawing/2014/main" id="{06059E95-BECD-F808-5185-2B9E11292DC6}"/>
              </a:ext>
            </a:extLst>
          </p:cNvPr>
          <p:cNvSpPr txBox="1"/>
          <p:nvPr/>
        </p:nvSpPr>
        <p:spPr>
          <a:xfrm>
            <a:off x="883578" y="2250041"/>
            <a:ext cx="9698802" cy="1754326"/>
          </a:xfrm>
          <a:prstGeom prst="rect">
            <a:avLst/>
          </a:prstGeom>
          <a:noFill/>
        </p:spPr>
        <p:txBody>
          <a:bodyPr wrap="square" rtlCol="0">
            <a:spAutoFit/>
          </a:bodyPr>
          <a:lstStyle/>
          <a:p>
            <a:pPr algn="ctr"/>
            <a:r>
              <a:rPr lang="en-US" sz="5400" b="1" dirty="0">
                <a:solidFill>
                  <a:schemeClr val="bg1"/>
                </a:solidFill>
              </a:rPr>
              <a:t>SAFETY &amp; AWARENESS </a:t>
            </a:r>
          </a:p>
          <a:p>
            <a:pPr algn="ctr"/>
            <a:r>
              <a:rPr lang="en-US" sz="5400" b="1" dirty="0">
                <a:solidFill>
                  <a:schemeClr val="bg1"/>
                </a:solidFill>
              </a:rPr>
              <a:t>TIPS FOR WOMEN</a:t>
            </a: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457199" y="256854"/>
            <a:ext cx="5605272" cy="1151816"/>
          </a:xfrm>
        </p:spPr>
        <p:txBody>
          <a:bodyPr anchor="ctr" anchorCtr="0">
            <a:normAutofit fontScale="90000"/>
          </a:bodyPr>
          <a:lstStyle/>
          <a:p>
            <a:pPr algn="ctr"/>
            <a:r>
              <a:rPr lang="en-US" sz="4800" b="1" dirty="0"/>
              <a:t>How to avoid </a:t>
            </a:r>
            <a:br>
              <a:rPr lang="en-US" sz="4800" b="1" dirty="0"/>
            </a:br>
            <a:r>
              <a:rPr lang="en-US" sz="4800" b="1" dirty="0"/>
              <a:t>car-jackings</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226031" y="1408670"/>
            <a:ext cx="6482993" cy="5192476"/>
          </a:xfrm>
        </p:spPr>
        <p:txBody>
          <a:bodyPr/>
          <a:lstStyle/>
          <a:p>
            <a:r>
              <a:rPr lang="en-US" sz="1900" b="1" dirty="0"/>
              <a:t>Always keep all doors locked </a:t>
            </a:r>
            <a:r>
              <a:rPr lang="en-US" sz="1900" dirty="0"/>
              <a:t>and </a:t>
            </a:r>
            <a:r>
              <a:rPr lang="en-US" sz="1900" b="1" dirty="0"/>
              <a:t>keep windows up</a:t>
            </a:r>
            <a:r>
              <a:rPr lang="en-US" sz="1900" dirty="0"/>
              <a:t> when driving. Most car-jackings take place when vehicles are stopped at intersections. The criminals approach at a 45-degree angle (in the blind spot), and either pull you out of the driver’s seat or jump in the passenger’s seat.</a:t>
            </a:r>
          </a:p>
          <a:p>
            <a:endParaRPr lang="en-US" sz="1900" dirty="0"/>
          </a:p>
          <a:p>
            <a:r>
              <a:rPr lang="en-US" sz="1900" dirty="0"/>
              <a:t>When driving</a:t>
            </a:r>
            <a:r>
              <a:rPr lang="en-US" sz="1900" b="1" dirty="0"/>
              <a:t>, leave enough space between you and the car in front of you</a:t>
            </a:r>
            <a:r>
              <a:rPr lang="en-US" sz="1900" dirty="0"/>
              <a:t>, just in case you need to quickly maneuver and get away.</a:t>
            </a:r>
          </a:p>
          <a:p>
            <a:endParaRPr lang="en-US" sz="1900" dirty="0"/>
          </a:p>
          <a:p>
            <a:r>
              <a:rPr lang="en-US" sz="1900" dirty="0"/>
              <a:t>If you get bumped from behind, make sure you pull over in a safe place with a lot of people, preferably at a Police Station.</a:t>
            </a:r>
          </a:p>
          <a:p>
            <a:br>
              <a:rPr lang="en-US" sz="2000" dirty="0"/>
            </a:br>
            <a:endParaRPr lang="en-US" sz="2000" dirty="0"/>
          </a:p>
        </p:txBody>
      </p:sp>
      <p:pic>
        <p:nvPicPr>
          <p:cNvPr id="8" name="Picture Placeholder 7">
            <a:hlinkClick r:id="rId2"/>
            <a:extLst>
              <a:ext uri="{FF2B5EF4-FFF2-40B4-BE49-F238E27FC236}">
                <a16:creationId xmlns:a16="http://schemas.microsoft.com/office/drawing/2014/main" id="{285E2395-F258-4D5F-8EC1-2192791DA18B}"/>
              </a:ext>
            </a:extLst>
          </p:cNvPr>
          <p:cNvPicPr>
            <a:picLocks noGrp="1" noChangeAspect="1"/>
          </p:cNvPicPr>
          <p:nvPr>
            <p:ph type="pic" sz="quarter" idx="15"/>
          </p:nvPr>
        </p:nvPicPr>
        <p:blipFill>
          <a:blip r:embed="rId3"/>
          <a:srcRect l="23796" r="23796"/>
          <a:stretch/>
        </p:blipFill>
        <p:spPr>
          <a:xfrm>
            <a:off x="6709023" y="457200"/>
            <a:ext cx="5256945" cy="6400800"/>
          </a:xfrm>
        </p:spPr>
      </p:pic>
    </p:spTree>
    <p:extLst>
      <p:ext uri="{BB962C8B-B14F-4D97-AF65-F5344CB8AC3E}">
        <p14:creationId xmlns:p14="http://schemas.microsoft.com/office/powerpoint/2010/main" val="184499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986A6-583D-4323-BBE6-0C4C3B1464BF}"/>
              </a:ext>
            </a:extLst>
          </p:cNvPr>
          <p:cNvSpPr>
            <a:spLocks noGrp="1"/>
          </p:cNvSpPr>
          <p:nvPr>
            <p:ph type="title"/>
          </p:nvPr>
        </p:nvSpPr>
        <p:spPr>
          <a:xfrm>
            <a:off x="228600" y="136267"/>
            <a:ext cx="4025900" cy="1568965"/>
          </a:xfrm>
        </p:spPr>
        <p:txBody>
          <a:bodyPr>
            <a:noAutofit/>
          </a:bodyPr>
          <a:lstStyle/>
          <a:p>
            <a:pPr algn="ctr"/>
            <a:r>
              <a:rPr lang="en-US" sz="4800" b="1" dirty="0"/>
              <a:t>SAFETY WHILE TRAVELING</a:t>
            </a:r>
          </a:p>
        </p:txBody>
      </p:sp>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210343" y="1532237"/>
            <a:ext cx="6022351" cy="5325763"/>
          </a:xfrm>
        </p:spPr>
        <p:txBody>
          <a:bodyPr>
            <a:noAutofit/>
          </a:bodyPr>
          <a:lstStyle/>
          <a:p>
            <a:r>
              <a:rPr lang="en-US" dirty="0"/>
              <a:t> </a:t>
            </a:r>
          </a:p>
          <a:p>
            <a:r>
              <a:rPr lang="en-US" sz="2400" dirty="0"/>
              <a:t>Violent crimes against women happen in the best and worst hotels around the world. Predators may play the part of a hotel employee, push their way through an open or unlocked door, or obtain a pass key to the room. </a:t>
            </a:r>
            <a:r>
              <a:rPr lang="en-US" sz="2400" b="1" dirty="0"/>
              <a:t>As with home safety, never open your door unless you are certain the person on the other side is legitimate</a:t>
            </a:r>
            <a:r>
              <a:rPr lang="en-US" sz="2400" dirty="0"/>
              <a:t>, and always carry a door wedge with you when you travel. A wedge is often stronger than the door it secures. </a:t>
            </a:r>
          </a:p>
          <a:p>
            <a:r>
              <a:rPr lang="en-US" sz="2400" dirty="0"/>
              <a:t>Costs about $17.00 on Amazon.</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FBBE441-6733-1306-9D90-5A67474FA1DE}"/>
              </a:ext>
            </a:extLst>
          </p:cNvPr>
          <p:cNvPicPr>
            <a:picLocks noChangeAspect="1"/>
          </p:cNvPicPr>
          <p:nvPr/>
        </p:nvPicPr>
        <p:blipFill>
          <a:blip r:embed="rId3"/>
          <a:stretch>
            <a:fillRect/>
          </a:stretch>
        </p:blipFill>
        <p:spPr>
          <a:xfrm>
            <a:off x="6907427" y="215899"/>
            <a:ext cx="5055973" cy="5055973"/>
          </a:xfrm>
          <a:prstGeom prst="rect">
            <a:avLst/>
          </a:prstGeom>
        </p:spPr>
      </p:pic>
    </p:spTree>
    <p:extLst>
      <p:ext uri="{BB962C8B-B14F-4D97-AF65-F5344CB8AC3E}">
        <p14:creationId xmlns:p14="http://schemas.microsoft.com/office/powerpoint/2010/main" val="401006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457199" y="215757"/>
            <a:ext cx="3619501" cy="2198670"/>
          </a:xfrm>
        </p:spPr>
        <p:txBody>
          <a:bodyPr>
            <a:noAutofit/>
          </a:bodyPr>
          <a:lstStyle/>
          <a:p>
            <a:pPr algn="ctr"/>
            <a:r>
              <a:rPr lang="en-US" sz="4800" b="1" dirty="0">
                <a:solidFill>
                  <a:schemeClr val="bg1"/>
                </a:solidFill>
              </a:rPr>
              <a:t>Make good use of the internet</a:t>
            </a:r>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226031" y="1705233"/>
            <a:ext cx="6199180" cy="4937010"/>
          </a:xfrm>
        </p:spPr>
        <p:txBody>
          <a:bodyPr/>
          <a:lstStyle/>
          <a:p>
            <a:endParaRPr lang="en-US" dirty="0"/>
          </a:p>
          <a:p>
            <a:r>
              <a:rPr lang="en-US" sz="2400" dirty="0"/>
              <a:t>Although the Internet is educational and entertaining, it can also be dangerous if one isn’t careful. When communicating online, use a nickname and always keep personal information such as home address and phone number confidential. Instruct family members to do the same.</a:t>
            </a:r>
            <a:endParaRPr lang="en-US" sz="2400" b="1" dirty="0"/>
          </a:p>
        </p:txBody>
      </p:sp>
      <p:pic>
        <p:nvPicPr>
          <p:cNvPr id="3" name="Picture 2">
            <a:extLst>
              <a:ext uri="{FF2B5EF4-FFF2-40B4-BE49-F238E27FC236}">
                <a16:creationId xmlns:a16="http://schemas.microsoft.com/office/drawing/2014/main" id="{D5D81130-F434-D0D4-4844-92D5079F6937}"/>
              </a:ext>
            </a:extLst>
          </p:cNvPr>
          <p:cNvPicPr>
            <a:picLocks noChangeAspect="1"/>
          </p:cNvPicPr>
          <p:nvPr/>
        </p:nvPicPr>
        <p:blipFill>
          <a:blip r:embed="rId2"/>
          <a:stretch>
            <a:fillRect/>
          </a:stretch>
        </p:blipFill>
        <p:spPr>
          <a:xfrm>
            <a:off x="6277232" y="439350"/>
            <a:ext cx="5457569" cy="4429211"/>
          </a:xfrm>
          <a:prstGeom prst="rect">
            <a:avLst/>
          </a:prstGeom>
        </p:spPr>
      </p:pic>
    </p:spTree>
    <p:extLst>
      <p:ext uri="{BB962C8B-B14F-4D97-AF65-F5344CB8AC3E}">
        <p14:creationId xmlns:p14="http://schemas.microsoft.com/office/powerpoint/2010/main" val="24585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450" y="1"/>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78319" y="4602822"/>
            <a:ext cx="12191550" cy="2255176"/>
          </a:xfrm>
        </p:spPr>
        <p:txBody>
          <a:bodyPr anchor="t" anchorCtr="0">
            <a:normAutofit fontScale="90000"/>
          </a:bodyPr>
          <a:lstStyle/>
          <a:p>
            <a:pPr algn="ctr"/>
            <a:br>
              <a:rPr lang="en-US" baseline="30000" dirty="0"/>
            </a:br>
            <a:br>
              <a:rPr lang="en-US" baseline="30000" dirty="0"/>
            </a:br>
            <a:r>
              <a:rPr lang="en-US" b="1" baseline="30000" dirty="0" err="1"/>
              <a:t>www.muslimfreeburial.org</a:t>
            </a:r>
            <a:br>
              <a:rPr lang="en-US" b="1" baseline="30000" dirty="0"/>
            </a:br>
            <a:r>
              <a:rPr lang="en-US" baseline="30000" dirty="0"/>
              <a:t>        </a:t>
            </a:r>
            <a:r>
              <a:rPr lang="en-US" sz="2400" b="1" i="1" baseline="30000" dirty="0"/>
              <a:t>Muslim free burial ASSOCIATION, Inc 2002-2022 All rights reserved</a:t>
            </a:r>
            <a:endParaRPr lang="en-US" sz="2400" b="1" i="1" dirty="0"/>
          </a:p>
        </p:txBody>
      </p:sp>
      <p:pic>
        <p:nvPicPr>
          <p:cNvPr id="3" name="Picture 2">
            <a:extLst>
              <a:ext uri="{FF2B5EF4-FFF2-40B4-BE49-F238E27FC236}">
                <a16:creationId xmlns:a16="http://schemas.microsoft.com/office/drawing/2014/main" id="{53BB2D96-2736-8891-3E57-6A6AA388FABA}"/>
              </a:ext>
            </a:extLst>
          </p:cNvPr>
          <p:cNvPicPr>
            <a:picLocks noChangeAspect="1"/>
          </p:cNvPicPr>
          <p:nvPr/>
        </p:nvPicPr>
        <p:blipFill>
          <a:blip r:embed="rId4"/>
          <a:srcRect/>
          <a:stretch/>
        </p:blipFill>
        <p:spPr>
          <a:xfrm>
            <a:off x="-2" y="518851"/>
            <a:ext cx="1920240" cy="882534"/>
          </a:xfrm>
          <a:prstGeom prst="rect">
            <a:avLst/>
          </a:prstGeom>
        </p:spPr>
      </p:pic>
      <p:sp>
        <p:nvSpPr>
          <p:cNvPr id="5" name="TextBox 4">
            <a:extLst>
              <a:ext uri="{FF2B5EF4-FFF2-40B4-BE49-F238E27FC236}">
                <a16:creationId xmlns:a16="http://schemas.microsoft.com/office/drawing/2014/main" id="{06059E95-BECD-F808-5185-2B9E11292DC6}"/>
              </a:ext>
            </a:extLst>
          </p:cNvPr>
          <p:cNvSpPr txBox="1"/>
          <p:nvPr/>
        </p:nvSpPr>
        <p:spPr>
          <a:xfrm>
            <a:off x="2276474" y="483064"/>
            <a:ext cx="8229705" cy="4924425"/>
          </a:xfrm>
          <a:prstGeom prst="rect">
            <a:avLst/>
          </a:prstGeom>
          <a:noFill/>
        </p:spPr>
        <p:txBody>
          <a:bodyPr wrap="square" rtlCol="0">
            <a:spAutoFit/>
          </a:bodyPr>
          <a:lstStyle/>
          <a:p>
            <a:r>
              <a:rPr lang="en-US" sz="2800" b="1" dirty="0">
                <a:solidFill>
                  <a:schemeClr val="bg1"/>
                </a:solidFill>
              </a:rPr>
              <a:t>IN SUMMARY:</a:t>
            </a:r>
          </a:p>
          <a:p>
            <a:endParaRPr lang="en-US" sz="2600" b="1" dirty="0">
              <a:solidFill>
                <a:schemeClr val="bg1"/>
              </a:solidFill>
            </a:endParaRPr>
          </a:p>
          <a:p>
            <a:pPr marL="514350" indent="-514350">
              <a:buAutoNum type="arabicPeriod"/>
            </a:pPr>
            <a:r>
              <a:rPr lang="en-US" sz="2600" b="1" dirty="0">
                <a:solidFill>
                  <a:schemeClr val="bg1"/>
                </a:solidFill>
              </a:rPr>
              <a:t>PRACTICE AWARENESS</a:t>
            </a:r>
          </a:p>
          <a:p>
            <a:pPr marL="514350" indent="-514350">
              <a:buAutoNum type="arabicPeriod"/>
            </a:pPr>
            <a:r>
              <a:rPr lang="en-US" sz="2600" b="1" dirty="0">
                <a:solidFill>
                  <a:schemeClr val="bg1"/>
                </a:solidFill>
              </a:rPr>
              <a:t>STOP WALKING AND STARING AT YOUR PHONE</a:t>
            </a:r>
          </a:p>
          <a:p>
            <a:pPr marL="514350" indent="-514350">
              <a:buAutoNum type="arabicPeriod"/>
            </a:pPr>
            <a:r>
              <a:rPr lang="en-US" sz="2600" b="1" dirty="0">
                <a:solidFill>
                  <a:schemeClr val="bg1"/>
                </a:solidFill>
              </a:rPr>
              <a:t>USE YOUR INTUITION</a:t>
            </a:r>
          </a:p>
          <a:p>
            <a:pPr marL="514350" indent="-514350">
              <a:buAutoNum type="arabicPeriod"/>
            </a:pPr>
            <a:r>
              <a:rPr lang="en-US" sz="2600" b="1" dirty="0">
                <a:solidFill>
                  <a:schemeClr val="bg1"/>
                </a:solidFill>
              </a:rPr>
              <a:t>ENROLL IN SELF-DEFENSE TRAINING</a:t>
            </a:r>
          </a:p>
          <a:p>
            <a:pPr marL="514350" indent="-514350">
              <a:buAutoNum type="arabicPeriod"/>
            </a:pPr>
            <a:r>
              <a:rPr lang="en-US" sz="2600" b="1" dirty="0">
                <a:solidFill>
                  <a:schemeClr val="bg1"/>
                </a:solidFill>
              </a:rPr>
              <a:t>ESCAPE, RUN, FLEE</a:t>
            </a:r>
          </a:p>
          <a:p>
            <a:pPr marL="514350" indent="-514350">
              <a:buAutoNum type="arabicPeriod"/>
            </a:pPr>
            <a:r>
              <a:rPr lang="en-US" sz="2600" b="1" dirty="0">
                <a:solidFill>
                  <a:schemeClr val="bg1"/>
                </a:solidFill>
              </a:rPr>
              <a:t>FIGHT BACK!!!</a:t>
            </a:r>
          </a:p>
          <a:p>
            <a:pPr marL="514350" indent="-514350">
              <a:buAutoNum type="arabicPeriod"/>
            </a:pPr>
            <a:r>
              <a:rPr lang="en-US" sz="2600" b="1" dirty="0">
                <a:solidFill>
                  <a:schemeClr val="bg1"/>
                </a:solidFill>
              </a:rPr>
              <a:t>DON’T RELY ON PEPPER SPRAY</a:t>
            </a:r>
          </a:p>
          <a:p>
            <a:pPr marL="514350" indent="-514350">
              <a:buAutoNum type="arabicPeriod"/>
            </a:pPr>
            <a:r>
              <a:rPr lang="en-US" sz="2600" b="1" dirty="0">
                <a:solidFill>
                  <a:schemeClr val="bg1"/>
                </a:solidFill>
              </a:rPr>
              <a:t>PROTECT YOURSELF FROM HOME INVASIONS</a:t>
            </a:r>
          </a:p>
          <a:p>
            <a:pPr marL="514350" indent="-514350">
              <a:buAutoNum type="arabicPeriod"/>
            </a:pPr>
            <a:r>
              <a:rPr lang="en-US" sz="2600" b="1" dirty="0">
                <a:solidFill>
                  <a:schemeClr val="bg1"/>
                </a:solidFill>
              </a:rPr>
              <a:t>PURCHASE A DOOR STOP WHEN TRAVELING</a:t>
            </a:r>
          </a:p>
          <a:p>
            <a:pPr marL="514350" indent="-514350">
              <a:buAutoNum type="arabicPeriod"/>
            </a:pPr>
            <a:r>
              <a:rPr lang="en-US" sz="2600" b="1" dirty="0">
                <a:solidFill>
                  <a:schemeClr val="bg1"/>
                </a:solidFill>
              </a:rPr>
              <a:t>MAKE GOOD USE OF THE INTERNET</a:t>
            </a:r>
          </a:p>
        </p:txBody>
      </p:sp>
    </p:spTree>
    <p:extLst>
      <p:ext uri="{BB962C8B-B14F-4D97-AF65-F5344CB8AC3E}">
        <p14:creationId xmlns:p14="http://schemas.microsoft.com/office/powerpoint/2010/main" val="85520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986A6-583D-4323-BBE6-0C4C3B1464BF}"/>
              </a:ext>
            </a:extLst>
          </p:cNvPr>
          <p:cNvSpPr>
            <a:spLocks noGrp="1"/>
          </p:cNvSpPr>
          <p:nvPr>
            <p:ph type="title"/>
          </p:nvPr>
        </p:nvSpPr>
        <p:spPr>
          <a:xfrm>
            <a:off x="228601" y="241300"/>
            <a:ext cx="4025900" cy="2035556"/>
          </a:xfrm>
        </p:spPr>
        <p:txBody>
          <a:bodyPr>
            <a:noAutofit/>
          </a:bodyPr>
          <a:lstStyle/>
          <a:p>
            <a:pPr algn="ctr"/>
            <a:r>
              <a:rPr lang="en-US" sz="4800" b="1" dirty="0"/>
              <a:t>PRACTICE AWARENESS</a:t>
            </a:r>
          </a:p>
        </p:txBody>
      </p:sp>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190500" y="2276856"/>
            <a:ext cx="4064000" cy="4581144"/>
          </a:xfrm>
        </p:spPr>
        <p:txBody>
          <a:bodyPr>
            <a:noAutofit/>
          </a:bodyPr>
          <a:lstStyle/>
          <a:p>
            <a:r>
              <a:rPr lang="en-US" dirty="0"/>
              <a:t> Your first, and probably most important line of self-defense is </a:t>
            </a:r>
            <a:r>
              <a:rPr lang="en-US" b="1" dirty="0"/>
              <a:t>AWARENESS</a:t>
            </a:r>
            <a:r>
              <a:rPr lang="en-US" dirty="0"/>
              <a:t>: Be aware of yourself and your surroundings. A Criminal uses the advantage of surprising you. Studies have shown that criminals choose targets who appear unaware of what is going on around them. By being aware of your surroundings, a potential criminal realizes that you are not an easy target</a:t>
            </a:r>
          </a:p>
        </p:txBody>
      </p:sp>
      <p:pic>
        <p:nvPicPr>
          <p:cNvPr id="31" name="Picture Placeholder 12">
            <a:extLst>
              <a:ext uri="{FF2B5EF4-FFF2-40B4-BE49-F238E27FC236}">
                <a16:creationId xmlns:a16="http://schemas.microsoft.com/office/drawing/2014/main" id="{E6A8DD7D-03FE-4E34-BC50-4488924D5D85}"/>
              </a:ext>
            </a:extLst>
          </p:cNvPr>
          <p:cNvPicPr>
            <a:picLocks noGrp="1" noChangeAspect="1"/>
          </p:cNvPicPr>
          <p:nvPr>
            <p:ph type="pic" sz="quarter" idx="15"/>
          </p:nvPr>
        </p:nvPicPr>
        <p:blipFill>
          <a:blip r:embed="rId3"/>
          <a:srcRect l="5781" r="5781"/>
          <a:stretch/>
        </p:blipFill>
        <p:spPr>
          <a:xfrm>
            <a:off x="4254500" y="0"/>
            <a:ext cx="7480300" cy="6858000"/>
          </a:xfrm>
        </p:spPr>
      </p:pic>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817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986A6-583D-4323-BBE6-0C4C3B1464BF}"/>
              </a:ext>
            </a:extLst>
          </p:cNvPr>
          <p:cNvSpPr>
            <a:spLocks noGrp="1"/>
          </p:cNvSpPr>
          <p:nvPr>
            <p:ph type="title"/>
          </p:nvPr>
        </p:nvSpPr>
        <p:spPr>
          <a:xfrm>
            <a:off x="228601" y="420130"/>
            <a:ext cx="4025900" cy="1856726"/>
          </a:xfrm>
        </p:spPr>
        <p:txBody>
          <a:bodyPr>
            <a:noAutofit/>
          </a:bodyPr>
          <a:lstStyle/>
          <a:p>
            <a:pPr algn="ctr"/>
            <a:r>
              <a:rPr lang="en-US" b="1" dirty="0"/>
              <a:t>STOP WALKING AND STARING INTO YOUR CELL PHONE!!</a:t>
            </a:r>
          </a:p>
        </p:txBody>
      </p:sp>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190500" y="2455686"/>
            <a:ext cx="4064000" cy="4402314"/>
          </a:xfrm>
        </p:spPr>
        <p:txBody>
          <a:bodyPr>
            <a:noAutofit/>
          </a:bodyPr>
          <a:lstStyle/>
          <a:p>
            <a:r>
              <a:rPr lang="en-US" dirty="0"/>
              <a:t> </a:t>
            </a:r>
            <a:r>
              <a:rPr lang="en-US" sz="2200" dirty="0"/>
              <a:t>This is dangerous in so many different ways:</a:t>
            </a:r>
          </a:p>
          <a:p>
            <a:r>
              <a:rPr lang="en-US" sz="2200" dirty="0"/>
              <a:t>1. Traffic</a:t>
            </a:r>
          </a:p>
          <a:p>
            <a:r>
              <a:rPr lang="en-US" sz="2200" dirty="0"/>
              <a:t>2. Unaware of your surroundings</a:t>
            </a:r>
          </a:p>
          <a:p>
            <a:r>
              <a:rPr lang="en-US" sz="2200" dirty="0"/>
              <a:t>3. Tunnel Vision Focus into Your Phone.</a:t>
            </a:r>
          </a:p>
          <a:p>
            <a:r>
              <a:rPr lang="en-US" sz="2200" dirty="0"/>
              <a:t>A criminal capitalizes on violating you when you are not paying attention to your surrounding.</a:t>
            </a:r>
          </a:p>
        </p:txBody>
      </p:sp>
      <p:pic>
        <p:nvPicPr>
          <p:cNvPr id="31" name="Picture Placeholder 12">
            <a:extLst>
              <a:ext uri="{FF2B5EF4-FFF2-40B4-BE49-F238E27FC236}">
                <a16:creationId xmlns:a16="http://schemas.microsoft.com/office/drawing/2014/main" id="{E6A8DD7D-03FE-4E34-BC50-4488924D5D85}"/>
              </a:ext>
            </a:extLst>
          </p:cNvPr>
          <p:cNvPicPr>
            <a:picLocks noGrp="1" noChangeAspect="1"/>
          </p:cNvPicPr>
          <p:nvPr>
            <p:ph type="pic" sz="quarter" idx="15"/>
          </p:nvPr>
        </p:nvPicPr>
        <p:blipFill>
          <a:blip r:embed="rId3"/>
          <a:srcRect l="13642" r="13642"/>
          <a:stretch/>
        </p:blipFill>
        <p:spPr>
          <a:xfrm>
            <a:off x="4254500" y="0"/>
            <a:ext cx="7480300" cy="6858000"/>
          </a:xfrm>
        </p:spPr>
      </p:pic>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809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457199" y="215757"/>
            <a:ext cx="3619501" cy="2198670"/>
          </a:xfrm>
        </p:spPr>
        <p:txBody>
          <a:bodyPr>
            <a:noAutofit/>
          </a:bodyPr>
          <a:lstStyle/>
          <a:p>
            <a:pPr algn="ctr"/>
            <a:r>
              <a:rPr lang="en-US" sz="5400" b="1" dirty="0">
                <a:solidFill>
                  <a:schemeClr val="bg1"/>
                </a:solidFill>
              </a:rPr>
              <a:t>USE YOUR INTUITION</a:t>
            </a:r>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226031" y="2414427"/>
            <a:ext cx="3986373" cy="4227815"/>
          </a:xfrm>
        </p:spPr>
        <p:txBody>
          <a:bodyPr/>
          <a:lstStyle/>
          <a:p>
            <a:r>
              <a:rPr lang="en-US" dirty="0"/>
              <a:t>A Women’s intuition is powerful! It gives subconscious insight into situations and people. All of us, especially women, have this gift, </a:t>
            </a:r>
            <a:r>
              <a:rPr lang="en-US" b="1" dirty="0"/>
              <a:t>but very few of us pay attention to it</a:t>
            </a:r>
            <a:r>
              <a:rPr lang="en-US" dirty="0"/>
              <a:t>. Learn to trust this power and use it to your full advantage. Avoid a person or a situation that does not “feel” safe — because you’re probably right!</a:t>
            </a:r>
          </a:p>
        </p:txBody>
      </p:sp>
      <p:pic>
        <p:nvPicPr>
          <p:cNvPr id="5" name="Picture Placeholder 4">
            <a:extLst>
              <a:ext uri="{FF2B5EF4-FFF2-40B4-BE49-F238E27FC236}">
                <a16:creationId xmlns:a16="http://schemas.microsoft.com/office/drawing/2014/main" id="{BC0E8275-8F57-2DFD-3ACF-C7563083504E}"/>
              </a:ext>
            </a:extLst>
          </p:cNvPr>
          <p:cNvPicPr>
            <a:picLocks noGrp="1" noChangeAspect="1"/>
          </p:cNvPicPr>
          <p:nvPr>
            <p:ph type="pic" sz="quarter" idx="15"/>
          </p:nvPr>
        </p:nvPicPr>
        <p:blipFill>
          <a:blip r:embed="rId2"/>
          <a:srcRect l="11772" r="11772"/>
          <a:stretch>
            <a:fillRect/>
          </a:stretch>
        </p:blipFill>
        <p:spPr>
          <a:xfrm>
            <a:off x="4284663" y="472611"/>
            <a:ext cx="7907337" cy="5974227"/>
          </a:xfrm>
        </p:spPr>
      </p:pic>
    </p:spTree>
    <p:extLst>
      <p:ext uri="{BB962C8B-B14F-4D97-AF65-F5344CB8AC3E}">
        <p14:creationId xmlns:p14="http://schemas.microsoft.com/office/powerpoint/2010/main" val="188126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1" y="513708"/>
            <a:ext cx="6096000" cy="1972818"/>
          </a:xfrm>
        </p:spPr>
        <p:txBody>
          <a:bodyPr/>
          <a:lstStyle/>
          <a:p>
            <a:pPr algn="ctr"/>
            <a:r>
              <a:rPr lang="en-US" sz="4000" b="1" dirty="0">
                <a:solidFill>
                  <a:schemeClr val="bg1"/>
                </a:solidFill>
              </a:rPr>
              <a:t>ENROLL IN SELF-DEFENSE TRAINING</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457200" y="2489200"/>
            <a:ext cx="5202936" cy="3547872"/>
          </a:xfrm>
        </p:spPr>
        <p:txBody>
          <a:bodyPr/>
          <a:lstStyle/>
          <a:p>
            <a:r>
              <a:rPr lang="en-US" sz="2400" dirty="0"/>
              <a:t>Most Martial Arts Schools teach a system of self-defense traditional styles. This is fine, but will take time to learn. What you’re looking for is a “real life” self-defense program, which should include simulated assaults, preferably with a fully padded instructor, in realistic rape and attack scenarios. This will enable you to practice what you’ve learned.</a:t>
            </a:r>
          </a:p>
          <a:p>
            <a:br>
              <a:rPr lang="en-US" dirty="0"/>
            </a:br>
            <a:endParaRPr lang="en-US" dirty="0"/>
          </a:p>
        </p:txBody>
      </p:sp>
      <p:pic>
        <p:nvPicPr>
          <p:cNvPr id="7" name="Picture Placeholder 6">
            <a:extLst>
              <a:ext uri="{FF2B5EF4-FFF2-40B4-BE49-F238E27FC236}">
                <a16:creationId xmlns:a16="http://schemas.microsoft.com/office/drawing/2014/main" id="{85B5D68D-0A19-45D6-AE1A-3B9217CF47B3}"/>
              </a:ext>
            </a:extLst>
          </p:cNvPr>
          <p:cNvPicPr>
            <a:picLocks noGrp="1" noChangeAspect="1"/>
          </p:cNvPicPr>
          <p:nvPr>
            <p:ph type="pic" sz="quarter" idx="15"/>
          </p:nvPr>
        </p:nvPicPr>
        <p:blipFill>
          <a:blip r:embed="rId3"/>
          <a:srcRect/>
          <a:stretch/>
        </p:blipFill>
        <p:spPr>
          <a:xfrm>
            <a:off x="6606283" y="1312736"/>
            <a:ext cx="4725673" cy="3762698"/>
          </a:xfrm>
        </p:spPr>
      </p:pic>
    </p:spTree>
    <p:extLst>
      <p:ext uri="{BB962C8B-B14F-4D97-AF65-F5344CB8AC3E}">
        <p14:creationId xmlns:p14="http://schemas.microsoft.com/office/powerpoint/2010/main" val="294338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457199" y="256854"/>
            <a:ext cx="5605272" cy="2065106"/>
          </a:xfrm>
        </p:spPr>
        <p:txBody>
          <a:bodyPr anchor="ctr" anchorCtr="0">
            <a:normAutofit/>
          </a:bodyPr>
          <a:lstStyle/>
          <a:p>
            <a:r>
              <a:rPr lang="en-US" sz="4400" b="1" dirty="0"/>
              <a:t>ESCAPE, ESCAPE, ESCAPE </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226031" y="2229492"/>
            <a:ext cx="6482993" cy="4371654"/>
          </a:xfrm>
        </p:spPr>
        <p:txBody>
          <a:bodyPr/>
          <a:lstStyle/>
          <a:p>
            <a:r>
              <a:rPr lang="en-US" dirty="0"/>
              <a:t>What if the unthinkable happens? You are suddenly confronted by a predator who demands that you go with him — be it in a car, or into an alley, or a building. It would seem prudent to obey, but you must never leave the primary crime scene with the predator. </a:t>
            </a:r>
            <a:r>
              <a:rPr lang="en-US" b="1" dirty="0"/>
              <a:t>You are far more likely to be killed or seriously injured if you go with the predator than if you run away (even if he promises not to hurt you). </a:t>
            </a:r>
            <a:r>
              <a:rPr lang="en-US" dirty="0"/>
              <a:t>Run away, yell for help, throw a rock through a store or car window — do whatever you can to attract attention. And if the criminal is after your purse or other material items, throw them one way while you run the other.</a:t>
            </a:r>
          </a:p>
        </p:txBody>
      </p:sp>
      <p:pic>
        <p:nvPicPr>
          <p:cNvPr id="8" name="Picture Placeholder 7">
            <a:extLst>
              <a:ext uri="{FF2B5EF4-FFF2-40B4-BE49-F238E27FC236}">
                <a16:creationId xmlns:a16="http://schemas.microsoft.com/office/drawing/2014/main" id="{285E2395-F258-4D5F-8EC1-2192791DA18B}"/>
              </a:ext>
            </a:extLst>
          </p:cNvPr>
          <p:cNvPicPr>
            <a:picLocks noGrp="1" noChangeAspect="1"/>
          </p:cNvPicPr>
          <p:nvPr>
            <p:ph type="pic" sz="quarter" idx="15"/>
          </p:nvPr>
        </p:nvPicPr>
        <p:blipFill>
          <a:blip r:embed="rId2"/>
          <a:srcRect l="24979" r="24979"/>
          <a:stretch/>
        </p:blipFill>
        <p:spPr>
          <a:xfrm>
            <a:off x="7178040" y="457200"/>
            <a:ext cx="4562856" cy="6400800"/>
          </a:xfrm>
        </p:spPr>
      </p:pic>
    </p:spTree>
    <p:extLst>
      <p:ext uri="{BB962C8B-B14F-4D97-AF65-F5344CB8AC3E}">
        <p14:creationId xmlns:p14="http://schemas.microsoft.com/office/powerpoint/2010/main" val="164613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986A6-583D-4323-BBE6-0C4C3B1464BF}"/>
              </a:ext>
            </a:extLst>
          </p:cNvPr>
          <p:cNvSpPr>
            <a:spLocks noGrp="1"/>
          </p:cNvSpPr>
          <p:nvPr>
            <p:ph type="title"/>
          </p:nvPr>
        </p:nvSpPr>
        <p:spPr>
          <a:xfrm>
            <a:off x="228600" y="136267"/>
            <a:ext cx="4025900" cy="870809"/>
          </a:xfrm>
        </p:spPr>
        <p:txBody>
          <a:bodyPr>
            <a:noAutofit/>
          </a:bodyPr>
          <a:lstStyle/>
          <a:p>
            <a:pPr algn="ctr"/>
            <a:r>
              <a:rPr lang="en-US" sz="4800" b="1" dirty="0"/>
              <a:t>FIGHT BACK!!!</a:t>
            </a:r>
          </a:p>
        </p:txBody>
      </p:sp>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210343" y="729049"/>
            <a:ext cx="6022351" cy="6128952"/>
          </a:xfrm>
        </p:spPr>
        <p:txBody>
          <a:bodyPr>
            <a:noAutofit/>
          </a:bodyPr>
          <a:lstStyle/>
          <a:p>
            <a:r>
              <a:rPr lang="en-US" dirty="0"/>
              <a:t> </a:t>
            </a:r>
            <a:r>
              <a:rPr lang="en-US" sz="2000" dirty="0"/>
              <a:t>No matter how much we practice awareness and avoidance techniques, we may still find ourselves in a physical confrontation. Whether or not you have self-defense training, and no matter what your age or physical condition, it is important to understand that you </a:t>
            </a:r>
            <a:r>
              <a:rPr lang="en-US" sz="2000" b="1" dirty="0"/>
              <a:t>CAN and SHOULD </a:t>
            </a:r>
            <a:r>
              <a:rPr lang="en-US" sz="2000" dirty="0"/>
              <a:t>defend yourself physically. You have both the moral and legal right to do so, even if the attacker is only threatening you and hasn’t struck first. Many women worry that they will anger the attacker and get hurt worse if they defend themselves, but statistics clearly show that </a:t>
            </a:r>
            <a:r>
              <a:rPr lang="en-US" sz="2000" b="1" dirty="0"/>
              <a:t>your odds of survival are far greater if you do fight back</a:t>
            </a:r>
            <a:r>
              <a:rPr lang="en-US" sz="2000" dirty="0"/>
              <a:t>. Aim for the eyes first and the groin second. Remember, though, to use the element of surprise to your advantage — strike quickly, and mean business. You may only get one chance.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nline Media 3" descr="Girl, 13, Fights Off Attacker in Her Own Home: Caught on Tape">
            <a:hlinkClick r:id="" action="ppaction://media"/>
            <a:extLst>
              <a:ext uri="{FF2B5EF4-FFF2-40B4-BE49-F238E27FC236}">
                <a16:creationId xmlns:a16="http://schemas.microsoft.com/office/drawing/2014/main" id="{B53693C7-BFAA-B967-8689-3331FA8BE962}"/>
              </a:ext>
            </a:extLst>
          </p:cNvPr>
          <p:cNvPicPr>
            <a:picLocks noRot="1" noChangeAspect="1"/>
          </p:cNvPicPr>
          <p:nvPr>
            <a:videoFile r:link="rId1"/>
          </p:nvPr>
        </p:nvPicPr>
        <p:blipFill>
          <a:blip r:embed="rId4"/>
          <a:stretch>
            <a:fillRect/>
          </a:stretch>
        </p:blipFill>
        <p:spPr>
          <a:xfrm>
            <a:off x="6250951" y="241300"/>
            <a:ext cx="5768805" cy="4212262"/>
          </a:xfrm>
          <a:prstGeom prst="rect">
            <a:avLst/>
          </a:prstGeom>
        </p:spPr>
      </p:pic>
    </p:spTree>
    <p:extLst>
      <p:ext uri="{BB962C8B-B14F-4D97-AF65-F5344CB8AC3E}">
        <p14:creationId xmlns:p14="http://schemas.microsoft.com/office/powerpoint/2010/main" val="253432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457199" y="215757"/>
            <a:ext cx="3619501" cy="2198670"/>
          </a:xfrm>
        </p:spPr>
        <p:txBody>
          <a:bodyPr>
            <a:noAutofit/>
          </a:bodyPr>
          <a:lstStyle/>
          <a:p>
            <a:pPr algn="ctr"/>
            <a:r>
              <a:rPr lang="en-US" sz="4800" b="1" dirty="0">
                <a:solidFill>
                  <a:schemeClr val="bg1"/>
                </a:solidFill>
              </a:rPr>
              <a:t>Don’t rely on pepper spray</a:t>
            </a:r>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226031" y="2038865"/>
            <a:ext cx="6199180" cy="4603377"/>
          </a:xfrm>
        </p:spPr>
        <p:txBody>
          <a:bodyPr/>
          <a:lstStyle/>
          <a:p>
            <a:endParaRPr lang="en-US" dirty="0"/>
          </a:p>
          <a:p>
            <a:r>
              <a:rPr lang="en-US" sz="2000" dirty="0"/>
              <a:t>Pepper spray, like other self-defense aids, can be a useful tool. However, it is important to understand that there can be significant drawbacks to its use. Surprisingly, 15-20% of people will not be incapacitated even by a full-face spray. Also, if you’re carrying it in your purse, you will only waste time and alert the attacker to your intentions while you fumble for it. Never depend on any self-defense tool or weapon to stop an attacker. </a:t>
            </a:r>
            <a:r>
              <a:rPr lang="en-US" sz="2000" b="1" dirty="0"/>
              <a:t>Trust your body and your wits, which you can always depend on in the event of an attack.</a:t>
            </a:r>
          </a:p>
        </p:txBody>
      </p:sp>
      <p:pic>
        <p:nvPicPr>
          <p:cNvPr id="5" name="Picture Placeholder 4">
            <a:extLst>
              <a:ext uri="{FF2B5EF4-FFF2-40B4-BE49-F238E27FC236}">
                <a16:creationId xmlns:a16="http://schemas.microsoft.com/office/drawing/2014/main" id="{BC0E8275-8F57-2DFD-3ACF-C7563083504E}"/>
              </a:ext>
            </a:extLst>
          </p:cNvPr>
          <p:cNvPicPr>
            <a:picLocks noGrp="1" noChangeAspect="1"/>
          </p:cNvPicPr>
          <p:nvPr>
            <p:ph type="pic" sz="quarter" idx="15"/>
          </p:nvPr>
        </p:nvPicPr>
        <p:blipFill>
          <a:blip r:embed="rId2"/>
          <a:srcRect t="12224" b="12224"/>
          <a:stretch/>
        </p:blipFill>
        <p:spPr>
          <a:xfrm>
            <a:off x="6425211" y="504974"/>
            <a:ext cx="5309590" cy="4023360"/>
          </a:xfrm>
        </p:spPr>
      </p:pic>
    </p:spTree>
    <p:extLst>
      <p:ext uri="{BB962C8B-B14F-4D97-AF65-F5344CB8AC3E}">
        <p14:creationId xmlns:p14="http://schemas.microsoft.com/office/powerpoint/2010/main" val="398969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1" y="513708"/>
            <a:ext cx="6096000" cy="1972818"/>
          </a:xfrm>
        </p:spPr>
        <p:txBody>
          <a:bodyPr/>
          <a:lstStyle/>
          <a:p>
            <a:pPr algn="ctr"/>
            <a:r>
              <a:rPr lang="en-US" sz="4000" b="1" dirty="0">
                <a:solidFill>
                  <a:schemeClr val="bg1"/>
                </a:solidFill>
              </a:rPr>
              <a:t>PROTECT YOURSELF FROM HOME INVASIONS</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222421" y="1804086"/>
            <a:ext cx="6383861" cy="4720282"/>
          </a:xfrm>
        </p:spPr>
        <p:txBody>
          <a:bodyPr/>
          <a:lstStyle/>
          <a:p>
            <a:r>
              <a:rPr lang="en-US" sz="2000" dirty="0"/>
              <a:t>Home Invasions are on the rise. The primary way to prevent a home invasion is to never open your door, unless you either are certain you know who’s on the other side, or you can verify that they have a legitimate reason for being there (dressing up as a repair person or even police officer is one trick criminals use). In the event that an intruder breaks in while you’re home, you should have a safe room in your house to which you can retreat. Your safe room should be equipped with a strong door, deadbolt lock, phone (preferably cell phone). If you live in an apartment, lock yourself in a room, barricade the door, and call 911.</a:t>
            </a:r>
          </a:p>
        </p:txBody>
      </p:sp>
      <p:pic>
        <p:nvPicPr>
          <p:cNvPr id="7" name="Picture Placeholder 6">
            <a:extLst>
              <a:ext uri="{FF2B5EF4-FFF2-40B4-BE49-F238E27FC236}">
                <a16:creationId xmlns:a16="http://schemas.microsoft.com/office/drawing/2014/main" id="{85B5D68D-0A19-45D6-AE1A-3B9217CF47B3}"/>
              </a:ext>
            </a:extLst>
          </p:cNvPr>
          <p:cNvPicPr>
            <a:picLocks noGrp="1" noChangeAspect="1"/>
          </p:cNvPicPr>
          <p:nvPr>
            <p:ph type="pic" sz="quarter" idx="15"/>
          </p:nvPr>
        </p:nvPicPr>
        <p:blipFill>
          <a:blip r:embed="rId3"/>
          <a:srcRect/>
          <a:stretch/>
        </p:blipFill>
        <p:spPr>
          <a:xfrm>
            <a:off x="6606283" y="1615710"/>
            <a:ext cx="4725673" cy="3156749"/>
          </a:xfrm>
        </p:spPr>
      </p:pic>
    </p:spTree>
    <p:extLst>
      <p:ext uri="{BB962C8B-B14F-4D97-AF65-F5344CB8AC3E}">
        <p14:creationId xmlns:p14="http://schemas.microsoft.com/office/powerpoint/2010/main" val="2479917135"/>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tf66906339_win32</Template>
  <TotalTime>0</TotalTime>
  <Words>1175</Words>
  <Application>Microsoft Macintosh PowerPoint</Application>
  <PresentationFormat>Widescreen</PresentationFormat>
  <Paragraphs>60</Paragraphs>
  <Slides>13</Slides>
  <Notes>8</Notes>
  <HiddenSlides>0</HiddenSlides>
  <MMClips>1</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Segoe UI</vt:lpstr>
      <vt:lpstr>Segoe UI Light</vt:lpstr>
      <vt:lpstr>Balancing Act</vt:lpstr>
      <vt:lpstr>Wellspring</vt:lpstr>
      <vt:lpstr>Star of the show</vt:lpstr>
      <vt:lpstr>Amusements</vt:lpstr>
      <vt:lpstr>           MUSLIM FREE BURIAL ASSOCIATION, Inc 2015-2022 All rights reserved</vt:lpstr>
      <vt:lpstr>PRACTICE AWARENESS</vt:lpstr>
      <vt:lpstr>STOP WALKING AND STARING INTO YOUR CELL PHONE!!</vt:lpstr>
      <vt:lpstr>USE YOUR INTUITION</vt:lpstr>
      <vt:lpstr>ENROLL IN SELF-DEFENSE TRAINING</vt:lpstr>
      <vt:lpstr>ESCAPE, ESCAPE, ESCAPE </vt:lpstr>
      <vt:lpstr>FIGHT BACK!!!</vt:lpstr>
      <vt:lpstr>Don’t rely on pepper spray</vt:lpstr>
      <vt:lpstr>PROTECT YOURSELF FROM HOME INVASIONS</vt:lpstr>
      <vt:lpstr>How to avoid  car-jackings</vt:lpstr>
      <vt:lpstr>SAFETY WHILE TRAVELING</vt:lpstr>
      <vt:lpstr>Make good use of the internet</vt:lpstr>
      <vt:lpstr>  www.muslimfreeburial.org         Muslim free burial ASSOCIATION, Inc 2002-2022 All rights reserved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2021-12-08T21:54:28Z</dcterms:created>
  <dcterms:modified xsi:type="dcterms:W3CDTF">2022-06-09T19:13:10Z</dcterms:modified>
</cp:coreProperties>
</file>