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94" r:id="rId2"/>
  </p:sldIdLst>
  <p:sldSz cx="9144000" cy="5143500" type="screen16x9"/>
  <p:notesSz cx="6858000" cy="9144000"/>
  <p:embeddedFontLst>
    <p:embeddedFont>
      <p:font typeface="Amatic SC" panose="020B0604020202020204" charset="-79"/>
      <p:regular r:id="rId4"/>
      <p:bold r:id="rId5"/>
    </p:embeddedFont>
    <p:embeddedFont>
      <p:font typeface="Bradley Hand ITC" panose="03070402050302030203" pitchFamily="66" charset="0"/>
      <p:regular r:id="rId6"/>
    </p:embeddedFont>
    <p:embeddedFont>
      <p:font typeface="Source Code Pro" panose="020B060402020202020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3792" autoAdjust="0"/>
  </p:normalViewPr>
  <p:slideViewPr>
    <p:cSldViewPr snapToGrid="0">
      <p:cViewPr varScale="1">
        <p:scale>
          <a:sx n="50" d="100"/>
          <a:sy n="50" d="100"/>
        </p:scale>
        <p:origin x="948"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dirty="0"/>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pic>
        <p:nvPicPr>
          <p:cNvPr id="5" name="Picture 4">
            <a:extLst>
              <a:ext uri="{FF2B5EF4-FFF2-40B4-BE49-F238E27FC236}">
                <a16:creationId xmlns:a16="http://schemas.microsoft.com/office/drawing/2014/main" id="{5CD2593B-3BC4-4F45-8184-23AB9B25CB00}"/>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mpress.education/"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93CCF-602E-42ED-9274-DFE0A2BE7F8C}"/>
              </a:ext>
            </a:extLst>
          </p:cNvPr>
          <p:cNvSpPr>
            <a:spLocks noGrp="1"/>
          </p:cNvSpPr>
          <p:nvPr>
            <p:ph type="title"/>
          </p:nvPr>
        </p:nvSpPr>
        <p:spPr/>
        <p:txBody>
          <a:bodyPr>
            <a:normAutofit fontScale="90000"/>
          </a:bodyPr>
          <a:lstStyle/>
          <a:p>
            <a:r>
              <a:rPr lang="en-GB" dirty="0"/>
              <a:t>About the project</a:t>
            </a:r>
          </a:p>
        </p:txBody>
      </p:sp>
      <p:sp>
        <p:nvSpPr>
          <p:cNvPr id="5" name="Text Placeholder 4">
            <a:extLst>
              <a:ext uri="{FF2B5EF4-FFF2-40B4-BE49-F238E27FC236}">
                <a16:creationId xmlns:a16="http://schemas.microsoft.com/office/drawing/2014/main" id="{12877DDE-41E3-4AFF-8C7F-776D9506F797}"/>
              </a:ext>
            </a:extLst>
          </p:cNvPr>
          <p:cNvSpPr>
            <a:spLocks noGrp="1"/>
          </p:cNvSpPr>
          <p:nvPr>
            <p:ph type="body" idx="1"/>
          </p:nvPr>
        </p:nvSpPr>
        <p:spPr>
          <a:xfrm>
            <a:off x="141482" y="878115"/>
            <a:ext cx="4260300" cy="1693635"/>
          </a:xfrm>
        </p:spPr>
        <p:txBody>
          <a:bodyPr>
            <a:noAutofit/>
          </a:bodyPr>
          <a:lstStyle/>
          <a:p>
            <a:pPr marL="139700" indent="0">
              <a:buNone/>
            </a:pPr>
            <a:r>
              <a:rPr lang="en-GB" dirty="0">
                <a:solidFill>
                  <a:schemeClr val="accent1"/>
                </a:solidFill>
                <a:latin typeface="Bradley Hand ITC" panose="03070402050302030203" pitchFamily="66" charset="0"/>
              </a:rPr>
              <a:t>Rebecca Hughes </a:t>
            </a:r>
          </a:p>
          <a:p>
            <a:pPr marL="139700" indent="0">
              <a:buNone/>
            </a:pPr>
            <a:r>
              <a:rPr lang="en-GB" dirty="0">
                <a:solidFill>
                  <a:schemeClr val="accent1"/>
                </a:solidFill>
                <a:latin typeface="Bradley Hand ITC" panose="03070402050302030203" pitchFamily="66" charset="0"/>
              </a:rPr>
              <a:t>I have been teaching for more than twenty years, mostly in primary schools, and have a passion for teaching and learning.  I chose Loris Owen’s “The Ten Riddles of Eartha </a:t>
            </a:r>
            <a:r>
              <a:rPr lang="en-GB" dirty="0" err="1">
                <a:solidFill>
                  <a:schemeClr val="accent1"/>
                </a:solidFill>
                <a:latin typeface="Bradley Hand ITC" panose="03070402050302030203" pitchFamily="66" charset="0"/>
              </a:rPr>
              <a:t>Quicksmith</a:t>
            </a:r>
            <a:r>
              <a:rPr lang="en-GB" dirty="0">
                <a:solidFill>
                  <a:schemeClr val="accent1"/>
                </a:solidFill>
                <a:latin typeface="Bradley Hand ITC" panose="03070402050302030203" pitchFamily="66" charset="0"/>
              </a:rPr>
              <a:t>” in the Year 6 into 7 sessions because it’s engaging, funny and paints great characters and I know it will appeal to a wide variety of students and inspire them to be creative.  </a:t>
            </a:r>
          </a:p>
          <a:p>
            <a:pPr marL="139700" indent="0">
              <a:buNone/>
            </a:pPr>
            <a:endParaRPr lang="en-GB" dirty="0">
              <a:solidFill>
                <a:schemeClr val="accent1"/>
              </a:solidFill>
              <a:latin typeface="Bradley Hand ITC" panose="03070402050302030203" pitchFamily="66" charset="0"/>
            </a:endParaRPr>
          </a:p>
        </p:txBody>
      </p:sp>
      <p:sp>
        <p:nvSpPr>
          <p:cNvPr id="6" name="Text Placeholder 5">
            <a:extLst>
              <a:ext uri="{FF2B5EF4-FFF2-40B4-BE49-F238E27FC236}">
                <a16:creationId xmlns:a16="http://schemas.microsoft.com/office/drawing/2014/main" id="{A13A378B-FA95-4A7F-A67B-A442B678DCE3}"/>
              </a:ext>
            </a:extLst>
          </p:cNvPr>
          <p:cNvSpPr>
            <a:spLocks noGrp="1"/>
          </p:cNvSpPr>
          <p:nvPr>
            <p:ph type="body" idx="2"/>
          </p:nvPr>
        </p:nvSpPr>
        <p:spPr>
          <a:xfrm>
            <a:off x="5102579" y="1093850"/>
            <a:ext cx="3807813" cy="3720397"/>
          </a:xfrm>
        </p:spPr>
        <p:txBody>
          <a:bodyPr>
            <a:normAutofit/>
          </a:bodyPr>
          <a:lstStyle/>
          <a:p>
            <a:pPr marL="139700" indent="0">
              <a:buNone/>
            </a:pPr>
            <a:r>
              <a:rPr lang="en-GB" dirty="0">
                <a:solidFill>
                  <a:schemeClr val="accent1"/>
                </a:solidFill>
                <a:latin typeface="Bradley Hand ITC" panose="03070402050302030203" pitchFamily="66" charset="0"/>
              </a:rPr>
              <a:t>Impress the Examiner </a:t>
            </a:r>
            <a:r>
              <a:rPr lang="en-GB" dirty="0">
                <a:solidFill>
                  <a:schemeClr val="accent1"/>
                </a:solidFill>
                <a:latin typeface="Bradley Hand ITC" panose="03070402050302030203" pitchFamily="66" charset="0"/>
                <a:hlinkClick r:id="rId2"/>
              </a:rPr>
              <a:t>https://impress.education/</a:t>
            </a:r>
            <a:r>
              <a:rPr lang="en-GB" dirty="0">
                <a:solidFill>
                  <a:schemeClr val="accent1"/>
                </a:solidFill>
                <a:latin typeface="Bradley Hand ITC" panose="03070402050302030203" pitchFamily="66" charset="0"/>
              </a:rPr>
              <a:t>  supports schools with recovery and catch up programmes, intervention and exam preparation. </a:t>
            </a:r>
          </a:p>
          <a:p>
            <a:pPr marL="139700" indent="0">
              <a:buNone/>
            </a:pPr>
            <a:endParaRPr lang="en-GB" dirty="0">
              <a:solidFill>
                <a:schemeClr val="accent1"/>
              </a:solidFill>
              <a:latin typeface="Bradley Hand ITC" panose="03070402050302030203" pitchFamily="66" charset="0"/>
            </a:endParaRPr>
          </a:p>
          <a:p>
            <a:pPr marL="139700" indent="0">
              <a:buNone/>
            </a:pPr>
            <a:r>
              <a:rPr lang="en-GB" dirty="0">
                <a:solidFill>
                  <a:schemeClr val="accent1"/>
                </a:solidFill>
                <a:latin typeface="Bradley Hand ITC" panose="03070402050302030203" pitchFamily="66" charset="0"/>
              </a:rPr>
              <a:t>In one project in 2021, they were commissioned to work with students in Year 6 who were all transitioning to one secondary school.  Weekly one hour lessons in English, Maths and Science over five months prepared them for the start of their secondary journey in September 2021. It was in the English lessons that the students encountered Eartha </a:t>
            </a:r>
            <a:r>
              <a:rPr lang="en-GB" dirty="0" err="1">
                <a:solidFill>
                  <a:schemeClr val="accent1"/>
                </a:solidFill>
                <a:latin typeface="Bradley Hand ITC" panose="03070402050302030203" pitchFamily="66" charset="0"/>
              </a:rPr>
              <a:t>Quicksmith</a:t>
            </a:r>
            <a:r>
              <a:rPr lang="en-GB" dirty="0">
                <a:solidFill>
                  <a:schemeClr val="accent1"/>
                </a:solidFill>
                <a:latin typeface="Bradley Hand ITC" panose="03070402050302030203" pitchFamily="66" charset="0"/>
              </a:rPr>
              <a:t> and Loris Owen.</a:t>
            </a:r>
          </a:p>
        </p:txBody>
      </p:sp>
      <p:pic>
        <p:nvPicPr>
          <p:cNvPr id="9" name="Picture 8">
            <a:extLst>
              <a:ext uri="{FF2B5EF4-FFF2-40B4-BE49-F238E27FC236}">
                <a16:creationId xmlns:a16="http://schemas.microsoft.com/office/drawing/2014/main" id="{B936A46C-97B3-4171-9BFE-8DDB5D571402}"/>
              </a:ext>
            </a:extLst>
          </p:cNvPr>
          <p:cNvPicPr>
            <a:picLocks noChangeAspect="1"/>
          </p:cNvPicPr>
          <p:nvPr/>
        </p:nvPicPr>
        <p:blipFill>
          <a:blip r:embed="rId3"/>
          <a:stretch>
            <a:fillRect/>
          </a:stretch>
        </p:blipFill>
        <p:spPr>
          <a:xfrm>
            <a:off x="3125934" y="3132715"/>
            <a:ext cx="1706466" cy="1811300"/>
          </a:xfrm>
          <a:prstGeom prst="rect">
            <a:avLst/>
          </a:prstGeom>
          <a:effectLst>
            <a:softEdge rad="139700"/>
          </a:effectLst>
        </p:spPr>
      </p:pic>
      <p:sp>
        <p:nvSpPr>
          <p:cNvPr id="10" name="TextBox 9">
            <a:extLst>
              <a:ext uri="{FF2B5EF4-FFF2-40B4-BE49-F238E27FC236}">
                <a16:creationId xmlns:a16="http://schemas.microsoft.com/office/drawing/2014/main" id="{77FDBFA0-A873-4B44-B70F-4EACD61A5628}"/>
              </a:ext>
            </a:extLst>
          </p:cNvPr>
          <p:cNvSpPr txBox="1"/>
          <p:nvPr/>
        </p:nvSpPr>
        <p:spPr>
          <a:xfrm>
            <a:off x="141482" y="3164565"/>
            <a:ext cx="3076280" cy="1815882"/>
          </a:xfrm>
          <a:prstGeom prst="rect">
            <a:avLst/>
          </a:prstGeom>
          <a:noFill/>
        </p:spPr>
        <p:txBody>
          <a:bodyPr wrap="square" rtlCol="0">
            <a:spAutoFit/>
          </a:bodyPr>
          <a:lstStyle/>
          <a:p>
            <a:pPr marL="139700" indent="0">
              <a:buNone/>
            </a:pPr>
            <a:r>
              <a:rPr lang="en-GB" dirty="0">
                <a:latin typeface="Bradley Hand ITC" panose="03070402050302030203" pitchFamily="66" charset="0"/>
              </a:rPr>
              <a:t>It has been a delight to work with Loris, to learn more about her book, her inspiration and her writing process. </a:t>
            </a:r>
          </a:p>
          <a:p>
            <a:pPr marL="139700" indent="0">
              <a:buNone/>
            </a:pPr>
            <a:endParaRPr lang="en-GB" dirty="0">
              <a:latin typeface="Bradley Hand ITC" panose="03070402050302030203" pitchFamily="66" charset="0"/>
            </a:endParaRPr>
          </a:p>
          <a:p>
            <a:pPr marL="139700" indent="0">
              <a:buNone/>
            </a:pPr>
            <a:r>
              <a:rPr lang="en-GB" dirty="0">
                <a:latin typeface="Bradley Hand ITC" panose="03070402050302030203" pitchFamily="66" charset="0"/>
              </a:rPr>
              <a:t>These presentations can be used individually or in a series, although session 2 follows on from session 1.</a:t>
            </a:r>
          </a:p>
        </p:txBody>
      </p:sp>
      <p:pic>
        <p:nvPicPr>
          <p:cNvPr id="12" name="Picture 11" descr="Logo, company name&#10;&#10;Description automatically generated">
            <a:extLst>
              <a:ext uri="{FF2B5EF4-FFF2-40B4-BE49-F238E27FC236}">
                <a16:creationId xmlns:a16="http://schemas.microsoft.com/office/drawing/2014/main" id="{B27D63AA-67EE-4C78-89F5-8B83741C0B6C}"/>
              </a:ext>
            </a:extLst>
          </p:cNvPr>
          <p:cNvPicPr>
            <a:picLocks noChangeAspect="1"/>
          </p:cNvPicPr>
          <p:nvPr/>
        </p:nvPicPr>
        <p:blipFill>
          <a:blip r:embed="rId4"/>
          <a:stretch>
            <a:fillRect/>
          </a:stretch>
        </p:blipFill>
        <p:spPr>
          <a:xfrm>
            <a:off x="6773668" y="188525"/>
            <a:ext cx="2228850" cy="1009650"/>
          </a:xfrm>
          <a:prstGeom prst="rect">
            <a:avLst/>
          </a:prstGeom>
        </p:spPr>
      </p:pic>
    </p:spTree>
    <p:extLst>
      <p:ext uri="{BB962C8B-B14F-4D97-AF65-F5344CB8AC3E}">
        <p14:creationId xmlns:p14="http://schemas.microsoft.com/office/powerpoint/2010/main" val="2418643312"/>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210</Words>
  <Application>Microsoft Office PowerPoint</Application>
  <PresentationFormat>On-screen Show (16:9)</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Amatic SC</vt:lpstr>
      <vt:lpstr>Bradley Hand ITC</vt:lpstr>
      <vt:lpstr>Arial</vt:lpstr>
      <vt:lpstr>Source Code Pro</vt:lpstr>
      <vt:lpstr>Beach Day</vt:lpstr>
      <vt:lpstr>About the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ten riddles of Eartha quicksmith</dc:title>
  <dc:creator>Louise Sheffield</dc:creator>
  <cp:lastModifiedBy>Marklar Marklar</cp:lastModifiedBy>
  <cp:revision>21</cp:revision>
  <dcterms:modified xsi:type="dcterms:W3CDTF">2022-01-07T17:07:24Z</dcterms:modified>
</cp:coreProperties>
</file>