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91" r:id="rId3"/>
    <p:sldId id="258" r:id="rId4"/>
    <p:sldId id="259" r:id="rId5"/>
    <p:sldId id="261" r:id="rId6"/>
    <p:sldId id="281" r:id="rId7"/>
    <p:sldId id="279" r:id="rId8"/>
    <p:sldId id="264" r:id="rId9"/>
    <p:sldId id="282" r:id="rId10"/>
    <p:sldId id="278" r:id="rId11"/>
    <p:sldId id="267" r:id="rId12"/>
    <p:sldId id="275" r:id="rId13"/>
    <p:sldId id="284" r:id="rId14"/>
    <p:sldId id="276" r:id="rId15"/>
    <p:sldId id="277" r:id="rId16"/>
    <p:sldId id="270" r:id="rId17"/>
    <p:sldId id="271" r:id="rId18"/>
    <p:sldId id="293" r:id="rId19"/>
    <p:sldId id="286" r:id="rId20"/>
    <p:sldId id="287" r:id="rId21"/>
    <p:sldId id="288" r:id="rId22"/>
    <p:sldId id="289" r:id="rId23"/>
    <p:sldId id="290" r:id="rId24"/>
  </p:sldIdLst>
  <p:sldSz cx="9144000" cy="5143500" type="screen16x9"/>
  <p:notesSz cx="6858000" cy="9144000"/>
  <p:embeddedFontLst>
    <p:embeddedFont>
      <p:font typeface="Amatic SC" panose="020B0604020202020204" charset="-79"/>
      <p:regular r:id="rId26"/>
      <p:bold r:id="rId27"/>
    </p:embeddedFont>
    <p:embeddedFont>
      <p:font typeface="Calibri" panose="020F0502020204030204" pitchFamily="34" charset="0"/>
      <p:regular r:id="rId28"/>
      <p:bold r:id="rId29"/>
      <p:italic r:id="rId30"/>
      <p:boldItalic r:id="rId31"/>
    </p:embeddedFont>
    <p:embeddedFont>
      <p:font typeface="Source Code Pro"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3792" autoAdjust="0"/>
  </p:normalViewPr>
  <p:slideViewPr>
    <p:cSldViewPr snapToGrid="0">
      <p:cViewPr varScale="1">
        <p:scale>
          <a:sx n="50" d="100"/>
          <a:sy n="50" d="100"/>
        </p:scale>
        <p:origin x="948" y="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d970e7f7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d970e7f7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ceeca845a6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ceeca845a6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ceeca845a6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ceeca845a6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6063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ceeca845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ceeca845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Go back to the four ways of describing characters – which is the best fit?  Is there more than one possibility?  For Leela, Loris focuses on what she says and how she speaks to give us an idea of her character.  It is worth focusing on the effect this has on the other characters in the book.</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You may want to return to the passage again to find specific examples.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5420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ceeca845a6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ceeca845a6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Discussion.</a:t>
            </a:r>
            <a:endParaRPr dirty="0"/>
          </a:p>
        </p:txBody>
      </p:sp>
    </p:spTree>
    <p:extLst>
      <p:ext uri="{BB962C8B-B14F-4D97-AF65-F5344CB8AC3E}">
        <p14:creationId xmlns:p14="http://schemas.microsoft.com/office/powerpoint/2010/main" val="3683495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This could be an extension activity or homework. </a:t>
            </a:r>
          </a:p>
        </p:txBody>
      </p:sp>
    </p:spTree>
    <p:extLst>
      <p:ext uri="{BB962C8B-B14F-4D97-AF65-F5344CB8AC3E}">
        <p14:creationId xmlns:p14="http://schemas.microsoft.com/office/powerpoint/2010/main" val="547426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ceeca845a6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ceeca845a6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Your turn…</a:t>
            </a:r>
          </a:p>
          <a:p>
            <a:pPr marL="0" lvl="0" indent="0" algn="l" rtl="0">
              <a:spcBef>
                <a:spcPts val="0"/>
              </a:spcBef>
              <a:spcAft>
                <a:spcPts val="0"/>
              </a:spcAft>
              <a:buNone/>
            </a:pPr>
            <a:r>
              <a:rPr lang="en-GB" dirty="0"/>
              <a:t>After discussion, you should have analysed the ways of introducing characters enough to have a go at introducing this character – one person could introduce her in two, three or four different ways or students could choose one way each.  See next slide for instructions following this discussion.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ceeca845a6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ceeca845a6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Although “to write…” is more about what is being done than being learned, in order to do this, students will need to fully understand and explain at least one of the techniques Loris Owen uses. </a:t>
            </a:r>
          </a:p>
        </p:txBody>
      </p:sp>
    </p:spTree>
    <p:extLst>
      <p:ext uri="{BB962C8B-B14F-4D97-AF65-F5344CB8AC3E}">
        <p14:creationId xmlns:p14="http://schemas.microsoft.com/office/powerpoint/2010/main" val="297436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d055ac5e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d055ac5e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Before we can achieve the learning objectives on the previous slide, we need to understand what we are reading.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These are four fundamental reading skills that are needed throughout learning, and which are tested in SATS papers in Year 6…but also in Year 2, GCSE and beyond.  The most straightforward of these is retrieval, then inference, then understanding and explaining the choices an author makes.  Understanding vocabulary is a skill that is always needed but the level of difficulty of the words clearly changes as texts get more difficult.  A bit more of an explanation:</a:t>
            </a:r>
          </a:p>
          <a:p>
            <a:pPr marL="0" lvl="0" indent="0" algn="l" rtl="0">
              <a:spcBef>
                <a:spcPts val="0"/>
              </a:spcBef>
              <a:spcAft>
                <a:spcPts val="0"/>
              </a:spcAft>
              <a:buNone/>
            </a:pPr>
            <a:r>
              <a:rPr lang="en-GB" dirty="0"/>
              <a:t>Retrieval – you “fetch” a piece of information from a text.  This is something that is explicitly stated and has to be found (and brought back to the question, hence the picture of a dog playing fetch.)  An example might be (from extract 1 below), How long was it until chess club started?  The answer is found directly in the text – “Chess club didn’t start for twenty minutes.”</a:t>
            </a:r>
          </a:p>
          <a:p>
            <a:pPr marL="0" lvl="0" indent="0" algn="l" rtl="0">
              <a:spcBef>
                <a:spcPts val="0"/>
              </a:spcBef>
              <a:spcAft>
                <a:spcPts val="0"/>
              </a:spcAft>
              <a:buNone/>
            </a:pPr>
            <a:r>
              <a:rPr lang="en-GB" dirty="0"/>
              <a:t>Inference – this is where the reader has to work something out from what the author has implied.  So in extract 1 below, we might be able to work out how Kip was feeling at different points from words like “challenged”, “a sense of unease”, his “hideout” and answer questions on that.  The reader has to be more of a detective for inference questions than for retrieval.  As a child grows, we expect more inference and less retrieval.</a:t>
            </a:r>
          </a:p>
          <a:p>
            <a:pPr marL="0" lvl="0" indent="0" algn="l" rtl="0">
              <a:spcBef>
                <a:spcPts val="0"/>
              </a:spcBef>
              <a:spcAft>
                <a:spcPts val="0"/>
              </a:spcAft>
              <a:buNone/>
            </a:pPr>
            <a:r>
              <a:rPr lang="en-GB" dirty="0"/>
              <a:t>Finding and explaining the meaning of words in context:  When we read, we rely on an understanding of the words we read to give meaning.  But when we come across a word that is unfamiliar or we don’t know, we use clues such as the root word, prefixes and suffixes and the context of the sentence to work out the meaning.  When answering questions in an assessment, we are often asked to explain the meaning of words or find synonyms and antonyms. </a:t>
            </a:r>
          </a:p>
          <a:p>
            <a:pPr marL="0" lvl="0" indent="0" algn="l" rtl="0">
              <a:spcBef>
                <a:spcPts val="0"/>
              </a:spcBef>
              <a:spcAft>
                <a:spcPts val="0"/>
              </a:spcAft>
              <a:buNone/>
            </a:pPr>
            <a:r>
              <a:rPr lang="en-GB" dirty="0"/>
              <a:t>Understanding and explaining the choices an author has made is probably the most complex of these four skills, and as such is assessed to some extent in Year 6, but the focus shifts more to this area as students progress through secondary.  Authors choose specific vocabulary, punctuation, sentence length, as well as literary devices such as metaphor, personification, pun or pathetic fallacy.  These are designed to impact the reader in a certain way e.g. short sentences might raise the tension within a passage, and a key skill within reading is to work out what the author’s intention might be when particular choices are made, and the impact that they are intending those choices to have on the reader.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When teaching, being specific about the skills we are using is part of metacognition – learning how we learn – and can help students become more reflective.  This slide can provide an introduction to this, however the lesson can be taught without this.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ceeca845a6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ceeca845a6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We start by focusing on the subject for today’s session – creating characters.  These are ways that can be used, and after each character analysis we can come back to this and explain which one – or more – of these was used for each character.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ceeca845a6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ceeca845a6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Comprehension questions leading to…</a:t>
            </a:r>
          </a:p>
        </p:txBody>
      </p:sp>
    </p:spTree>
    <p:extLst>
      <p:ext uri="{BB962C8B-B14F-4D97-AF65-F5344CB8AC3E}">
        <p14:creationId xmlns:p14="http://schemas.microsoft.com/office/powerpoint/2010/main" val="330447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ceeca845a6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ceeca845a6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Go back to the four ways of describing characters – which is the best fit?  Is there more than one possibility?  We know what he is doing and also what he looks like.</a:t>
            </a:r>
          </a:p>
          <a:p>
            <a:pPr marL="0" lvl="0" indent="0" algn="l" rtl="0">
              <a:spcBef>
                <a:spcPts val="0"/>
              </a:spcBef>
              <a:spcAft>
                <a:spcPts val="0"/>
              </a:spcAft>
              <a:buNone/>
            </a:pPr>
            <a:r>
              <a:rPr lang="en-GB" dirty="0"/>
              <a:t>You may want to return to the passage again to find specific examples.</a:t>
            </a:r>
            <a:endParaRPr dirty="0"/>
          </a:p>
        </p:txBody>
      </p:sp>
    </p:spTree>
    <p:extLst>
      <p:ext uri="{BB962C8B-B14F-4D97-AF65-F5344CB8AC3E}">
        <p14:creationId xmlns:p14="http://schemas.microsoft.com/office/powerpoint/2010/main" val="3353105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ceeca845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ceeca845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ceeca845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ceeca845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Go back to the four ways of describing characters – which is the best fit?  Is there more than one possibility?  The best fit is describing what he looks like – then we can discuss the effect this has on the reader and whether his appearance would be unusual in a “normal” school!</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You may want to return to the passage again to find specific examples.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21898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dirty="0"/>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pic>
        <p:nvPicPr>
          <p:cNvPr id="10" name="Picture 9">
            <a:extLst>
              <a:ext uri="{FF2B5EF4-FFF2-40B4-BE49-F238E27FC236}">
                <a16:creationId xmlns:a16="http://schemas.microsoft.com/office/drawing/2014/main" id="{F375A74F-AECE-4ACF-81F5-071C402B2AB9}"/>
              </a:ext>
            </a:extLst>
          </p:cNvPr>
          <p:cNvPicPr>
            <a:picLocks noChangeAspect="1"/>
          </p:cNvPicPr>
          <p:nvPr userDrawn="1"/>
        </p:nvPicPr>
        <p:blipFill>
          <a:blip r:embed="rId12"/>
          <a:stretch>
            <a:fillRect/>
          </a:stretch>
        </p:blipFill>
        <p:spPr>
          <a:xfrm>
            <a:off x="0" y="0"/>
            <a:ext cx="9144000" cy="5143500"/>
          </a:xfrm>
          <a:prstGeom prst="rect">
            <a:avLst/>
          </a:prstGeom>
        </p:spPr>
      </p:pic>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7" name="Google Shape;57;p13"/>
          <p:cNvSpPr txBox="1">
            <a:spLocks noGrp="1"/>
          </p:cNvSpPr>
          <p:nvPr>
            <p:ph type="subTitle" idx="1"/>
          </p:nvPr>
        </p:nvSpPr>
        <p:spPr>
          <a:xfrm>
            <a:off x="311700" y="3444922"/>
            <a:ext cx="8520600" cy="1698577"/>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dirty="0"/>
              <a:t>Session 1 - Creating Characters</a:t>
            </a:r>
          </a:p>
          <a:p>
            <a:pPr marL="0" lvl="0" indent="0" algn="ctr" rtl="0">
              <a:spcBef>
                <a:spcPts val="0"/>
              </a:spcBef>
              <a:spcAft>
                <a:spcPts val="0"/>
              </a:spcAft>
              <a:buNone/>
            </a:pPr>
            <a:endParaRPr lang="en-GB" dirty="0"/>
          </a:p>
          <a:p>
            <a:pPr marL="0" lvl="0" indent="0" algn="ctr" rtl="0">
              <a:spcBef>
                <a:spcPts val="0"/>
              </a:spcBef>
              <a:spcAft>
                <a:spcPts val="0"/>
              </a:spcAft>
              <a:buNone/>
            </a:pPr>
            <a:r>
              <a:rPr lang="en-GB" sz="1600" dirty="0"/>
              <a:t>Rebecca Hughes in association with </a:t>
            </a:r>
          </a:p>
          <a:p>
            <a:pPr marL="0" lvl="0" indent="0" algn="ctr" rtl="0">
              <a:spcBef>
                <a:spcPts val="0"/>
              </a:spcBef>
              <a:spcAft>
                <a:spcPts val="0"/>
              </a:spcAft>
              <a:buNone/>
            </a:pPr>
            <a:r>
              <a:rPr lang="en-GB" sz="1600" dirty="0"/>
              <a:t>Impress the Examiner </a:t>
            </a:r>
            <a:endParaRPr sz="1600" dirty="0"/>
          </a:p>
        </p:txBody>
      </p:sp>
      <p:pic>
        <p:nvPicPr>
          <p:cNvPr id="2" name="Picture 1"/>
          <p:cNvPicPr>
            <a:picLocks noChangeAspect="1"/>
          </p:cNvPicPr>
          <p:nvPr/>
        </p:nvPicPr>
        <p:blipFill>
          <a:blip r:embed="rId3"/>
          <a:stretch>
            <a:fillRect/>
          </a:stretch>
        </p:blipFill>
        <p:spPr>
          <a:xfrm>
            <a:off x="311700" y="1855163"/>
            <a:ext cx="1552452" cy="2454773"/>
          </a:xfrm>
          <a:prstGeom prst="rect">
            <a:avLst/>
          </a:prstGeom>
        </p:spPr>
      </p:pic>
      <p:pic>
        <p:nvPicPr>
          <p:cNvPr id="1028" name="Picture 4" descr="The Ten Riddles of Eartha Quicksmith - PINKY TOY | Firefly 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6523" y="1866400"/>
            <a:ext cx="1575777" cy="24322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3.googleusercontent.com/ExC7vRC3HvNpfoa8V8pM5BwA1evI91JRmdfBrKHOx353xuUwPZRYJrdU8yA_WZ0aYiNXg4_O36rmZ6WSl5_JBsStk4emSRG-uWTRz4aLz7wURAzUQZaGBtdlzcwBYzxdSA96u653XZ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8770" y="4603283"/>
            <a:ext cx="961292" cy="540217"/>
          </a:xfrm>
          <a:prstGeom prst="rect">
            <a:avLst/>
          </a:prstGeom>
          <a:noFill/>
          <a:extLst>
            <a:ext uri="{909E8E84-426E-40DD-AFC4-6F175D3DCCD1}">
              <a14:hiddenFill xmlns:a14="http://schemas.microsoft.com/office/drawing/2010/main">
                <a:solidFill>
                  <a:srgbClr val="FFFFFF"/>
                </a:solidFill>
              </a14:hiddenFill>
            </a:ext>
          </a:extLst>
        </p:spPr>
      </p:pic>
      <p:sp>
        <p:nvSpPr>
          <p:cNvPr id="56" name="Google Shape;56;p1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dirty="0"/>
              <a:t>The ten riddles of </a:t>
            </a:r>
            <a:r>
              <a:rPr lang="en-GB" dirty="0" err="1"/>
              <a:t>Eartha</a:t>
            </a:r>
            <a:r>
              <a:rPr lang="en-GB" dirty="0"/>
              <a:t> </a:t>
            </a:r>
            <a:r>
              <a:rPr lang="en-GB" dirty="0" err="1"/>
              <a:t>quicksmith</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idx="4294967295"/>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Extract 2 - summary </a:t>
            </a:r>
            <a:endParaRPr dirty="0"/>
          </a:p>
        </p:txBody>
      </p:sp>
      <p:sp>
        <p:nvSpPr>
          <p:cNvPr id="124" name="Google Shape;124;p21"/>
          <p:cNvSpPr txBox="1"/>
          <p:nvPr/>
        </p:nvSpPr>
        <p:spPr>
          <a:xfrm>
            <a:off x="422250" y="1481469"/>
            <a:ext cx="8299500" cy="1846629"/>
          </a:xfrm>
          <a:prstGeom prst="rect">
            <a:avLst/>
          </a:prstGeom>
          <a:noFill/>
          <a:ln>
            <a:noFill/>
          </a:ln>
        </p:spPr>
        <p:txBody>
          <a:bodyPr spcFirstLastPara="1" wrap="square" lIns="91425" tIns="91425" rIns="91425" bIns="91425" anchor="t" anchorCtr="0">
            <a:spAutoFit/>
          </a:bodyPr>
          <a:lstStyle/>
          <a:p>
            <a:pPr lvl="0"/>
            <a:r>
              <a:rPr lang="en-GB" sz="1800" dirty="0">
                <a:ea typeface="Source Code Pro"/>
              </a:rPr>
              <a:t>Go back to the four ways we looked at for describing characters.</a:t>
            </a:r>
          </a:p>
          <a:p>
            <a:pPr lvl="0"/>
            <a:endParaRPr lang="en-GB" sz="1800" dirty="0">
              <a:ea typeface="Source Code Pro"/>
            </a:endParaRPr>
          </a:p>
          <a:p>
            <a:pPr lvl="0"/>
            <a:r>
              <a:rPr lang="en-GB" sz="1800" dirty="0">
                <a:ea typeface="Source Code Pro"/>
              </a:rPr>
              <a:t>Now can you complete this sentence?</a:t>
            </a:r>
          </a:p>
          <a:p>
            <a:pPr lvl="0"/>
            <a:endParaRPr lang="en-GB" sz="1800" dirty="0">
              <a:ea typeface="Source Code Pro"/>
            </a:endParaRPr>
          </a:p>
          <a:p>
            <a:pPr lvl="0"/>
            <a:endParaRPr lang="en-GB" sz="1800" dirty="0">
              <a:ea typeface="Source Code Pro"/>
            </a:endParaRPr>
          </a:p>
          <a:p>
            <a:pPr lvl="0"/>
            <a:r>
              <a:rPr lang="en-GB" sz="1800" dirty="0">
                <a:solidFill>
                  <a:srgbClr val="0070C0"/>
                </a:solidFill>
                <a:ea typeface="Source Code Pro"/>
              </a:rPr>
              <a:t>Loris Owen has described Professor Mo using…</a:t>
            </a:r>
            <a:endParaRPr lang="en-GB" sz="2000" dirty="0">
              <a:solidFill>
                <a:srgbClr val="0070C0"/>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1509493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idx="4294967295"/>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Extract 3 - </a:t>
            </a:r>
            <a:r>
              <a:rPr lang="en-GB" dirty="0" err="1"/>
              <a:t>leela</a:t>
            </a:r>
            <a:r>
              <a:rPr lang="en-GB" dirty="0"/>
              <a:t> lee</a:t>
            </a:r>
            <a:endParaRPr dirty="0"/>
          </a:p>
        </p:txBody>
      </p:sp>
      <p:sp>
        <p:nvSpPr>
          <p:cNvPr id="144" name="Google Shape;144;p24"/>
          <p:cNvSpPr txBox="1"/>
          <p:nvPr/>
        </p:nvSpPr>
        <p:spPr>
          <a:xfrm>
            <a:off x="416325" y="1154925"/>
            <a:ext cx="8339700" cy="369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t>The girl who approached had a light-hearted look in her eyes and a slightly lopsided grin over a sharp pixie chin.  Her black hair was cut in a bob at shoulder length and there was a pattern of gold, turquoise and green peacock eyespots all over it.  It looked as if the eyespots weren’t on the surface either - they went all the way through. </a:t>
            </a:r>
            <a:endParaRPr sz="1200"/>
          </a:p>
          <a:p>
            <a:pPr marL="0" lvl="0" indent="0" algn="l" rtl="0">
              <a:spcBef>
                <a:spcPts val="0"/>
              </a:spcBef>
              <a:spcAft>
                <a:spcPts val="0"/>
              </a:spcAft>
              <a:buNone/>
            </a:pPr>
            <a:r>
              <a:rPr lang="en-GB" sz="1200"/>
              <a:t>“Leela Lee,” she said.  “Just found out about Strange Energy!  Believe me, that’s </a:t>
            </a:r>
            <a:r>
              <a:rPr lang="en-GB" sz="1200" i="1"/>
              <a:t>nothing </a:t>
            </a:r>
            <a:r>
              <a:rPr lang="en-GB" sz="1200"/>
              <a:t>- Quicksmiths is THE best thing that will ever happen to you - better than winning a lifetime’s supply of ice-cream cake - the type of ice-cream cake you like of course - something else if you don’t like ice-cream cake - but who doesn’t like ice-cream cake - AND a butler made of ice-cream cake who follow you around all day, handing you ice-cream cake - no, even better, puppies - handing you puppies…”</a:t>
            </a:r>
            <a:endParaRPr sz="1200"/>
          </a:p>
          <a:p>
            <a:pPr marL="0" lvl="0" indent="0" algn="l" rtl="0">
              <a:spcBef>
                <a:spcPts val="0"/>
              </a:spcBef>
              <a:spcAft>
                <a:spcPts val="0"/>
              </a:spcAft>
              <a:buNone/>
            </a:pPr>
            <a:r>
              <a:rPr lang="en-GB" sz="1200"/>
              <a:t>She paused for breath, not quite long enough for Kip to get a word in.</a:t>
            </a:r>
            <a:endParaRPr sz="1200"/>
          </a:p>
          <a:p>
            <a:pPr marL="0" lvl="0" indent="0" algn="l" rtl="0">
              <a:spcBef>
                <a:spcPts val="0"/>
              </a:spcBef>
              <a:spcAft>
                <a:spcPts val="0"/>
              </a:spcAft>
              <a:buNone/>
            </a:pPr>
            <a:r>
              <a:rPr lang="en-GB" sz="1200"/>
              <a:t>“...ice-cream-cake puppies,” she said, decisively. </a:t>
            </a:r>
            <a:endParaRPr sz="1200"/>
          </a:p>
          <a:p>
            <a:pPr marL="0" lvl="0" indent="0" algn="l" rtl="0">
              <a:spcBef>
                <a:spcPts val="0"/>
              </a:spcBef>
              <a:spcAft>
                <a:spcPts val="0"/>
              </a:spcAft>
              <a:buNone/>
            </a:pPr>
            <a:r>
              <a:rPr lang="en-GB" sz="1200"/>
              <a:t>Kip stared at her, not sure if she’d stopped yet.  He had never heard anyone talk so fast in his life, nor met anyone who used their hands so much when they spoke. </a:t>
            </a:r>
            <a:endParaRPr sz="1200"/>
          </a:p>
          <a:p>
            <a:pPr marL="0" lvl="0" indent="0" algn="l" rtl="0">
              <a:spcBef>
                <a:spcPts val="0"/>
              </a:spcBef>
              <a:spcAft>
                <a:spcPts val="0"/>
              </a:spcAft>
              <a:buNone/>
            </a:pPr>
            <a:r>
              <a:rPr lang="en-GB" sz="1200"/>
              <a:t>“Do you like my hair by the way?” said Leela.  “You don’t have to stare, you can just ask, you know.”</a:t>
            </a:r>
            <a:endParaRPr sz="1200"/>
          </a:p>
          <a:p>
            <a:pPr marL="0" lvl="0" indent="0" algn="l" rtl="0">
              <a:spcBef>
                <a:spcPts val="0"/>
              </a:spcBef>
              <a:spcAft>
                <a:spcPts val="0"/>
              </a:spcAft>
              <a:buNone/>
            </a:pPr>
            <a:r>
              <a:rPr lang="en-GB" sz="1200"/>
              <a:t>Kip wasn’t sure what to say.</a:t>
            </a:r>
            <a:endParaRPr sz="1200"/>
          </a:p>
          <a:p>
            <a:pPr marL="0" lvl="0" indent="0" algn="l" rtl="0">
              <a:spcBef>
                <a:spcPts val="0"/>
              </a:spcBef>
              <a:spcAft>
                <a:spcPts val="0"/>
              </a:spcAft>
              <a:buNone/>
            </a:pPr>
            <a:r>
              <a:rPr lang="en-GB" sz="1200"/>
              <a:t>“She’s finished,” said Professor Mo.</a:t>
            </a:r>
            <a:endParaRPr sz="1200"/>
          </a:p>
          <a:p>
            <a:pPr marL="0" lvl="0" indent="0" algn="l" rtl="0">
              <a:spcBef>
                <a:spcPts val="0"/>
              </a:spcBef>
              <a:spcAft>
                <a:spcPts val="0"/>
              </a:spcAft>
              <a:buNone/>
            </a:pPr>
            <a:r>
              <a:rPr lang="en-GB" sz="1200"/>
              <a:t>“Um, what did you do to it?” asked Kip.</a:t>
            </a:r>
            <a:endParaRPr sz="1200"/>
          </a:p>
          <a:p>
            <a:pPr marL="0" lvl="0" indent="0" algn="l" rtl="0">
              <a:spcBef>
                <a:spcPts val="0"/>
              </a:spcBef>
              <a:spcAft>
                <a:spcPts val="0"/>
              </a:spcAft>
              <a:buNone/>
            </a:pPr>
            <a:r>
              <a:rPr lang="en-GB" sz="1200"/>
              <a:t>Leela’s smile gave Kip a feeling that her reply wasn’t going to be sensible.  She cupped a hand on either side of her mouth and whispered loudly.</a:t>
            </a:r>
            <a:endParaRPr sz="1200"/>
          </a:p>
          <a:p>
            <a:pPr marL="0" lvl="0" indent="0" algn="l" rtl="0">
              <a:spcBef>
                <a:spcPts val="0"/>
              </a:spcBef>
              <a:spcAft>
                <a:spcPts val="0"/>
              </a:spcAft>
              <a:buNone/>
            </a:pPr>
            <a:r>
              <a:rPr lang="en-GB" sz="1200"/>
              <a:t>“Eye added a spot of Strange Energy.”</a:t>
            </a:r>
            <a:endParaRPr sz="1500">
              <a:latin typeface="Source Code Pro"/>
              <a:ea typeface="Source Code Pro"/>
              <a:cs typeface="Source Code Pro"/>
              <a:sym typeface="Source Code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lvl="0"/>
            <a:r>
              <a:rPr lang="en-GB" dirty="0"/>
              <a:t>Extract 3 - questions</a:t>
            </a:r>
            <a:endParaRPr dirty="0"/>
          </a:p>
        </p:txBody>
      </p:sp>
      <p:sp>
        <p:nvSpPr>
          <p:cNvPr id="2" name="Text Placeholder 1"/>
          <p:cNvSpPr>
            <a:spLocks noGrp="1"/>
          </p:cNvSpPr>
          <p:nvPr>
            <p:ph type="body" idx="1"/>
          </p:nvPr>
        </p:nvSpPr>
        <p:spPr>
          <a:xfrm>
            <a:off x="311700" y="1228674"/>
            <a:ext cx="8520600" cy="2405479"/>
          </a:xfrm>
        </p:spPr>
        <p:txBody>
          <a:bodyPr>
            <a:normAutofit/>
          </a:bodyPr>
          <a:lstStyle/>
          <a:p>
            <a:pPr>
              <a:lnSpc>
                <a:spcPct val="250000"/>
              </a:lnSpc>
              <a:buAutoNum type="arabicPeriod"/>
            </a:pPr>
            <a:r>
              <a:rPr lang="en-GB" dirty="0">
                <a:solidFill>
                  <a:schemeClr val="accent1"/>
                </a:solidFill>
                <a:latin typeface="Calibri" panose="020F0502020204030204" pitchFamily="34" charset="0"/>
                <a:cs typeface="Calibri" panose="020F0502020204030204" pitchFamily="34" charset="0"/>
              </a:rPr>
              <a:t>How does </a:t>
            </a:r>
            <a:r>
              <a:rPr lang="en-GB" dirty="0" err="1">
                <a:solidFill>
                  <a:schemeClr val="accent1"/>
                </a:solidFill>
                <a:latin typeface="Calibri" panose="020F0502020204030204" pitchFamily="34" charset="0"/>
                <a:cs typeface="Calibri" panose="020F0502020204030204" pitchFamily="34" charset="0"/>
              </a:rPr>
              <a:t>Leela</a:t>
            </a:r>
            <a:r>
              <a:rPr lang="en-GB" dirty="0">
                <a:solidFill>
                  <a:schemeClr val="accent1"/>
                </a:solidFill>
                <a:latin typeface="Calibri" panose="020F0502020204030204" pitchFamily="34" charset="0"/>
                <a:cs typeface="Calibri" panose="020F0502020204030204" pitchFamily="34" charset="0"/>
              </a:rPr>
              <a:t> speak?</a:t>
            </a:r>
          </a:p>
          <a:p>
            <a:pPr>
              <a:buAutoNum type="arabicPeriod"/>
            </a:pPr>
            <a:r>
              <a:rPr lang="en-GB" dirty="0">
                <a:solidFill>
                  <a:schemeClr val="accent1"/>
                </a:solidFill>
                <a:latin typeface="Calibri" panose="020F0502020204030204" pitchFamily="34" charset="0"/>
                <a:cs typeface="Calibri" panose="020F0502020204030204" pitchFamily="34" charset="0"/>
              </a:rPr>
              <a:t>How do you know she speaks in this way?  Think about what Professor Mo says, how Kip responds and the punctuation you see in the passage. </a:t>
            </a:r>
          </a:p>
          <a:p>
            <a:pPr>
              <a:buAutoNum type="arabicPeriod"/>
            </a:pPr>
            <a:endParaRPr lang="en-GB" dirty="0">
              <a:solidFill>
                <a:schemeClr val="accent1"/>
              </a:solidFill>
              <a:latin typeface="Calibri" panose="020F0502020204030204" pitchFamily="34" charset="0"/>
              <a:cs typeface="Calibri" panose="020F0502020204030204" pitchFamily="34" charset="0"/>
            </a:endParaRPr>
          </a:p>
          <a:p>
            <a:pPr>
              <a:buAutoNum type="arabicPeriod"/>
            </a:pPr>
            <a:r>
              <a:rPr lang="en-GB" dirty="0">
                <a:solidFill>
                  <a:schemeClr val="accent1"/>
                </a:solidFill>
                <a:latin typeface="Calibri" panose="020F0502020204030204" pitchFamily="34" charset="0"/>
                <a:cs typeface="Calibri" panose="020F0502020204030204" pitchFamily="34" charset="0"/>
              </a:rPr>
              <a:t>What does that tell you about her character?  </a:t>
            </a:r>
          </a:p>
          <a:p>
            <a:pPr marL="114300" indent="0">
              <a:buNone/>
            </a:pPr>
            <a:endParaRPr lang="en-GB" dirty="0">
              <a:solidFill>
                <a:schemeClr val="accent1"/>
              </a:solidFill>
              <a:latin typeface="Calibri" panose="020F0502020204030204" pitchFamily="34" charset="0"/>
              <a:cs typeface="Calibri" panose="020F0502020204030204" pitchFamily="34" charset="0"/>
            </a:endParaRPr>
          </a:p>
          <a:p>
            <a:pPr>
              <a:buAutoNum type="arabicPeriod"/>
            </a:pPr>
            <a:endParaRPr lang="en-GB" dirty="0">
              <a:solidFill>
                <a:schemeClr val="accent1"/>
              </a:solidFill>
              <a:latin typeface="Calibri" panose="020F0502020204030204" pitchFamily="34" charset="0"/>
              <a:cs typeface="Calibri" panose="020F0502020204030204" pitchFamily="34" charset="0"/>
            </a:endParaRPr>
          </a:p>
          <a:p>
            <a:pPr>
              <a:buAutoNum type="arabicPeriod"/>
            </a:pPr>
            <a:endParaRPr lang="en-GB"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7268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idx="4294967295"/>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Extract 3 – summary</a:t>
            </a:r>
            <a:endParaRPr dirty="0"/>
          </a:p>
        </p:txBody>
      </p:sp>
      <p:sp>
        <p:nvSpPr>
          <p:cNvPr id="124" name="Google Shape;124;p21"/>
          <p:cNvSpPr txBox="1"/>
          <p:nvPr/>
        </p:nvSpPr>
        <p:spPr>
          <a:xfrm>
            <a:off x="422250" y="1575254"/>
            <a:ext cx="8299500" cy="1846629"/>
          </a:xfrm>
          <a:prstGeom prst="rect">
            <a:avLst/>
          </a:prstGeom>
          <a:noFill/>
          <a:ln>
            <a:noFill/>
          </a:ln>
        </p:spPr>
        <p:txBody>
          <a:bodyPr spcFirstLastPara="1" wrap="square" lIns="91425" tIns="91425" rIns="91425" bIns="91425" anchor="t" anchorCtr="0">
            <a:spAutoFit/>
          </a:bodyPr>
          <a:lstStyle/>
          <a:p>
            <a:pPr lvl="0"/>
            <a:r>
              <a:rPr lang="en-GB" sz="1800" dirty="0">
                <a:ea typeface="Source Code Pro"/>
              </a:rPr>
              <a:t>Go back to the four ways we looked at for describing characters.</a:t>
            </a:r>
          </a:p>
          <a:p>
            <a:pPr lvl="0"/>
            <a:endParaRPr lang="en-GB" sz="1800" dirty="0">
              <a:ea typeface="Source Code Pro"/>
            </a:endParaRPr>
          </a:p>
          <a:p>
            <a:pPr lvl="0"/>
            <a:r>
              <a:rPr lang="en-GB" sz="1800" dirty="0">
                <a:ea typeface="Source Code Pro"/>
              </a:rPr>
              <a:t>Now can you complete this sentence?</a:t>
            </a:r>
          </a:p>
          <a:p>
            <a:pPr lvl="0"/>
            <a:endParaRPr lang="en-GB" sz="1800" dirty="0">
              <a:ea typeface="Source Code Pro"/>
            </a:endParaRPr>
          </a:p>
          <a:p>
            <a:pPr lvl="0"/>
            <a:endParaRPr lang="en-GB" sz="1800" dirty="0">
              <a:ea typeface="Source Code Pro"/>
            </a:endParaRPr>
          </a:p>
          <a:p>
            <a:pPr lvl="0"/>
            <a:r>
              <a:rPr lang="en-GB" sz="1800" dirty="0">
                <a:solidFill>
                  <a:srgbClr val="0070C0"/>
                </a:solidFill>
                <a:ea typeface="Source Code Pro"/>
              </a:rPr>
              <a:t>Loris Owen has described </a:t>
            </a:r>
            <a:r>
              <a:rPr lang="en-GB" sz="1800" dirty="0" err="1">
                <a:solidFill>
                  <a:srgbClr val="0070C0"/>
                </a:solidFill>
                <a:ea typeface="Source Code Pro"/>
              </a:rPr>
              <a:t>Leela</a:t>
            </a:r>
            <a:r>
              <a:rPr lang="en-GB" sz="1800" dirty="0">
                <a:solidFill>
                  <a:srgbClr val="0070C0"/>
                </a:solidFill>
                <a:ea typeface="Source Code Pro"/>
              </a:rPr>
              <a:t> using... </a:t>
            </a:r>
            <a:endParaRPr lang="en-GB" sz="2000" dirty="0">
              <a:solidFill>
                <a:srgbClr val="0070C0"/>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4208740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479340" y="9024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all three characters – comparing how they are presented:</a:t>
            </a:r>
            <a:endParaRPr dirty="0"/>
          </a:p>
        </p:txBody>
      </p:sp>
      <p:sp>
        <p:nvSpPr>
          <p:cNvPr id="2" name="Text Placeholder 1"/>
          <p:cNvSpPr>
            <a:spLocks noGrp="1"/>
          </p:cNvSpPr>
          <p:nvPr>
            <p:ph type="body" idx="1"/>
          </p:nvPr>
        </p:nvSpPr>
        <p:spPr>
          <a:xfrm>
            <a:off x="311700" y="1765233"/>
            <a:ext cx="8520600" cy="3085417"/>
          </a:xfrm>
        </p:spPr>
        <p:txBody>
          <a:bodyPr>
            <a:normAutofit/>
          </a:bodyPr>
          <a:lstStyle/>
          <a:p>
            <a:pPr>
              <a:lnSpc>
                <a:spcPct val="210000"/>
              </a:lnSpc>
              <a:buAutoNum type="arabicPeriod"/>
            </a:pPr>
            <a:r>
              <a:rPr lang="en-GB" dirty="0">
                <a:solidFill>
                  <a:schemeClr val="accent1"/>
                </a:solidFill>
                <a:latin typeface="Calibri" panose="020F0502020204030204" pitchFamily="34" charset="0"/>
                <a:cs typeface="Calibri" panose="020F0502020204030204" pitchFamily="34" charset="0"/>
              </a:rPr>
              <a:t>Can you summarise the three different ways that Loris Owen has introduced these characters?</a:t>
            </a:r>
          </a:p>
          <a:p>
            <a:pPr>
              <a:lnSpc>
                <a:spcPct val="210000"/>
              </a:lnSpc>
              <a:buAutoNum type="arabicPeriod"/>
            </a:pPr>
            <a:r>
              <a:rPr lang="en-GB" dirty="0">
                <a:solidFill>
                  <a:schemeClr val="accent1"/>
                </a:solidFill>
                <a:latin typeface="Calibri" panose="020F0502020204030204" pitchFamily="34" charset="0"/>
                <a:cs typeface="Calibri" panose="020F0502020204030204" pitchFamily="34" charset="0"/>
              </a:rPr>
              <a:t>Can you give a summary of each character from the extracts you have read?</a:t>
            </a:r>
          </a:p>
          <a:p>
            <a:pPr>
              <a:lnSpc>
                <a:spcPct val="210000"/>
              </a:lnSpc>
              <a:buAutoNum type="arabicPeriod"/>
            </a:pPr>
            <a:r>
              <a:rPr lang="en-GB" dirty="0">
                <a:solidFill>
                  <a:schemeClr val="accent1"/>
                </a:solidFill>
                <a:latin typeface="Calibri" panose="020F0502020204030204" pitchFamily="34" charset="0"/>
                <a:cs typeface="Calibri" panose="020F0502020204030204" pitchFamily="34" charset="0"/>
              </a:rPr>
              <a:t>Which character do you want to find out more about from this introduction?  Can you explain why?</a:t>
            </a:r>
          </a:p>
          <a:p>
            <a:pPr>
              <a:lnSpc>
                <a:spcPct val="210000"/>
              </a:lnSpc>
              <a:buAutoNum type="arabicPeriod"/>
            </a:pPr>
            <a:endParaRPr lang="en-GB" dirty="0">
              <a:solidFill>
                <a:schemeClr val="accent1"/>
              </a:solidFill>
              <a:latin typeface="Calibri" panose="020F0502020204030204" pitchFamily="34" charset="0"/>
              <a:cs typeface="Calibri" panose="020F0502020204030204" pitchFamily="34" charset="0"/>
            </a:endParaRPr>
          </a:p>
          <a:p>
            <a:pPr marL="114300" indent="0">
              <a:lnSpc>
                <a:spcPct val="210000"/>
              </a:lnSpc>
              <a:buNone/>
            </a:pPr>
            <a:endParaRPr lang="en-GB" dirty="0">
              <a:solidFill>
                <a:schemeClr val="accent1"/>
              </a:solidFill>
              <a:latin typeface="Calibri" panose="020F0502020204030204" pitchFamily="34" charset="0"/>
              <a:cs typeface="Calibri" panose="020F0502020204030204" pitchFamily="34" charset="0"/>
            </a:endParaRPr>
          </a:p>
          <a:p>
            <a:pPr>
              <a:lnSpc>
                <a:spcPct val="210000"/>
              </a:lnSpc>
              <a:buAutoNum type="arabicPeriod"/>
            </a:pPr>
            <a:endParaRPr lang="en-GB" dirty="0">
              <a:solidFill>
                <a:schemeClr val="accent1"/>
              </a:solidFill>
              <a:latin typeface="Calibri" panose="020F0502020204030204" pitchFamily="34" charset="0"/>
              <a:cs typeface="Calibri" panose="020F0502020204030204" pitchFamily="34" charset="0"/>
            </a:endParaRPr>
          </a:p>
          <a:p>
            <a:pPr>
              <a:lnSpc>
                <a:spcPct val="210000"/>
              </a:lnSpc>
              <a:buAutoNum type="arabicPeriod"/>
            </a:pPr>
            <a:endParaRPr lang="en-GB"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8058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114300" indent="0">
              <a:buNone/>
            </a:pPr>
            <a:r>
              <a:rPr lang="en-GB" dirty="0">
                <a:solidFill>
                  <a:schemeClr val="accent1"/>
                </a:solidFill>
                <a:latin typeface="Calibri" panose="020F0502020204030204" pitchFamily="34" charset="0"/>
                <a:cs typeface="Calibri" panose="020F0502020204030204" pitchFamily="34" charset="0"/>
              </a:rPr>
              <a:t>Have a look at the way Loris Owen introduces Albert (the extract is at the bottom of </a:t>
            </a:r>
            <a:r>
              <a:rPr lang="en-GB">
                <a:solidFill>
                  <a:schemeClr val="accent1"/>
                </a:solidFill>
                <a:latin typeface="Calibri" panose="020F0502020204030204" pitchFamily="34" charset="0"/>
                <a:cs typeface="Calibri" panose="020F0502020204030204" pitchFamily="34" charset="0"/>
              </a:rPr>
              <a:t>this presentation.) </a:t>
            </a:r>
            <a:endParaRPr lang="en-GB" dirty="0">
              <a:solidFill>
                <a:schemeClr val="accent1"/>
              </a:solidFill>
              <a:latin typeface="Calibri" panose="020F0502020204030204" pitchFamily="34" charset="0"/>
              <a:cs typeface="Calibri" panose="020F0502020204030204" pitchFamily="34" charset="0"/>
            </a:endParaRPr>
          </a:p>
          <a:p>
            <a:pPr marL="114300" indent="0">
              <a:buNone/>
            </a:pPr>
            <a:endParaRPr lang="en-GB" dirty="0">
              <a:solidFill>
                <a:schemeClr val="accent1"/>
              </a:solidFill>
              <a:latin typeface="Calibri" panose="020F0502020204030204" pitchFamily="34" charset="0"/>
              <a:cs typeface="Calibri" panose="020F0502020204030204" pitchFamily="34" charset="0"/>
            </a:endParaRPr>
          </a:p>
          <a:p>
            <a:pPr marL="114300" indent="0">
              <a:buNone/>
            </a:pPr>
            <a:r>
              <a:rPr lang="en-GB" dirty="0">
                <a:solidFill>
                  <a:schemeClr val="accent1"/>
                </a:solidFill>
                <a:latin typeface="Calibri" panose="020F0502020204030204" pitchFamily="34" charset="0"/>
                <a:cs typeface="Calibri" panose="020F0502020204030204" pitchFamily="34" charset="0"/>
              </a:rPr>
              <a:t>Then consider:</a:t>
            </a:r>
          </a:p>
          <a:p>
            <a:pPr marL="114300" indent="0">
              <a:buNone/>
            </a:pPr>
            <a:endParaRPr lang="en-GB" dirty="0">
              <a:solidFill>
                <a:schemeClr val="accent1"/>
              </a:solidFill>
              <a:latin typeface="Calibri" panose="020F0502020204030204" pitchFamily="34" charset="0"/>
              <a:cs typeface="Calibri" panose="020F0502020204030204" pitchFamily="34" charset="0"/>
            </a:endParaRPr>
          </a:p>
          <a:p>
            <a:r>
              <a:rPr lang="en-GB" dirty="0">
                <a:solidFill>
                  <a:schemeClr val="accent1"/>
                </a:solidFill>
                <a:latin typeface="Calibri" panose="020F0502020204030204" pitchFamily="34" charset="0"/>
                <a:cs typeface="Calibri" panose="020F0502020204030204" pitchFamily="34" charset="0"/>
              </a:rPr>
              <a:t>How is this different from the ways she introduces the other three characters?   </a:t>
            </a:r>
          </a:p>
          <a:p>
            <a:r>
              <a:rPr lang="en-GB" dirty="0">
                <a:solidFill>
                  <a:schemeClr val="accent1"/>
                </a:solidFill>
                <a:latin typeface="Calibri" panose="020F0502020204030204" pitchFamily="34" charset="0"/>
                <a:cs typeface="Calibri" panose="020F0502020204030204" pitchFamily="34" charset="0"/>
              </a:rPr>
              <a:t>Why do you think she takes longer to introduce him to the reader?</a:t>
            </a:r>
          </a:p>
          <a:p>
            <a:r>
              <a:rPr lang="en-GB" dirty="0">
                <a:solidFill>
                  <a:schemeClr val="accent1"/>
                </a:solidFill>
                <a:latin typeface="Calibri" panose="020F0502020204030204" pitchFamily="34" charset="0"/>
                <a:cs typeface="Calibri" panose="020F0502020204030204" pitchFamily="34" charset="0"/>
              </a:rPr>
              <a:t>What do we know about Albert, and about Kip and Albert’s relationship by the end of this extract?</a:t>
            </a:r>
          </a:p>
          <a:p>
            <a:pPr marL="114300" indent="0">
              <a:buNone/>
            </a:pPr>
            <a:endParaRPr lang="en-GB" dirty="0">
              <a:solidFill>
                <a:schemeClr val="accent1"/>
              </a:solidFill>
              <a:latin typeface="Calibri" panose="020F0502020204030204" pitchFamily="34" charset="0"/>
              <a:cs typeface="Calibri" panose="020F0502020204030204" pitchFamily="34" charset="0"/>
            </a:endParaRPr>
          </a:p>
        </p:txBody>
      </p:sp>
      <p:sp>
        <p:nvSpPr>
          <p:cNvPr id="4" name="Google Shape;143;p24"/>
          <p:cNvSpPr txBox="1">
            <a:spLocks noGrp="1"/>
          </p:cNvSpPr>
          <p:nvPr>
            <p:ph type="title"/>
          </p:nvPr>
        </p:nvSpPr>
        <p:spPr>
          <a:xfrm>
            <a:off x="480646" y="292850"/>
            <a:ext cx="8140638"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character bonus</a:t>
            </a:r>
            <a:endParaRPr dirty="0"/>
          </a:p>
        </p:txBody>
      </p:sp>
    </p:spTree>
    <p:extLst>
      <p:ext uri="{BB962C8B-B14F-4D97-AF65-F5344CB8AC3E}">
        <p14:creationId xmlns:p14="http://schemas.microsoft.com/office/powerpoint/2010/main" val="1519241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3385009" y="1148862"/>
            <a:ext cx="5639691" cy="409339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GB" sz="1600" dirty="0"/>
              <a:t>Imagine this is a new character at </a:t>
            </a:r>
            <a:r>
              <a:rPr lang="en-GB" sz="1600" dirty="0" err="1"/>
              <a:t>Quicksmith’s</a:t>
            </a:r>
            <a:r>
              <a:rPr lang="en-GB" sz="1600" dirty="0"/>
              <a:t> School.  Do you think she is a teacher or a pupil?</a:t>
            </a:r>
          </a:p>
          <a:p>
            <a:pPr marL="0" lvl="0" indent="0" algn="l" rtl="0">
              <a:lnSpc>
                <a:spcPct val="115000"/>
              </a:lnSpc>
              <a:spcBef>
                <a:spcPts val="1200"/>
              </a:spcBef>
              <a:spcAft>
                <a:spcPts val="0"/>
              </a:spcAft>
              <a:buNone/>
            </a:pPr>
            <a:r>
              <a:rPr lang="en-GB" sz="1600" dirty="0"/>
              <a:t>Use Loris Owen’s ways to describe this character.  Think about…</a:t>
            </a:r>
            <a:endParaRPr sz="1600" dirty="0"/>
          </a:p>
          <a:p>
            <a:pPr marL="0" lvl="0" indent="0" algn="l" rtl="0">
              <a:lnSpc>
                <a:spcPct val="115000"/>
              </a:lnSpc>
              <a:spcBef>
                <a:spcPts val="1200"/>
              </a:spcBef>
              <a:spcAft>
                <a:spcPts val="0"/>
              </a:spcAft>
              <a:buNone/>
            </a:pPr>
            <a:r>
              <a:rPr lang="en-GB" sz="1600" dirty="0"/>
              <a:t>1.  What might she say?  And how might she say it?</a:t>
            </a:r>
            <a:endParaRPr sz="1600" dirty="0"/>
          </a:p>
          <a:p>
            <a:pPr marL="0" lvl="0" indent="0" algn="l" rtl="0">
              <a:lnSpc>
                <a:spcPct val="115000"/>
              </a:lnSpc>
              <a:spcBef>
                <a:spcPts val="1200"/>
              </a:spcBef>
              <a:spcAft>
                <a:spcPts val="0"/>
              </a:spcAft>
              <a:buNone/>
            </a:pPr>
            <a:r>
              <a:rPr lang="en-GB" sz="1600" dirty="0"/>
              <a:t>2.  How could you describe her appearance?</a:t>
            </a:r>
            <a:endParaRPr sz="1600" dirty="0"/>
          </a:p>
          <a:p>
            <a:pPr marL="0" lvl="0" indent="0" algn="l" rtl="0">
              <a:lnSpc>
                <a:spcPct val="115000"/>
              </a:lnSpc>
              <a:spcBef>
                <a:spcPts val="1200"/>
              </a:spcBef>
              <a:spcAft>
                <a:spcPts val="0"/>
              </a:spcAft>
              <a:buNone/>
            </a:pPr>
            <a:r>
              <a:rPr lang="en-GB" sz="1600" dirty="0"/>
              <a:t>3.  What do you think she might do?  And therefore what might her character might be like?  What clues does the picture give you?</a:t>
            </a:r>
            <a:endParaRPr sz="1600" dirty="0"/>
          </a:p>
          <a:p>
            <a:pPr marL="0" lvl="0" indent="0" algn="l" rtl="0">
              <a:lnSpc>
                <a:spcPct val="115000"/>
              </a:lnSpc>
              <a:spcBef>
                <a:spcPts val="1200"/>
              </a:spcBef>
              <a:spcAft>
                <a:spcPts val="1200"/>
              </a:spcAft>
              <a:buNone/>
            </a:pPr>
            <a:r>
              <a:rPr lang="en-GB" sz="1600" dirty="0"/>
              <a:t>4.  How might she interact with others?</a:t>
            </a:r>
            <a:endParaRPr sz="1600" dirty="0"/>
          </a:p>
        </p:txBody>
      </p:sp>
      <p:pic>
        <p:nvPicPr>
          <p:cNvPr id="164" name="Google Shape;164;p27"/>
          <p:cNvPicPr preferRelativeResize="0"/>
          <p:nvPr/>
        </p:nvPicPr>
        <p:blipFill>
          <a:blip r:embed="rId3">
            <a:alphaModFix/>
          </a:blip>
          <a:stretch>
            <a:fillRect/>
          </a:stretch>
        </p:blipFill>
        <p:spPr>
          <a:xfrm rot="-5400000">
            <a:off x="-639703" y="1520732"/>
            <a:ext cx="4938807" cy="2155251"/>
          </a:xfrm>
          <a:prstGeom prst="rect">
            <a:avLst/>
          </a:prstGeom>
          <a:noFill/>
          <a:ln>
            <a:noFill/>
          </a:ln>
        </p:spPr>
      </p:pic>
      <p:sp>
        <p:nvSpPr>
          <p:cNvPr id="165" name="Google Shape;165;p27"/>
          <p:cNvSpPr txBox="1"/>
          <p:nvPr/>
        </p:nvSpPr>
        <p:spPr>
          <a:xfrm>
            <a:off x="274393" y="4291213"/>
            <a:ext cx="132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dirty="0">
                <a:latin typeface="Source Code Pro"/>
                <a:ea typeface="Source Code Pro"/>
                <a:cs typeface="Source Code Pro"/>
                <a:sym typeface="Source Code Pro"/>
              </a:rPr>
              <a:t>Illustration by Kester Hughes</a:t>
            </a:r>
            <a:endParaRPr sz="900" dirty="0">
              <a:latin typeface="Source Code Pro"/>
              <a:ea typeface="Source Code Pro"/>
              <a:cs typeface="Source Code Pro"/>
              <a:sym typeface="Source Code Pro"/>
            </a:endParaRPr>
          </a:p>
        </p:txBody>
      </p:sp>
      <p:sp>
        <p:nvSpPr>
          <p:cNvPr id="5" name="Google Shape;143;p24"/>
          <p:cNvSpPr txBox="1">
            <a:spLocks/>
          </p:cNvSpPr>
          <p:nvPr/>
        </p:nvSpPr>
        <p:spPr>
          <a:xfrm>
            <a:off x="3385009" y="582410"/>
            <a:ext cx="5407299" cy="801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matic SC" panose="020B0604020202020204" charset="-79"/>
                <a:cs typeface="Amatic SC" panose="020B0604020202020204" charset="-79"/>
              </a:rPr>
              <a:t>planning to write…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Writing - your turn</a:t>
            </a:r>
            <a:endParaRPr/>
          </a:p>
        </p:txBody>
      </p:sp>
      <p:sp>
        <p:nvSpPr>
          <p:cNvPr id="171" name="Google Shape;171;p2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lnSpcReduction="10000"/>
          </a:bodyPr>
          <a:lstStyle/>
          <a:p>
            <a:pPr marL="0" lvl="0" indent="0" algn="l" rtl="0">
              <a:spcBef>
                <a:spcPts val="1200"/>
              </a:spcBef>
              <a:spcAft>
                <a:spcPts val="0"/>
              </a:spcAft>
              <a:buNone/>
            </a:pPr>
            <a:r>
              <a:rPr lang="en-GB" sz="1600" dirty="0">
                <a:solidFill>
                  <a:srgbClr val="000000"/>
                </a:solidFill>
                <a:latin typeface="Arial"/>
                <a:ea typeface="Arial"/>
                <a:cs typeface="Arial"/>
                <a:sym typeface="Arial"/>
              </a:rPr>
              <a:t>Use one of the examples above as inspiration to write an introduction to this character.  </a:t>
            </a:r>
            <a:endParaRPr sz="1600" dirty="0">
              <a:solidFill>
                <a:srgbClr val="000000"/>
              </a:solidFill>
              <a:latin typeface="Arial"/>
              <a:ea typeface="Arial"/>
              <a:cs typeface="Arial"/>
              <a:sym typeface="Arial"/>
            </a:endParaRPr>
          </a:p>
          <a:p>
            <a:pPr marL="0" lvl="0" indent="0" algn="l" rtl="0">
              <a:spcBef>
                <a:spcPts val="1200"/>
              </a:spcBef>
              <a:spcAft>
                <a:spcPts val="0"/>
              </a:spcAft>
              <a:buNone/>
            </a:pPr>
            <a:r>
              <a:rPr lang="en-GB" sz="1600" dirty="0">
                <a:solidFill>
                  <a:srgbClr val="000000"/>
                </a:solidFill>
                <a:latin typeface="Arial"/>
                <a:ea typeface="Arial"/>
                <a:cs typeface="Arial"/>
                <a:sym typeface="Arial"/>
              </a:rPr>
              <a:t>So choose one of these three...</a:t>
            </a:r>
            <a:endParaRPr sz="1600" dirty="0">
              <a:solidFill>
                <a:srgbClr val="000000"/>
              </a:solidFill>
              <a:latin typeface="Arial"/>
              <a:ea typeface="Arial"/>
              <a:cs typeface="Arial"/>
              <a:sym typeface="Arial"/>
            </a:endParaRPr>
          </a:p>
          <a:p>
            <a:pPr marL="0" lvl="0" indent="0" algn="l" rtl="0">
              <a:spcBef>
                <a:spcPts val="1200"/>
              </a:spcBef>
              <a:spcAft>
                <a:spcPts val="0"/>
              </a:spcAft>
              <a:buNone/>
            </a:pPr>
            <a:r>
              <a:rPr lang="en-GB" sz="1600" dirty="0">
                <a:solidFill>
                  <a:srgbClr val="000000"/>
                </a:solidFill>
                <a:latin typeface="Arial"/>
                <a:ea typeface="Arial"/>
                <a:cs typeface="Arial"/>
                <a:sym typeface="Arial"/>
              </a:rPr>
              <a:t>a)	Like Kip… tell us where he is, what he is doing, and use this to describe her.  Maybe she’s on a boat looking into a still lake?  Maybe she’s looking in the mirror?</a:t>
            </a:r>
            <a:endParaRPr sz="1600" dirty="0">
              <a:solidFill>
                <a:srgbClr val="000000"/>
              </a:solidFill>
              <a:latin typeface="Arial"/>
              <a:ea typeface="Arial"/>
              <a:cs typeface="Arial"/>
              <a:sym typeface="Arial"/>
            </a:endParaRPr>
          </a:p>
          <a:p>
            <a:pPr marL="0" lvl="0" indent="0" algn="l" rtl="0">
              <a:spcBef>
                <a:spcPts val="1200"/>
              </a:spcBef>
              <a:spcAft>
                <a:spcPts val="0"/>
              </a:spcAft>
              <a:buNone/>
            </a:pPr>
            <a:r>
              <a:rPr lang="en-GB" sz="1600" dirty="0">
                <a:solidFill>
                  <a:srgbClr val="000000"/>
                </a:solidFill>
                <a:latin typeface="Arial"/>
                <a:ea typeface="Arial"/>
                <a:cs typeface="Arial"/>
                <a:sym typeface="Arial"/>
              </a:rPr>
              <a:t>b)	Like Leela…use what she says and how she says it to tell us more about her.  Maybe she’s interested in something you know a lot about and can’t stop talking about it? </a:t>
            </a:r>
            <a:endParaRPr sz="1600" dirty="0">
              <a:solidFill>
                <a:srgbClr val="000000"/>
              </a:solidFill>
              <a:latin typeface="Arial"/>
              <a:ea typeface="Arial"/>
              <a:cs typeface="Arial"/>
              <a:sym typeface="Arial"/>
            </a:endParaRPr>
          </a:p>
          <a:p>
            <a:pPr marL="0" lvl="0" indent="0" algn="l" rtl="0">
              <a:spcBef>
                <a:spcPts val="1200"/>
              </a:spcBef>
              <a:spcAft>
                <a:spcPts val="1200"/>
              </a:spcAft>
              <a:buNone/>
            </a:pPr>
            <a:r>
              <a:rPr lang="en-GB" sz="1600" dirty="0">
                <a:solidFill>
                  <a:srgbClr val="000000"/>
                </a:solidFill>
                <a:latin typeface="Arial"/>
                <a:ea typeface="Arial"/>
                <a:cs typeface="Arial"/>
                <a:sym typeface="Arial"/>
              </a:rPr>
              <a:t>c)	Like Professor Mo… highlight what is different about her from a teacher you might meet at a “normal” school.  What do you notice?  How can you describe it?</a:t>
            </a:r>
            <a:endParaRPr sz="23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0A33E-7B47-424B-A161-E5727B060884}"/>
              </a:ext>
            </a:extLst>
          </p:cNvPr>
          <p:cNvSpPr>
            <a:spLocks noGrp="1"/>
          </p:cNvSpPr>
          <p:nvPr>
            <p:ph type="title"/>
          </p:nvPr>
        </p:nvSpPr>
        <p:spPr/>
        <p:txBody>
          <a:bodyPr/>
          <a:lstStyle/>
          <a:p>
            <a:r>
              <a:rPr lang="en-GB"/>
              <a:t>Optional extra section </a:t>
            </a:r>
          </a:p>
        </p:txBody>
      </p:sp>
    </p:spTree>
    <p:extLst>
      <p:ext uri="{BB962C8B-B14F-4D97-AF65-F5344CB8AC3E}">
        <p14:creationId xmlns:p14="http://schemas.microsoft.com/office/powerpoint/2010/main" val="283188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Extract 4 – albert </a:t>
            </a:r>
          </a:p>
        </p:txBody>
      </p:sp>
      <p:sp>
        <p:nvSpPr>
          <p:cNvPr id="3" name="Text Placeholder 2"/>
          <p:cNvSpPr>
            <a:spLocks noGrp="1"/>
          </p:cNvSpPr>
          <p:nvPr>
            <p:ph type="body" idx="1"/>
          </p:nvPr>
        </p:nvSpPr>
        <p:spPr/>
        <p:txBody>
          <a:bodyPr/>
          <a:lstStyle/>
          <a:p>
            <a:pPr marL="114300" indent="0">
              <a:buNone/>
            </a:pPr>
            <a:r>
              <a:rPr lang="en-GB" dirty="0"/>
              <a:t>The introduction to Albert is longer than the other extracts.  As you read it, think about why a longer section is needed. </a:t>
            </a:r>
          </a:p>
          <a:p>
            <a:pPr marL="114300" indent="0">
              <a:buNone/>
            </a:pPr>
            <a:endParaRPr lang="en-GB" dirty="0"/>
          </a:p>
          <a:p>
            <a:pPr marL="114300" indent="0">
              <a:buNone/>
            </a:pPr>
            <a:endParaRPr lang="en-GB" dirty="0"/>
          </a:p>
        </p:txBody>
      </p:sp>
      <p:sp>
        <p:nvSpPr>
          <p:cNvPr id="4" name="Rectangle 3"/>
          <p:cNvSpPr/>
          <p:nvPr/>
        </p:nvSpPr>
        <p:spPr>
          <a:xfrm>
            <a:off x="4454820" y="2417862"/>
            <a:ext cx="234360" cy="307777"/>
          </a:xfrm>
          <a:prstGeom prst="rect">
            <a:avLst/>
          </a:prstGeom>
        </p:spPr>
        <p:txBody>
          <a:bodyPr wrap="none">
            <a:spAutoFit/>
          </a:bodyPr>
          <a:lstStyle/>
          <a:p>
            <a:r>
              <a:rPr lang="en-GB" dirty="0"/>
              <a:t> </a:t>
            </a:r>
          </a:p>
        </p:txBody>
      </p:sp>
    </p:spTree>
    <p:extLst>
      <p:ext uri="{BB962C8B-B14F-4D97-AF65-F5344CB8AC3E}">
        <p14:creationId xmlns:p14="http://schemas.microsoft.com/office/powerpoint/2010/main" val="3960242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697B-0061-4C62-A592-C7DF18980E7F}"/>
              </a:ext>
            </a:extLst>
          </p:cNvPr>
          <p:cNvSpPr>
            <a:spLocks noGrp="1"/>
          </p:cNvSpPr>
          <p:nvPr>
            <p:ph type="title"/>
          </p:nvPr>
        </p:nvSpPr>
        <p:spPr/>
        <p:txBody>
          <a:bodyPr>
            <a:normAutofit fontScale="90000"/>
          </a:bodyPr>
          <a:lstStyle/>
          <a:p>
            <a:r>
              <a:rPr lang="en-GB" dirty="0"/>
              <a:t>Learning objectives:</a:t>
            </a:r>
          </a:p>
        </p:txBody>
      </p:sp>
      <p:sp>
        <p:nvSpPr>
          <p:cNvPr id="3" name="Text Placeholder 2">
            <a:extLst>
              <a:ext uri="{FF2B5EF4-FFF2-40B4-BE49-F238E27FC236}">
                <a16:creationId xmlns:a16="http://schemas.microsoft.com/office/drawing/2014/main" id="{8FD10491-DEBA-4986-8C67-8BD0AD511AEA}"/>
              </a:ext>
            </a:extLst>
          </p:cNvPr>
          <p:cNvSpPr>
            <a:spLocks noGrp="1"/>
          </p:cNvSpPr>
          <p:nvPr>
            <p:ph type="body" idx="1"/>
          </p:nvPr>
        </p:nvSpPr>
        <p:spPr/>
        <p:txBody>
          <a:bodyPr/>
          <a:lstStyle/>
          <a:p>
            <a:r>
              <a:rPr lang="en-GB" dirty="0"/>
              <a:t>To explain the techniques that Loris Owen has used to introduce some of her characters.</a:t>
            </a:r>
          </a:p>
          <a:p>
            <a:r>
              <a:rPr lang="en-GB" dirty="0"/>
              <a:t>To write an introduction to a character using one of these techniques.</a:t>
            </a:r>
          </a:p>
        </p:txBody>
      </p:sp>
    </p:spTree>
    <p:extLst>
      <p:ext uri="{BB962C8B-B14F-4D97-AF65-F5344CB8AC3E}">
        <p14:creationId xmlns:p14="http://schemas.microsoft.com/office/powerpoint/2010/main" val="1552564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8633" r="5824"/>
          <a:stretch/>
        </p:blipFill>
        <p:spPr>
          <a:xfrm rot="5400000">
            <a:off x="520756" y="1598441"/>
            <a:ext cx="3557840" cy="353227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5225"/>
          <a:stretch/>
        </p:blipFill>
        <p:spPr>
          <a:xfrm rot="5400000">
            <a:off x="3845230" y="781810"/>
            <a:ext cx="5174825" cy="3515539"/>
          </a:xfrm>
          <a:prstGeom prst="rect">
            <a:avLst/>
          </a:prstGeom>
        </p:spPr>
      </p:pic>
      <p:sp>
        <p:nvSpPr>
          <p:cNvPr id="4" name="TextBox 3"/>
          <p:cNvSpPr txBox="1"/>
          <p:nvPr/>
        </p:nvSpPr>
        <p:spPr>
          <a:xfrm>
            <a:off x="533537" y="846996"/>
            <a:ext cx="3532278" cy="738664"/>
          </a:xfrm>
          <a:prstGeom prst="rect">
            <a:avLst/>
          </a:prstGeom>
          <a:noFill/>
        </p:spPr>
        <p:txBody>
          <a:bodyPr wrap="square" rtlCol="0">
            <a:spAutoFit/>
          </a:bodyPr>
          <a:lstStyle/>
          <a:p>
            <a:pPr algn="ctr"/>
            <a:r>
              <a:rPr lang="en-GB" sz="1050" b="1" dirty="0"/>
              <a:t>The Ten Riddles of </a:t>
            </a:r>
            <a:r>
              <a:rPr lang="en-GB" sz="1050" b="1" dirty="0" err="1"/>
              <a:t>Eartha</a:t>
            </a:r>
            <a:r>
              <a:rPr lang="en-GB" sz="1050" b="1" dirty="0"/>
              <a:t> </a:t>
            </a:r>
            <a:r>
              <a:rPr lang="en-GB" sz="1050" b="1" dirty="0" err="1"/>
              <a:t>Quicksmith</a:t>
            </a:r>
            <a:r>
              <a:rPr lang="en-GB" sz="1050" b="1" dirty="0"/>
              <a:t> </a:t>
            </a:r>
          </a:p>
          <a:p>
            <a:pPr algn="ctr"/>
            <a:r>
              <a:rPr lang="en-GB" sz="1050" b="1" dirty="0"/>
              <a:t>Loris Owen</a:t>
            </a:r>
          </a:p>
          <a:p>
            <a:pPr algn="ctr"/>
            <a:endParaRPr lang="en-GB" sz="1050" b="1" dirty="0"/>
          </a:p>
          <a:p>
            <a:pPr algn="ctr"/>
            <a:r>
              <a:rPr lang="en-GB" sz="1050" b="1" dirty="0"/>
              <a:t>Pages 79 - 85</a:t>
            </a:r>
          </a:p>
        </p:txBody>
      </p:sp>
      <p:sp>
        <p:nvSpPr>
          <p:cNvPr id="5" name="Title 1"/>
          <p:cNvSpPr txBox="1">
            <a:spLocks/>
          </p:cNvSpPr>
          <p:nvPr/>
        </p:nvSpPr>
        <p:spPr>
          <a:xfrm>
            <a:off x="124131" y="139781"/>
            <a:ext cx="2525284" cy="622219"/>
          </a:xfrm>
          <a:prstGeom prst="rect">
            <a:avLst/>
          </a:prstGeom>
        </p:spPr>
        <p:txBody>
          <a:bodyPr>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dirty="0">
                <a:latin typeface="Amatic SC" panose="020B0604020202020204" charset="-79"/>
                <a:cs typeface="Amatic SC" panose="020B0604020202020204" charset="-79"/>
              </a:rPr>
              <a:t>Extract 4 - Albert</a:t>
            </a:r>
          </a:p>
        </p:txBody>
      </p:sp>
    </p:spTree>
    <p:extLst>
      <p:ext uri="{BB962C8B-B14F-4D97-AF65-F5344CB8AC3E}">
        <p14:creationId xmlns:p14="http://schemas.microsoft.com/office/powerpoint/2010/main" val="4185991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042" t="12795" r="2100" b="6634"/>
          <a:stretch/>
        </p:blipFill>
        <p:spPr>
          <a:xfrm rot="5400000">
            <a:off x="189071" y="891539"/>
            <a:ext cx="5163772" cy="3360421"/>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1399" r="1623"/>
          <a:stretch/>
        </p:blipFill>
        <p:spPr>
          <a:xfrm rot="5400000">
            <a:off x="3612093" y="839075"/>
            <a:ext cx="5170976" cy="3492826"/>
          </a:xfrm>
          <a:prstGeom prst="rect">
            <a:avLst/>
          </a:prstGeom>
        </p:spPr>
      </p:pic>
    </p:spTree>
    <p:extLst>
      <p:ext uri="{BB962C8B-B14F-4D97-AF65-F5344CB8AC3E}">
        <p14:creationId xmlns:p14="http://schemas.microsoft.com/office/powerpoint/2010/main" val="118794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835" t="11256" r="3468" b="7928"/>
          <a:stretch/>
        </p:blipFill>
        <p:spPr>
          <a:xfrm rot="5400000">
            <a:off x="216433" y="853112"/>
            <a:ext cx="5143500" cy="3437275"/>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714" t="14613" r="1905"/>
          <a:stretch/>
        </p:blipFill>
        <p:spPr>
          <a:xfrm rot="5400000">
            <a:off x="3640451" y="866371"/>
            <a:ext cx="5163782" cy="3431041"/>
          </a:xfrm>
          <a:prstGeom prst="rect">
            <a:avLst/>
          </a:prstGeom>
        </p:spPr>
      </p:pic>
    </p:spTree>
    <p:extLst>
      <p:ext uri="{BB962C8B-B14F-4D97-AF65-F5344CB8AC3E}">
        <p14:creationId xmlns:p14="http://schemas.microsoft.com/office/powerpoint/2010/main" val="874200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095" t="7756" r="1332" b="8180"/>
          <a:stretch/>
        </p:blipFill>
        <p:spPr>
          <a:xfrm rot="5400000">
            <a:off x="2000249" y="892758"/>
            <a:ext cx="5143501" cy="3357985"/>
          </a:xfrm>
          <a:prstGeom prst="rect">
            <a:avLst/>
          </a:prstGeom>
        </p:spPr>
      </p:pic>
    </p:spTree>
    <p:extLst>
      <p:ext uri="{BB962C8B-B14F-4D97-AF65-F5344CB8AC3E}">
        <p14:creationId xmlns:p14="http://schemas.microsoft.com/office/powerpoint/2010/main" val="364468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Key reading skills 				</a:t>
            </a:r>
            <a:endParaRPr dirty="0"/>
          </a:p>
        </p:txBody>
      </p:sp>
      <p:pic>
        <p:nvPicPr>
          <p:cNvPr id="71" name="Google Shape;71;p15"/>
          <p:cNvPicPr preferRelativeResize="0"/>
          <p:nvPr/>
        </p:nvPicPr>
        <p:blipFill>
          <a:blip r:embed="rId3">
            <a:alphaModFix/>
          </a:blip>
          <a:stretch>
            <a:fillRect/>
          </a:stretch>
        </p:blipFill>
        <p:spPr>
          <a:xfrm>
            <a:off x="456575" y="1093850"/>
            <a:ext cx="2467487" cy="1645776"/>
          </a:xfrm>
          <a:prstGeom prst="rect">
            <a:avLst/>
          </a:prstGeom>
          <a:noFill/>
          <a:ln>
            <a:noFill/>
          </a:ln>
        </p:spPr>
      </p:pic>
      <p:sp>
        <p:nvSpPr>
          <p:cNvPr id="72" name="Google Shape;72;p15"/>
          <p:cNvSpPr txBox="1"/>
          <p:nvPr/>
        </p:nvSpPr>
        <p:spPr>
          <a:xfrm>
            <a:off x="456575" y="2806775"/>
            <a:ext cx="2618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latin typeface="Source Code Pro"/>
                <a:ea typeface="Source Code Pro"/>
                <a:cs typeface="Source Code Pro"/>
                <a:sym typeface="Source Code Pro"/>
              </a:rPr>
              <a:t>Retrieval</a:t>
            </a:r>
            <a:endParaRPr sz="1800">
              <a:latin typeface="Source Code Pro"/>
              <a:ea typeface="Source Code Pro"/>
              <a:cs typeface="Source Code Pro"/>
              <a:sym typeface="Source Code Pro"/>
            </a:endParaRPr>
          </a:p>
        </p:txBody>
      </p:sp>
      <p:pic>
        <p:nvPicPr>
          <p:cNvPr id="73" name="Google Shape;73;p15"/>
          <p:cNvPicPr preferRelativeResize="0"/>
          <p:nvPr/>
        </p:nvPicPr>
        <p:blipFill>
          <a:blip r:embed="rId4">
            <a:alphaModFix/>
          </a:blip>
          <a:stretch>
            <a:fillRect/>
          </a:stretch>
        </p:blipFill>
        <p:spPr>
          <a:xfrm>
            <a:off x="3474813" y="1093850"/>
            <a:ext cx="2194365" cy="1645774"/>
          </a:xfrm>
          <a:prstGeom prst="rect">
            <a:avLst/>
          </a:prstGeom>
          <a:noFill/>
          <a:ln>
            <a:noFill/>
          </a:ln>
        </p:spPr>
      </p:pic>
      <p:sp>
        <p:nvSpPr>
          <p:cNvPr id="74" name="Google Shape;74;p15"/>
          <p:cNvSpPr txBox="1"/>
          <p:nvPr/>
        </p:nvSpPr>
        <p:spPr>
          <a:xfrm>
            <a:off x="3343950" y="2900775"/>
            <a:ext cx="23826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800">
                <a:solidFill>
                  <a:schemeClr val="dk2"/>
                </a:solidFill>
                <a:latin typeface="Source Code Pro"/>
                <a:ea typeface="Source Code Pro"/>
                <a:cs typeface="Source Code Pro"/>
                <a:sym typeface="Source Code Pro"/>
              </a:rPr>
              <a:t>Find or explain the meaning of words in context </a:t>
            </a:r>
            <a:endParaRPr sz="1800">
              <a:latin typeface="Source Code Pro"/>
              <a:ea typeface="Source Code Pro"/>
              <a:cs typeface="Source Code Pro"/>
              <a:sym typeface="Source Code Pro"/>
            </a:endParaRPr>
          </a:p>
        </p:txBody>
      </p:sp>
      <p:pic>
        <p:nvPicPr>
          <p:cNvPr id="75" name="Google Shape;75;p15"/>
          <p:cNvPicPr preferRelativeResize="0"/>
          <p:nvPr/>
        </p:nvPicPr>
        <p:blipFill>
          <a:blip r:embed="rId5">
            <a:alphaModFix/>
          </a:blip>
          <a:stretch>
            <a:fillRect/>
          </a:stretch>
        </p:blipFill>
        <p:spPr>
          <a:xfrm>
            <a:off x="6065783" y="1093850"/>
            <a:ext cx="2925814" cy="1645774"/>
          </a:xfrm>
          <a:prstGeom prst="rect">
            <a:avLst/>
          </a:prstGeom>
          <a:noFill/>
          <a:ln>
            <a:noFill/>
          </a:ln>
        </p:spPr>
      </p:pic>
      <p:sp>
        <p:nvSpPr>
          <p:cNvPr id="76" name="Google Shape;76;p15"/>
          <p:cNvSpPr txBox="1"/>
          <p:nvPr/>
        </p:nvSpPr>
        <p:spPr>
          <a:xfrm>
            <a:off x="6419300" y="2900775"/>
            <a:ext cx="2028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latin typeface="Source Code Pro"/>
                <a:ea typeface="Source Code Pro"/>
                <a:cs typeface="Source Code Pro"/>
                <a:sym typeface="Source Code Pro"/>
              </a:rPr>
              <a:t>Inference</a:t>
            </a:r>
            <a:endParaRPr sz="1800">
              <a:latin typeface="Source Code Pro"/>
              <a:ea typeface="Source Code Pro"/>
              <a:cs typeface="Source Code Pro"/>
              <a:sym typeface="Source Code Pro"/>
            </a:endParaRPr>
          </a:p>
        </p:txBody>
      </p:sp>
      <p:sp>
        <p:nvSpPr>
          <p:cNvPr id="77" name="Google Shape;77;p15"/>
          <p:cNvSpPr txBox="1"/>
          <p:nvPr/>
        </p:nvSpPr>
        <p:spPr>
          <a:xfrm>
            <a:off x="2854200" y="4216875"/>
            <a:ext cx="61374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800">
                <a:solidFill>
                  <a:schemeClr val="dk2"/>
                </a:solidFill>
                <a:latin typeface="Source Code Pro"/>
                <a:ea typeface="Source Code Pro"/>
                <a:cs typeface="Source Code Pro"/>
                <a:sym typeface="Source Code Pro"/>
              </a:rPr>
              <a:t>Understanding and explaining why the author has made certain choices </a:t>
            </a:r>
            <a:endParaRPr>
              <a:latin typeface="Source Code Pro"/>
              <a:ea typeface="Source Code Pro"/>
              <a:cs typeface="Source Code Pro"/>
              <a:sym typeface="Source Code Pro"/>
            </a:endParaRPr>
          </a:p>
        </p:txBody>
      </p:sp>
      <p:pic>
        <p:nvPicPr>
          <p:cNvPr id="78" name="Google Shape;78;p15"/>
          <p:cNvPicPr preferRelativeResize="0"/>
          <p:nvPr/>
        </p:nvPicPr>
        <p:blipFill rotWithShape="1">
          <a:blip r:embed="rId6">
            <a:alphaModFix/>
          </a:blip>
          <a:srcRect l="18416" t="10971" r="6043" b="13574"/>
          <a:stretch/>
        </p:blipFill>
        <p:spPr>
          <a:xfrm>
            <a:off x="145900" y="3335630"/>
            <a:ext cx="2618700" cy="17437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18978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4 ways to build character</a:t>
            </a:r>
            <a:endParaRPr dirty="0"/>
          </a:p>
        </p:txBody>
      </p:sp>
      <p:sp>
        <p:nvSpPr>
          <p:cNvPr id="84" name="Google Shape;84;p16"/>
          <p:cNvSpPr txBox="1">
            <a:spLocks noGrp="1"/>
          </p:cNvSpPr>
          <p:nvPr>
            <p:ph type="body" idx="1"/>
          </p:nvPr>
        </p:nvSpPr>
        <p:spPr>
          <a:xfrm>
            <a:off x="402875" y="3930087"/>
            <a:ext cx="8520600" cy="10353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dirty="0">
                <a:solidFill>
                  <a:schemeClr val="accent1"/>
                </a:solidFill>
                <a:latin typeface="Calibri" panose="020F0502020204030204" pitchFamily="34" charset="0"/>
                <a:cs typeface="Calibri" panose="020F0502020204030204" pitchFamily="34" charset="0"/>
              </a:rPr>
              <a:t>All of these can show someone’s personality…</a:t>
            </a:r>
            <a:br>
              <a:rPr lang="en-GB" sz="1600" dirty="0">
                <a:solidFill>
                  <a:schemeClr val="accent1"/>
                </a:solidFill>
                <a:latin typeface="Calibri" panose="020F0502020204030204" pitchFamily="34" charset="0"/>
                <a:cs typeface="Calibri" panose="020F0502020204030204" pitchFamily="34" charset="0"/>
              </a:rPr>
            </a:br>
            <a:r>
              <a:rPr lang="en-GB" sz="1600" dirty="0">
                <a:solidFill>
                  <a:schemeClr val="accent1"/>
                </a:solidFill>
                <a:latin typeface="Calibri" panose="020F0502020204030204" pitchFamily="34" charset="0"/>
                <a:cs typeface="Calibri" panose="020F0502020204030204" pitchFamily="34" charset="0"/>
              </a:rPr>
              <a:t>Today we are looking at how the author creates characters and will then try out one of her techniques in our own writing.</a:t>
            </a:r>
            <a:endParaRPr sz="1600" dirty="0">
              <a:solidFill>
                <a:schemeClr val="accent1"/>
              </a:solidFill>
              <a:latin typeface="Calibri" panose="020F0502020204030204" pitchFamily="34" charset="0"/>
              <a:cs typeface="Calibri" panose="020F0502020204030204" pitchFamily="34" charset="0"/>
            </a:endParaRPr>
          </a:p>
        </p:txBody>
      </p:sp>
      <p:pic>
        <p:nvPicPr>
          <p:cNvPr id="85" name="Google Shape;85;p16"/>
          <p:cNvPicPr preferRelativeResize="0"/>
          <p:nvPr/>
        </p:nvPicPr>
        <p:blipFill>
          <a:blip r:embed="rId3">
            <a:alphaModFix/>
          </a:blip>
          <a:stretch>
            <a:fillRect/>
          </a:stretch>
        </p:blipFill>
        <p:spPr>
          <a:xfrm>
            <a:off x="311700" y="1093850"/>
            <a:ext cx="2547250" cy="1703025"/>
          </a:xfrm>
          <a:prstGeom prst="rect">
            <a:avLst/>
          </a:prstGeom>
          <a:noFill/>
          <a:ln>
            <a:noFill/>
          </a:ln>
        </p:spPr>
      </p:pic>
      <p:pic>
        <p:nvPicPr>
          <p:cNvPr id="86" name="Google Shape;86;p16"/>
          <p:cNvPicPr preferRelativeResize="0"/>
          <p:nvPr/>
        </p:nvPicPr>
        <p:blipFill>
          <a:blip r:embed="rId4">
            <a:alphaModFix/>
          </a:blip>
          <a:stretch>
            <a:fillRect/>
          </a:stretch>
        </p:blipFill>
        <p:spPr>
          <a:xfrm>
            <a:off x="2858975" y="1330450"/>
            <a:ext cx="1703025" cy="1703025"/>
          </a:xfrm>
          <a:prstGeom prst="rect">
            <a:avLst/>
          </a:prstGeom>
          <a:noFill/>
          <a:ln>
            <a:noFill/>
          </a:ln>
        </p:spPr>
      </p:pic>
      <p:pic>
        <p:nvPicPr>
          <p:cNvPr id="87" name="Google Shape;87;p16"/>
          <p:cNvPicPr preferRelativeResize="0"/>
          <p:nvPr/>
        </p:nvPicPr>
        <p:blipFill>
          <a:blip r:embed="rId5">
            <a:alphaModFix/>
          </a:blip>
          <a:stretch>
            <a:fillRect/>
          </a:stretch>
        </p:blipFill>
        <p:spPr>
          <a:xfrm>
            <a:off x="4562000" y="1068300"/>
            <a:ext cx="1939625" cy="2227325"/>
          </a:xfrm>
          <a:prstGeom prst="rect">
            <a:avLst/>
          </a:prstGeom>
          <a:noFill/>
          <a:ln>
            <a:noFill/>
          </a:ln>
        </p:spPr>
      </p:pic>
      <p:sp>
        <p:nvSpPr>
          <p:cNvPr id="88" name="Google Shape;88;p16"/>
          <p:cNvSpPr txBox="1"/>
          <p:nvPr/>
        </p:nvSpPr>
        <p:spPr>
          <a:xfrm>
            <a:off x="402875" y="2981350"/>
            <a:ext cx="2456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Source Code Pro"/>
                <a:ea typeface="Source Code Pro"/>
                <a:cs typeface="Source Code Pro"/>
                <a:sym typeface="Source Code Pro"/>
              </a:rPr>
              <a:t>How a character speaks</a:t>
            </a:r>
            <a:endParaRPr>
              <a:latin typeface="Source Code Pro"/>
              <a:ea typeface="Source Code Pro"/>
              <a:cs typeface="Source Code Pro"/>
              <a:sym typeface="Source Code Pro"/>
            </a:endParaRPr>
          </a:p>
        </p:txBody>
      </p:sp>
      <p:sp>
        <p:nvSpPr>
          <p:cNvPr id="89" name="Google Shape;89;p16"/>
          <p:cNvSpPr txBox="1"/>
          <p:nvPr/>
        </p:nvSpPr>
        <p:spPr>
          <a:xfrm>
            <a:off x="2744300" y="2981350"/>
            <a:ext cx="2456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Source Code Pro"/>
                <a:ea typeface="Source Code Pro"/>
                <a:cs typeface="Source Code Pro"/>
                <a:sym typeface="Source Code Pro"/>
              </a:rPr>
              <a:t>What a character looks like</a:t>
            </a:r>
            <a:endParaRPr>
              <a:latin typeface="Source Code Pro"/>
              <a:ea typeface="Source Code Pro"/>
              <a:cs typeface="Source Code Pro"/>
              <a:sym typeface="Source Code Pro"/>
            </a:endParaRPr>
          </a:p>
        </p:txBody>
      </p:sp>
      <p:sp>
        <p:nvSpPr>
          <p:cNvPr id="90" name="Google Shape;90;p16"/>
          <p:cNvSpPr txBox="1"/>
          <p:nvPr/>
        </p:nvSpPr>
        <p:spPr>
          <a:xfrm>
            <a:off x="4794325" y="3033475"/>
            <a:ext cx="1880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Source Code Pro"/>
                <a:ea typeface="Source Code Pro"/>
                <a:cs typeface="Source Code Pro"/>
                <a:sym typeface="Source Code Pro"/>
              </a:rPr>
              <a:t>What the character does</a:t>
            </a:r>
            <a:endParaRPr>
              <a:latin typeface="Source Code Pro"/>
              <a:ea typeface="Source Code Pro"/>
              <a:cs typeface="Source Code Pro"/>
              <a:sym typeface="Source Code Pro"/>
            </a:endParaRPr>
          </a:p>
        </p:txBody>
      </p:sp>
      <p:pic>
        <p:nvPicPr>
          <p:cNvPr id="91" name="Google Shape;91;p16"/>
          <p:cNvPicPr preferRelativeResize="0"/>
          <p:nvPr/>
        </p:nvPicPr>
        <p:blipFill>
          <a:blip r:embed="rId6">
            <a:alphaModFix/>
          </a:blip>
          <a:stretch>
            <a:fillRect/>
          </a:stretch>
        </p:blipFill>
        <p:spPr>
          <a:xfrm>
            <a:off x="6674425" y="908152"/>
            <a:ext cx="2317174" cy="2002649"/>
          </a:xfrm>
          <a:prstGeom prst="rect">
            <a:avLst/>
          </a:prstGeom>
          <a:noFill/>
          <a:ln>
            <a:noFill/>
          </a:ln>
        </p:spPr>
      </p:pic>
      <p:sp>
        <p:nvSpPr>
          <p:cNvPr id="92" name="Google Shape;92;p16"/>
          <p:cNvSpPr txBox="1"/>
          <p:nvPr/>
        </p:nvSpPr>
        <p:spPr>
          <a:xfrm>
            <a:off x="6892977" y="3033475"/>
            <a:ext cx="2098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Source Code Pro"/>
                <a:ea typeface="Source Code Pro"/>
                <a:cs typeface="Source Code Pro"/>
                <a:sym typeface="Source Code Pro"/>
              </a:rPr>
              <a:t>How the character interacts with others</a:t>
            </a:r>
            <a:endParaRPr>
              <a:latin typeface="Source Code Pro"/>
              <a:ea typeface="Source Code Pro"/>
              <a:cs typeface="Source Code Pro"/>
              <a:sym typeface="Source Code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idx="4294967295"/>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Extract 1 - Kip</a:t>
            </a:r>
            <a:endParaRPr dirty="0"/>
          </a:p>
        </p:txBody>
      </p:sp>
      <p:sp>
        <p:nvSpPr>
          <p:cNvPr id="104" name="Google Shape;104;p18"/>
          <p:cNvSpPr txBox="1"/>
          <p:nvPr/>
        </p:nvSpPr>
        <p:spPr>
          <a:xfrm>
            <a:off x="175260" y="872870"/>
            <a:ext cx="8785860" cy="42472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dirty="0"/>
              <a:t>The Coin</a:t>
            </a:r>
            <a:endParaRPr sz="1200" dirty="0"/>
          </a:p>
          <a:p>
            <a:pPr marL="0" lvl="0" indent="0" algn="l" rtl="0">
              <a:spcBef>
                <a:spcPts val="0"/>
              </a:spcBef>
              <a:spcAft>
                <a:spcPts val="0"/>
              </a:spcAft>
              <a:buNone/>
            </a:pPr>
            <a:r>
              <a:rPr lang="en-GB" sz="1200" i="1" dirty="0"/>
              <a:t>Someone’s watching me. </a:t>
            </a:r>
            <a:endParaRPr sz="1200" i="1" dirty="0"/>
          </a:p>
          <a:p>
            <a:pPr marL="0" lvl="0" indent="0" algn="l" rtl="0">
              <a:spcBef>
                <a:spcPts val="0"/>
              </a:spcBef>
              <a:spcAft>
                <a:spcPts val="0"/>
              </a:spcAft>
              <a:buNone/>
            </a:pPr>
            <a:r>
              <a:rPr lang="en-GB" sz="1200" dirty="0"/>
              <a:t>Kip looked down from his favourite hideout halfway up the Chess Nut Tree.  A couple of Saturday joggers and dog walkers went by but they all had their eyes on the ground. </a:t>
            </a:r>
            <a:endParaRPr sz="1200" dirty="0"/>
          </a:p>
          <a:p>
            <a:pPr marL="0" lvl="0" indent="0" algn="l" rtl="0">
              <a:spcBef>
                <a:spcPts val="0"/>
              </a:spcBef>
              <a:spcAft>
                <a:spcPts val="0"/>
              </a:spcAft>
              <a:buNone/>
            </a:pPr>
            <a:r>
              <a:rPr lang="en-GB" sz="1200" dirty="0"/>
              <a:t>He returned to his homework, which was balanced on the flattest part of the Halfway Branch.  But he’d written only a few lines when that unmistakable feeling of being watched came back, stronger this time. </a:t>
            </a:r>
            <a:endParaRPr sz="1200" dirty="0"/>
          </a:p>
          <a:p>
            <a:pPr marL="0" lvl="0" indent="0" algn="l" rtl="0">
              <a:spcBef>
                <a:spcPts val="0"/>
              </a:spcBef>
              <a:spcAft>
                <a:spcPts val="0"/>
              </a:spcAft>
              <a:buNone/>
            </a:pPr>
            <a:r>
              <a:rPr lang="en-GB" sz="1200" dirty="0"/>
              <a:t>There was definitely no one looking up at him.  As usual, Ashleigh had disappeared with her squawking friends right after dropping him off.  And Chess Club didn’t start for twenty minutes. </a:t>
            </a:r>
            <a:endParaRPr sz="1200" dirty="0"/>
          </a:p>
          <a:p>
            <a:pPr marL="0" lvl="0" indent="0" algn="l" rtl="0">
              <a:spcBef>
                <a:spcPts val="0"/>
              </a:spcBef>
              <a:spcAft>
                <a:spcPts val="0"/>
              </a:spcAft>
              <a:buNone/>
            </a:pPr>
            <a:r>
              <a:rPr lang="en-GB" sz="1200" i="1" dirty="0"/>
              <a:t>Who is it?</a:t>
            </a:r>
            <a:r>
              <a:rPr lang="en-GB" sz="1200" dirty="0"/>
              <a:t> he wondered.</a:t>
            </a:r>
            <a:endParaRPr sz="1200" dirty="0"/>
          </a:p>
          <a:p>
            <a:pPr marL="0" lvl="0" indent="0" algn="l" rtl="0">
              <a:spcBef>
                <a:spcPts val="0"/>
              </a:spcBef>
              <a:spcAft>
                <a:spcPts val="0"/>
              </a:spcAft>
              <a:buNone/>
            </a:pPr>
            <a:r>
              <a:rPr lang="en-GB" sz="1200" dirty="0"/>
              <a:t>Kip shifted his weight to scan the park behind him, then pulled back instinctively.  Silently hovering between the bare branches, and swaying ever so slightly, was a flat, oval drone.  It was white and metallic and about the size of Kip’s hand.  Two fat antennae stuck up from the front, and on top of each antennae was a bright, emerald light that turned the nearby branches a ghostly green. </a:t>
            </a:r>
            <a:endParaRPr sz="1200" dirty="0"/>
          </a:p>
          <a:p>
            <a:pPr marL="0" lvl="0" indent="0" algn="l" rtl="0">
              <a:spcBef>
                <a:spcPts val="0"/>
              </a:spcBef>
              <a:spcAft>
                <a:spcPts val="0"/>
              </a:spcAft>
              <a:buNone/>
            </a:pPr>
            <a:r>
              <a:rPr lang="en-GB" sz="1200" dirty="0"/>
              <a:t>After a few seconds, Kip said, “Hello?”</a:t>
            </a:r>
            <a:endParaRPr sz="1200" dirty="0"/>
          </a:p>
          <a:p>
            <a:pPr marL="0" lvl="0" indent="0" algn="l" rtl="0">
              <a:spcBef>
                <a:spcPts val="0"/>
              </a:spcBef>
              <a:spcAft>
                <a:spcPts val="0"/>
              </a:spcAft>
              <a:buNone/>
            </a:pPr>
            <a:r>
              <a:rPr lang="en-GB" sz="1200" dirty="0"/>
              <a:t>The drone did not respond.  Kip noticed with a sense of unease that it was expanding and contracting gently.</a:t>
            </a:r>
            <a:endParaRPr sz="1200" dirty="0"/>
          </a:p>
          <a:p>
            <a:pPr marL="0" lvl="0" indent="0" algn="l" rtl="0">
              <a:spcBef>
                <a:spcPts val="0"/>
              </a:spcBef>
              <a:spcAft>
                <a:spcPts val="0"/>
              </a:spcAft>
              <a:buNone/>
            </a:pPr>
            <a:r>
              <a:rPr lang="en-GB" sz="1200" i="1" dirty="0"/>
              <a:t>Looks like it's breathing. </a:t>
            </a:r>
            <a:endParaRPr sz="1200" i="1" dirty="0"/>
          </a:p>
          <a:p>
            <a:pPr marL="0" lvl="0" indent="0" algn="l" rtl="0">
              <a:spcBef>
                <a:spcPts val="0"/>
              </a:spcBef>
              <a:spcAft>
                <a:spcPts val="0"/>
              </a:spcAft>
              <a:buNone/>
            </a:pPr>
            <a:r>
              <a:rPr lang="en-GB" sz="1200" dirty="0"/>
              <a:t>Like a floating, futuristic beetle, the drone moved closer, weaving slowly through the branches.  It stopped just as Kip could see his forehead and short-cropped brown hair reflected in its gleaming side, distorted like your face when you look into the back of a spoon.</a:t>
            </a:r>
            <a:endParaRPr sz="1200" dirty="0"/>
          </a:p>
          <a:p>
            <a:pPr marL="0" lvl="0" indent="0" algn="l" rtl="0">
              <a:spcBef>
                <a:spcPts val="0"/>
              </a:spcBef>
              <a:spcAft>
                <a:spcPts val="0"/>
              </a:spcAft>
              <a:buNone/>
            </a:pPr>
            <a:r>
              <a:rPr lang="en-GB" sz="1200" dirty="0"/>
              <a:t>“What do you want?” he challenged. </a:t>
            </a:r>
            <a:endParaRPr sz="1200" dirty="0"/>
          </a:p>
          <a:p>
            <a:pPr marL="0" lvl="0" indent="0" algn="l" rtl="0">
              <a:spcBef>
                <a:spcPts val="0"/>
              </a:spcBef>
              <a:spcAft>
                <a:spcPts val="0"/>
              </a:spcAft>
              <a:buNone/>
            </a:pPr>
            <a:r>
              <a:rPr lang="en-GB" sz="1200" dirty="0"/>
              <a:t>The reflection of his own eyes looked back - a mixture of glittery brown and light grey, as if copper and iron had half melted together.</a:t>
            </a:r>
            <a:endParaRPr sz="1500" dirty="0">
              <a:latin typeface="Source Code Pro"/>
              <a:ea typeface="Source Code Pro"/>
              <a:cs typeface="Source Code Pro"/>
              <a:sym typeface="Source Code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Extract 1 - questions</a:t>
            </a:r>
          </a:p>
        </p:txBody>
      </p:sp>
      <p:sp>
        <p:nvSpPr>
          <p:cNvPr id="3" name="Text Placeholder 2"/>
          <p:cNvSpPr>
            <a:spLocks noGrp="1"/>
          </p:cNvSpPr>
          <p:nvPr>
            <p:ph type="body" idx="1"/>
          </p:nvPr>
        </p:nvSpPr>
        <p:spPr>
          <a:xfrm>
            <a:off x="311700" y="1093850"/>
            <a:ext cx="8520600" cy="3794673"/>
          </a:xfrm>
        </p:spPr>
        <p:txBody>
          <a:bodyPr>
            <a:normAutofit fontScale="92500"/>
          </a:bodyPr>
          <a:lstStyle/>
          <a:p>
            <a:pPr>
              <a:lnSpc>
                <a:spcPct val="150000"/>
              </a:lnSpc>
              <a:buAutoNum type="arabicPeriod"/>
            </a:pPr>
            <a:r>
              <a:rPr lang="en-GB" dirty="0">
                <a:solidFill>
                  <a:schemeClr val="accent1"/>
                </a:solidFill>
                <a:latin typeface="+mn-lt"/>
              </a:rPr>
              <a:t>Where is Kip?</a:t>
            </a:r>
          </a:p>
          <a:p>
            <a:pPr>
              <a:lnSpc>
                <a:spcPct val="150000"/>
              </a:lnSpc>
              <a:buAutoNum type="arabicPeriod"/>
            </a:pPr>
            <a:r>
              <a:rPr lang="en-GB" dirty="0">
                <a:solidFill>
                  <a:schemeClr val="accent1"/>
                </a:solidFill>
                <a:latin typeface="+mn-lt"/>
              </a:rPr>
              <a:t>What is he doing?</a:t>
            </a:r>
          </a:p>
          <a:p>
            <a:pPr>
              <a:lnSpc>
                <a:spcPct val="150000"/>
              </a:lnSpc>
              <a:buAutoNum type="arabicPeriod"/>
            </a:pPr>
            <a:r>
              <a:rPr lang="en-GB" dirty="0">
                <a:solidFill>
                  <a:schemeClr val="accent1"/>
                </a:solidFill>
                <a:latin typeface="+mn-lt"/>
              </a:rPr>
              <a:t>What is he waiting for?</a:t>
            </a:r>
          </a:p>
          <a:p>
            <a:pPr>
              <a:lnSpc>
                <a:spcPct val="150000"/>
              </a:lnSpc>
              <a:buAutoNum type="arabicPeriod"/>
            </a:pPr>
            <a:r>
              <a:rPr lang="en-GB" dirty="0">
                <a:solidFill>
                  <a:schemeClr val="accent1"/>
                </a:solidFill>
                <a:latin typeface="+mn-lt"/>
              </a:rPr>
              <a:t>Look at the word “squawking.”  What does that suggest about Ashley’s friends?</a:t>
            </a:r>
          </a:p>
          <a:p>
            <a:pPr>
              <a:lnSpc>
                <a:spcPct val="150000"/>
              </a:lnSpc>
              <a:buAutoNum type="arabicPeriod"/>
            </a:pPr>
            <a:r>
              <a:rPr lang="en-GB" dirty="0">
                <a:solidFill>
                  <a:schemeClr val="accent1"/>
                </a:solidFill>
                <a:latin typeface="+mn-lt"/>
              </a:rPr>
              <a:t>Find and copy a phrase that tells us how Kip feels about the arrival of the drone.</a:t>
            </a:r>
          </a:p>
          <a:p>
            <a:pPr>
              <a:lnSpc>
                <a:spcPct val="150000"/>
              </a:lnSpc>
              <a:buAutoNum type="arabicPeriod"/>
            </a:pPr>
            <a:r>
              <a:rPr lang="en-GB" dirty="0">
                <a:solidFill>
                  <a:schemeClr val="accent1"/>
                </a:solidFill>
                <a:latin typeface="+mn-lt"/>
              </a:rPr>
              <a:t>What does Loris Owen do to make describing his appearance more interesting and a part of the plot line?</a:t>
            </a:r>
          </a:p>
          <a:p>
            <a:pPr>
              <a:lnSpc>
                <a:spcPct val="150000"/>
              </a:lnSpc>
              <a:buAutoNum type="arabicPeriod"/>
            </a:pPr>
            <a:r>
              <a:rPr lang="en-GB" dirty="0">
                <a:solidFill>
                  <a:schemeClr val="accent1"/>
                </a:solidFill>
                <a:latin typeface="+mn-lt"/>
              </a:rPr>
              <a:t>Why does Loris Owen use italics for part of this passage?</a:t>
            </a:r>
          </a:p>
          <a:p>
            <a:pPr>
              <a:lnSpc>
                <a:spcPct val="150000"/>
              </a:lnSpc>
              <a:buAutoNum type="arabicPeriod"/>
            </a:pPr>
            <a:r>
              <a:rPr lang="en-GB" dirty="0">
                <a:solidFill>
                  <a:schemeClr val="accent1"/>
                </a:solidFill>
                <a:latin typeface="+mn-lt"/>
              </a:rPr>
              <a:t>What words or phrases can you find that compares the drone to a living thing?</a:t>
            </a:r>
          </a:p>
        </p:txBody>
      </p:sp>
    </p:spTree>
    <p:extLst>
      <p:ext uri="{BB962C8B-B14F-4D97-AF65-F5344CB8AC3E}">
        <p14:creationId xmlns:p14="http://schemas.microsoft.com/office/powerpoint/2010/main" val="3229945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idx="4294967295"/>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Extract 1 - summary</a:t>
            </a:r>
            <a:endParaRPr dirty="0"/>
          </a:p>
        </p:txBody>
      </p:sp>
      <p:sp>
        <p:nvSpPr>
          <p:cNvPr id="104" name="Google Shape;104;p18"/>
          <p:cNvSpPr txBox="1"/>
          <p:nvPr/>
        </p:nvSpPr>
        <p:spPr>
          <a:xfrm>
            <a:off x="410308" y="1574496"/>
            <a:ext cx="8421992" cy="1846629"/>
          </a:xfrm>
          <a:prstGeom prst="rect">
            <a:avLst/>
          </a:prstGeom>
          <a:noFill/>
          <a:ln>
            <a:noFill/>
          </a:ln>
        </p:spPr>
        <p:txBody>
          <a:bodyPr spcFirstLastPara="1" wrap="square" lIns="91425" tIns="91425" rIns="91425" bIns="91425" anchor="t" anchorCtr="0">
            <a:spAutoFit/>
          </a:bodyPr>
          <a:lstStyle/>
          <a:p>
            <a:pPr lvl="0"/>
            <a:r>
              <a:rPr lang="en-GB" sz="1800" dirty="0">
                <a:ea typeface="Source Code Pro"/>
              </a:rPr>
              <a:t>Go back to the four ways we looked at for describing characters.</a:t>
            </a:r>
          </a:p>
          <a:p>
            <a:pPr lvl="0"/>
            <a:endParaRPr lang="en-GB" sz="1800" dirty="0">
              <a:ea typeface="Source Code Pro"/>
            </a:endParaRPr>
          </a:p>
          <a:p>
            <a:pPr lvl="0"/>
            <a:r>
              <a:rPr lang="en-GB" sz="1800" dirty="0">
                <a:ea typeface="Source Code Pro"/>
              </a:rPr>
              <a:t>Now can you complete this sentence?</a:t>
            </a:r>
          </a:p>
          <a:p>
            <a:pPr lvl="0"/>
            <a:endParaRPr lang="en-GB" sz="1800" dirty="0">
              <a:ea typeface="Source Code Pro"/>
            </a:endParaRPr>
          </a:p>
          <a:p>
            <a:pPr lvl="0"/>
            <a:endParaRPr lang="en-GB" sz="1800" dirty="0">
              <a:ea typeface="Source Code Pro"/>
            </a:endParaRPr>
          </a:p>
          <a:p>
            <a:pPr lvl="0"/>
            <a:r>
              <a:rPr lang="en-GB" sz="1800" dirty="0">
                <a:solidFill>
                  <a:srgbClr val="0070C0"/>
                </a:solidFill>
                <a:ea typeface="Source Code Pro"/>
              </a:rPr>
              <a:t>Loris Owen has described Kip using…</a:t>
            </a:r>
            <a:endParaRPr lang="en-GB" sz="2000" dirty="0">
              <a:solidFill>
                <a:srgbClr val="0070C0"/>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966330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idx="4294967295"/>
          </p:nvPr>
        </p:nvSpPr>
        <p:spPr>
          <a:xfrm>
            <a:off x="22788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Extract 2 - professor </a:t>
            </a:r>
            <a:r>
              <a:rPr lang="en-GB" dirty="0" err="1"/>
              <a:t>mo</a:t>
            </a:r>
            <a:r>
              <a:rPr lang="en-GB" dirty="0"/>
              <a:t> </a:t>
            </a:r>
            <a:endParaRPr dirty="0"/>
          </a:p>
        </p:txBody>
      </p:sp>
      <p:sp>
        <p:nvSpPr>
          <p:cNvPr id="124" name="Google Shape;124;p21"/>
          <p:cNvSpPr txBox="1"/>
          <p:nvPr/>
        </p:nvSpPr>
        <p:spPr>
          <a:xfrm>
            <a:off x="429750" y="1141500"/>
            <a:ext cx="8299500" cy="358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At first it looked as if the man had a beard, but as Kip approached he realised that his jaw and cheeks were tattooed with inky indigo brambles.  Resting on the bridge of his sturdy nose were some glittery triangular spectacles, completely out of place above the fearsome facepaint.  A second pair of red glasses was pushed up on the main’s forehead, and pinned to his shirt was a candle badge, just like the one in Kip’s pocket.  </a:t>
            </a:r>
            <a:endParaRPr/>
          </a:p>
          <a:p>
            <a:pPr marL="0" lvl="0" indent="0" algn="l" rtl="0">
              <a:spcBef>
                <a:spcPts val="0"/>
              </a:spcBef>
              <a:spcAft>
                <a:spcPts val="0"/>
              </a:spcAft>
              <a:buNone/>
            </a:pPr>
            <a:r>
              <a:rPr lang="en-GB"/>
              <a:t>The tattooed man held out his arms in welcome.  </a:t>
            </a:r>
            <a:endParaRPr/>
          </a:p>
          <a:p>
            <a:pPr marL="0" lvl="0" indent="0" algn="l" rtl="0">
              <a:spcBef>
                <a:spcPts val="0"/>
              </a:spcBef>
              <a:spcAft>
                <a:spcPts val="0"/>
              </a:spcAft>
              <a:buNone/>
            </a:pPr>
            <a:r>
              <a:rPr lang="en-GB"/>
              <a:t>“Well done!” he proclaimed, stepping forward and shaking a very confused Kip warmly by the hand.  “Well done, Kip.  You’ve made it in!  I knew you would!”</a:t>
            </a:r>
            <a:endParaRPr/>
          </a:p>
          <a:p>
            <a:pPr marL="0" lvl="0" indent="0" algn="l" rtl="0">
              <a:spcBef>
                <a:spcPts val="0"/>
              </a:spcBef>
              <a:spcAft>
                <a:spcPts val="0"/>
              </a:spcAft>
              <a:buNone/>
            </a:pPr>
            <a:endParaRPr/>
          </a:p>
          <a:p>
            <a:pPr marL="0" lvl="0" indent="0" algn="l" rtl="0">
              <a:spcBef>
                <a:spcPts val="0"/>
              </a:spcBef>
              <a:spcAft>
                <a:spcPts val="0"/>
              </a:spcAft>
              <a:buNone/>
            </a:pPr>
            <a:r>
              <a:rPr lang="en-GB" sz="1100" i="1"/>
              <a:t>(a little later…)</a:t>
            </a:r>
            <a:endParaRPr sz="1100" i="1"/>
          </a:p>
          <a:p>
            <a:pPr marL="0" lvl="0" indent="0" algn="l" rtl="0">
              <a:spcBef>
                <a:spcPts val="0"/>
              </a:spcBef>
              <a:spcAft>
                <a:spcPts val="0"/>
              </a:spcAft>
              <a:buNone/>
            </a:pPr>
            <a:endParaRPr/>
          </a:p>
          <a:p>
            <a:pPr marL="0" lvl="0" indent="0" algn="l" rtl="0">
              <a:spcBef>
                <a:spcPts val="0"/>
              </a:spcBef>
              <a:spcAft>
                <a:spcPts val="0"/>
              </a:spcAft>
              <a:buNone/>
            </a:pPr>
            <a:r>
              <a:rPr lang="en-GB"/>
              <a:t>On a scale of zero to interesting, Professor Mo probably broke the scale.  The spectacles he was wearing looked like they were made out of lots of miniature magnifying glasses stuck together, and seemed to rest not on his cheeks at all, but on the very tops of the tattooed indigo brambles that sprawled up from under his jaw.  Today, he was wearing a bright, jigsaw-patterned shirt.  And in addition to the glasses on his face, there were four pairs on cords around his neck.</a:t>
            </a:r>
            <a:endParaRPr sz="1700">
              <a:latin typeface="Source Code Pro"/>
              <a:ea typeface="Source Code Pro"/>
              <a:cs typeface="Source Code Pro"/>
              <a:sym typeface="Source Code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Extract 2 - questions</a:t>
            </a:r>
          </a:p>
        </p:txBody>
      </p:sp>
      <p:sp>
        <p:nvSpPr>
          <p:cNvPr id="3" name="Text Placeholder 2"/>
          <p:cNvSpPr>
            <a:spLocks noGrp="1"/>
          </p:cNvSpPr>
          <p:nvPr>
            <p:ph type="body" idx="1"/>
          </p:nvPr>
        </p:nvSpPr>
        <p:spPr>
          <a:xfrm>
            <a:off x="311700" y="1254369"/>
            <a:ext cx="8520600" cy="3634154"/>
          </a:xfrm>
        </p:spPr>
        <p:txBody>
          <a:bodyPr>
            <a:normAutofit/>
          </a:bodyPr>
          <a:lstStyle/>
          <a:p>
            <a:pPr>
              <a:lnSpc>
                <a:spcPct val="200000"/>
              </a:lnSpc>
              <a:buFont typeface="+mj-lt"/>
              <a:buAutoNum type="arabicPeriod"/>
            </a:pPr>
            <a:r>
              <a:rPr lang="en-GB" dirty="0">
                <a:solidFill>
                  <a:schemeClr val="accent1"/>
                </a:solidFill>
                <a:latin typeface="+mj-lt"/>
                <a:cs typeface="Calibri" panose="020F0502020204030204" pitchFamily="34" charset="0"/>
              </a:rPr>
              <a:t>What is special about Professor Mo’s glasses?</a:t>
            </a:r>
          </a:p>
          <a:p>
            <a:pPr>
              <a:lnSpc>
                <a:spcPct val="200000"/>
              </a:lnSpc>
              <a:buFont typeface="+mj-lt"/>
              <a:buAutoNum type="arabicPeriod"/>
            </a:pPr>
            <a:r>
              <a:rPr lang="en-GB" dirty="0">
                <a:solidFill>
                  <a:schemeClr val="accent1"/>
                </a:solidFill>
                <a:latin typeface="+mj-lt"/>
                <a:cs typeface="Calibri" panose="020F0502020204030204" pitchFamily="34" charset="0"/>
              </a:rPr>
              <a:t>What does Loris Owen mean by “fearsome </a:t>
            </a:r>
            <a:r>
              <a:rPr lang="en-GB" dirty="0" err="1">
                <a:solidFill>
                  <a:schemeClr val="accent1"/>
                </a:solidFill>
                <a:latin typeface="+mj-lt"/>
                <a:cs typeface="Calibri" panose="020F0502020204030204" pitchFamily="34" charset="0"/>
              </a:rPr>
              <a:t>facepaint</a:t>
            </a:r>
            <a:r>
              <a:rPr lang="en-GB" dirty="0">
                <a:solidFill>
                  <a:schemeClr val="accent1"/>
                </a:solidFill>
                <a:latin typeface="+mj-lt"/>
                <a:cs typeface="Calibri" panose="020F0502020204030204" pitchFamily="34" charset="0"/>
              </a:rPr>
              <a:t>”?</a:t>
            </a:r>
          </a:p>
          <a:p>
            <a:pPr>
              <a:lnSpc>
                <a:spcPct val="200000"/>
              </a:lnSpc>
              <a:buFont typeface="+mj-lt"/>
              <a:buAutoNum type="arabicPeriod"/>
            </a:pPr>
            <a:r>
              <a:rPr lang="en-GB" dirty="0">
                <a:solidFill>
                  <a:schemeClr val="accent1"/>
                </a:solidFill>
                <a:latin typeface="+mj-lt"/>
                <a:cs typeface="Calibri" panose="020F0502020204030204" pitchFamily="34" charset="0"/>
              </a:rPr>
              <a:t>The description of Professor Mo suggests he isn’t a typical teacher.  How is he different from what you might expect in a normal school?</a:t>
            </a:r>
          </a:p>
          <a:p>
            <a:pPr>
              <a:lnSpc>
                <a:spcPct val="150000"/>
              </a:lnSpc>
              <a:buAutoNum type="arabicPeriod"/>
            </a:pPr>
            <a:endParaRPr lang="en-GB" dirty="0">
              <a:solidFill>
                <a:schemeClr val="accent1"/>
              </a:solidFill>
              <a:latin typeface="+mj-lt"/>
            </a:endParaRPr>
          </a:p>
        </p:txBody>
      </p:sp>
    </p:spTree>
    <p:extLst>
      <p:ext uri="{BB962C8B-B14F-4D97-AF65-F5344CB8AC3E}">
        <p14:creationId xmlns:p14="http://schemas.microsoft.com/office/powerpoint/2010/main" val="1567359638"/>
      </p:ext>
    </p:extLst>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1069</TotalTime>
  <Words>2653</Words>
  <Application>Microsoft Office PowerPoint</Application>
  <PresentationFormat>On-screen Show (16:9)</PresentationFormat>
  <Paragraphs>154</Paragraphs>
  <Slides>23</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Amatic SC</vt:lpstr>
      <vt:lpstr>Calibri</vt:lpstr>
      <vt:lpstr>Source Code Pro</vt:lpstr>
      <vt:lpstr>Arial</vt:lpstr>
      <vt:lpstr>Beach Day</vt:lpstr>
      <vt:lpstr>The ten riddles of Eartha quicksmith</vt:lpstr>
      <vt:lpstr>Learning objectives:</vt:lpstr>
      <vt:lpstr>Key reading skills     </vt:lpstr>
      <vt:lpstr>4 ways to build character</vt:lpstr>
      <vt:lpstr>Extract 1 - Kip</vt:lpstr>
      <vt:lpstr>Extract 1 - questions</vt:lpstr>
      <vt:lpstr>Extract 1 - summary</vt:lpstr>
      <vt:lpstr>Extract 2 - professor mo </vt:lpstr>
      <vt:lpstr>Extract 2 - questions</vt:lpstr>
      <vt:lpstr>Extract 2 - summary </vt:lpstr>
      <vt:lpstr>Extract 3 - leela lee</vt:lpstr>
      <vt:lpstr>Extract 3 - questions</vt:lpstr>
      <vt:lpstr>Extract 3 – summary</vt:lpstr>
      <vt:lpstr>all three characters – comparing how they are presented:</vt:lpstr>
      <vt:lpstr>character bonus</vt:lpstr>
      <vt:lpstr>PowerPoint Presentation</vt:lpstr>
      <vt:lpstr>Writing - your turn</vt:lpstr>
      <vt:lpstr>Optional extra section </vt:lpstr>
      <vt:lpstr>Extract 4 – albert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ten riddles of Eartha quicksmith</dc:title>
  <dc:creator>Louise Sheffield</dc:creator>
  <cp:lastModifiedBy>Marklar Marklar</cp:lastModifiedBy>
  <cp:revision>21</cp:revision>
  <dcterms:modified xsi:type="dcterms:W3CDTF">2022-01-07T17:20:10Z</dcterms:modified>
</cp:coreProperties>
</file>